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256" r:id="rId2"/>
    <p:sldId id="1129" r:id="rId3"/>
    <p:sldId id="264" r:id="rId4"/>
    <p:sldId id="1127" r:id="rId5"/>
    <p:sldId id="1119" r:id="rId6"/>
    <p:sldId id="1120" r:id="rId7"/>
    <p:sldId id="1121" r:id="rId8"/>
    <p:sldId id="1122" r:id="rId9"/>
    <p:sldId id="1125" r:id="rId10"/>
    <p:sldId id="1126" r:id="rId11"/>
    <p:sldId id="1123" r:id="rId12"/>
    <p:sldId id="1124" r:id="rId13"/>
    <p:sldId id="1130" r:id="rId14"/>
    <p:sldId id="1128" r:id="rId15"/>
    <p:sldId id="265" r:id="rId16"/>
    <p:sldId id="266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1112" r:id="rId29"/>
    <p:sldId id="1113" r:id="rId30"/>
    <p:sldId id="283" r:id="rId31"/>
    <p:sldId id="1114" r:id="rId32"/>
    <p:sldId id="287" r:id="rId33"/>
    <p:sldId id="286" r:id="rId34"/>
    <p:sldId id="288" r:id="rId35"/>
    <p:sldId id="289" r:id="rId36"/>
    <p:sldId id="290" r:id="rId37"/>
    <p:sldId id="282" r:id="rId38"/>
    <p:sldId id="291" r:id="rId39"/>
    <p:sldId id="293" r:id="rId40"/>
    <p:sldId id="312" r:id="rId41"/>
    <p:sldId id="1131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34"/>
    <p:restoredTop sz="72671"/>
  </p:normalViewPr>
  <p:slideViewPr>
    <p:cSldViewPr snapToGrid="0">
      <p:cViewPr varScale="1">
        <p:scale>
          <a:sx n="90" d="100"/>
          <a:sy n="90" d="100"/>
        </p:scale>
        <p:origin x="16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7273C-66AB-FB40-BEFD-A0572E263DD3}" type="datetimeFigureOut">
              <a:rPr lang="en-US" smtClean="0"/>
              <a:t>1/14/25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D1171-AAA2-A040-B6FB-4F9CD29E9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2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D1171-AAA2-A040-B6FB-4F9CD29E97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60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D1171-AAA2-A040-B6FB-4F9CD29E97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6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D1171-AAA2-A040-B6FB-4F9CD29E97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98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D1171-AAA2-A040-B6FB-4F9CD29E975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66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D1171-AAA2-A040-B6FB-4F9CD29E975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92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19006-3559-FF7D-870A-8DF034A42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B6090A-F0C1-6FB2-D178-50A73AD4BA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F475F0-A710-DBAB-71B7-3085A49CC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1528D-1839-C12E-C569-4AD27C8140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D1171-AAA2-A040-B6FB-4F9CD29E975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1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D1171-AAA2-A040-B6FB-4F9CD29E97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3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D1171-AAA2-A040-B6FB-4F9CD29E97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03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F7268-7566-132A-A618-7AF5BB2FC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B5040B-FD08-0123-DFED-CD5A415241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A04643-D125-47ED-8404-DE04494AB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0EE3D-AB07-E286-CFD4-56EC35077E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D1171-AAA2-A040-B6FB-4F9CD29E97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10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D1171-AAA2-A040-B6FB-4F9CD29E97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56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D1171-AAA2-A040-B6FB-4F9CD29E97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90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D1171-AAA2-A040-B6FB-4F9CD29E97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77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9E636-C54A-385D-AB78-8D142C234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B19697-520E-1D7F-6660-D46D3D0F3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676954-8014-B40F-841D-CFBA54500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CB7D0-D565-30EB-AFBD-610873AEE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D1171-AAA2-A040-B6FB-4F9CD29E97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67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D1171-AAA2-A040-B6FB-4F9CD29E97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48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C125B-73E4-6D4A-BAAC-76FEFB60B5AB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DF4-21E9-084F-A856-8A98BFCA6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1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C125B-73E4-6D4A-BAAC-76FEFB60B5AB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DF4-21E9-084F-A856-8A98BFCA6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9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C125B-73E4-6D4A-BAAC-76FEFB60B5AB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DF4-21E9-084F-A856-8A98BFCA6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5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C125B-73E4-6D4A-BAAC-76FEFB60B5AB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DF4-21E9-084F-A856-8A98BFCA6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59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C125B-73E4-6D4A-BAAC-76FEFB60B5AB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DF4-21E9-084F-A856-8A98BFCA6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13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C125B-73E4-6D4A-BAAC-76FEFB60B5AB}" type="datetimeFigureOut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DF4-21E9-084F-A856-8A98BFCA6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6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C125B-73E4-6D4A-BAAC-76FEFB60B5AB}" type="datetimeFigureOut">
              <a:rPr lang="en-US" smtClean="0"/>
              <a:t>1/14/25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DF4-21E9-084F-A856-8A98BFCA6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95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C125B-73E4-6D4A-BAAC-76FEFB60B5AB}" type="datetimeFigureOut">
              <a:rPr lang="en-US" smtClean="0"/>
              <a:t>1/14/25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DF4-21E9-084F-A856-8A98BFCA6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19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C125B-73E4-6D4A-BAAC-76FEFB60B5AB}" type="datetimeFigureOut">
              <a:rPr lang="en-US" smtClean="0"/>
              <a:t>1/14/25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DF4-21E9-084F-A856-8A98BFCA6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C125B-73E4-6D4A-BAAC-76FEFB60B5AB}" type="datetimeFigureOut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DF4-21E9-084F-A856-8A98BFCA6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43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C125B-73E4-6D4A-BAAC-76FEFB60B5AB}" type="datetimeFigureOut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DF4-21E9-084F-A856-8A98BFCA6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25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C125B-73E4-6D4A-BAAC-76FEFB60B5AB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35DF4-21E9-084F-A856-8A98BFCA6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1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3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2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2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2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3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1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12" Type="http://schemas.openxmlformats.org/officeDocument/2006/relationships/image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11" Type="http://schemas.openxmlformats.org/officeDocument/2006/relationships/image" Target="NULL"/><Relationship Id="rId5" Type="http://schemas.openxmlformats.org/officeDocument/2006/relationships/image" Target="../media/image10.tiff"/><Relationship Id="rId10" Type="http://schemas.openxmlformats.org/officeDocument/2006/relationships/image" Target="NULL"/><Relationship Id="rId4" Type="http://schemas.openxmlformats.org/officeDocument/2006/relationships/image" Target="../media/image9.tiff"/><Relationship Id="rId9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tiff"/><Relationship Id="rId7" Type="http://schemas.openxmlformats.org/officeDocument/2006/relationships/image" Target="../media/image32.png"/><Relationship Id="rId12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2.tiff"/><Relationship Id="rId10" Type="http://schemas.openxmlformats.org/officeDocument/2006/relationships/image" Target="../media/image35.png"/><Relationship Id="rId4" Type="http://schemas.openxmlformats.org/officeDocument/2006/relationships/image" Target="../media/image11.tiff"/><Relationship Id="rId9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tiff"/><Relationship Id="rId7" Type="http://schemas.openxmlformats.org/officeDocument/2006/relationships/image" Target="../media/image32.png"/><Relationship Id="rId12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10.png"/><Relationship Id="rId5" Type="http://schemas.openxmlformats.org/officeDocument/2006/relationships/image" Target="../media/image12.tiff"/><Relationship Id="rId10" Type="http://schemas.openxmlformats.org/officeDocument/2006/relationships/image" Target="../media/image35.png"/><Relationship Id="rId4" Type="http://schemas.openxmlformats.org/officeDocument/2006/relationships/image" Target="../media/image11.tiff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11" Type="http://schemas.openxmlformats.org/officeDocument/2006/relationships/image" Target="../media/image16.png"/><Relationship Id="rId5" Type="http://schemas.openxmlformats.org/officeDocument/2006/relationships/image" Target="../media/image10.tiff"/><Relationship Id="rId10" Type="http://schemas.openxmlformats.org/officeDocument/2006/relationships/image" Target="../media/image15.png"/><Relationship Id="rId4" Type="http://schemas.openxmlformats.org/officeDocument/2006/relationships/image" Target="../media/image9.tiff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9.tiff"/><Relationship Id="rId3" Type="http://schemas.openxmlformats.org/officeDocument/2006/relationships/image" Target="../media/image8.tiff"/><Relationship Id="rId7" Type="http://schemas.openxmlformats.org/officeDocument/2006/relationships/image" Target="../media/image31.png"/><Relationship Id="rId12" Type="http://schemas.openxmlformats.org/officeDocument/2006/relationships/image" Target="../media/image2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11" Type="http://schemas.openxmlformats.org/officeDocument/2006/relationships/image" Target="../media/image35.png"/><Relationship Id="rId5" Type="http://schemas.openxmlformats.org/officeDocument/2006/relationships/image" Target="../media/image11.tiff"/><Relationship Id="rId10" Type="http://schemas.openxmlformats.org/officeDocument/2006/relationships/image" Target="../media/image34.png"/><Relationship Id="rId4" Type="http://schemas.openxmlformats.org/officeDocument/2006/relationships/image" Target="../media/image10.tiff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9.tiff"/><Relationship Id="rId3" Type="http://schemas.openxmlformats.org/officeDocument/2006/relationships/image" Target="../media/image8.tiff"/><Relationship Id="rId7" Type="http://schemas.openxmlformats.org/officeDocument/2006/relationships/image" Target="../media/image31.png"/><Relationship Id="rId12" Type="http://schemas.openxmlformats.org/officeDocument/2006/relationships/image" Target="../media/image2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11" Type="http://schemas.openxmlformats.org/officeDocument/2006/relationships/image" Target="../media/image35.png"/><Relationship Id="rId5" Type="http://schemas.openxmlformats.org/officeDocument/2006/relationships/image" Target="../media/image11.tiff"/><Relationship Id="rId10" Type="http://schemas.openxmlformats.org/officeDocument/2006/relationships/image" Target="../media/image34.png"/><Relationship Id="rId4" Type="http://schemas.openxmlformats.org/officeDocument/2006/relationships/image" Target="../media/image10.tiff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18.png"/><Relationship Id="rId7" Type="http://schemas.openxmlformats.org/officeDocument/2006/relationships/image" Target="../media/image8.tif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.tiff"/><Relationship Id="rId5" Type="http://schemas.openxmlformats.org/officeDocument/2006/relationships/image" Target="../media/image20.png"/><Relationship Id="rId10" Type="http://schemas.openxmlformats.org/officeDocument/2006/relationships/image" Target="../media/image11.tiff"/><Relationship Id="rId4" Type="http://schemas.openxmlformats.org/officeDocument/2006/relationships/image" Target="../media/image19.jpeg"/><Relationship Id="rId9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9359BF-86AA-A9B6-AFC1-F3BB5A067412}"/>
              </a:ext>
            </a:extLst>
          </p:cNvPr>
          <p:cNvSpPr/>
          <p:nvPr/>
        </p:nvSpPr>
        <p:spPr>
          <a:xfrm>
            <a:off x="0" y="1477664"/>
            <a:ext cx="12192000" cy="14510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44FD9-8CFE-02AA-A161-4C536DFF6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217" y="1659495"/>
            <a:ext cx="11079958" cy="126918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CS 65500 </a:t>
            </a:r>
            <a:b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Advanced Cryptography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5509E-47C3-5A78-1F30-961F1B0625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6" y="5775008"/>
            <a:ext cx="9144000" cy="58169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Instructor: Aarushi Goel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C87E9-964B-5348-CA9D-1ECC0EDFE0E1}"/>
              </a:ext>
            </a:extLst>
          </p:cNvPr>
          <p:cNvSpPr txBox="1"/>
          <p:nvPr/>
        </p:nvSpPr>
        <p:spPr>
          <a:xfrm>
            <a:off x="5138042" y="6177298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Spring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19A21-E74D-72EC-EFB2-41637846A809}"/>
              </a:ext>
            </a:extLst>
          </p:cNvPr>
          <p:cNvSpPr txBox="1"/>
          <p:nvPr/>
        </p:nvSpPr>
        <p:spPr>
          <a:xfrm>
            <a:off x="3615445" y="3915623"/>
            <a:ext cx="4961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Lecture 0: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105687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8F28A-5004-5D03-6AFD-76982873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DB359-6134-E074-0F53-E7CA86BD6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Midterm:</a:t>
            </a:r>
            <a:r>
              <a:rPr lang="en-US" dirty="0"/>
              <a:t> In-Class (on March 6)</a:t>
            </a:r>
          </a:p>
          <a:p>
            <a:r>
              <a:rPr lang="en-US" dirty="0">
                <a:solidFill>
                  <a:schemeClr val="accent1"/>
                </a:solidFill>
              </a:rPr>
              <a:t>Final exam: </a:t>
            </a:r>
            <a:r>
              <a:rPr lang="en-US" dirty="0"/>
              <a:t>Take-Home (Date TBD)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No collaboration, no extension!</a:t>
            </a:r>
          </a:p>
        </p:txBody>
      </p:sp>
    </p:spTree>
    <p:extLst>
      <p:ext uri="{BB962C8B-B14F-4D97-AF65-F5344CB8AC3E}">
        <p14:creationId xmlns:p14="http://schemas.microsoft.com/office/powerpoint/2010/main" val="403722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EE55-288D-55FA-2CE0-071450B95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Academic Dishonesty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71925-E6F8-D68F-4584-CC72BFD6ECF8}"/>
              </a:ext>
            </a:extLst>
          </p:cNvPr>
          <p:cNvSpPr txBox="1"/>
          <p:nvPr/>
        </p:nvSpPr>
        <p:spPr>
          <a:xfrm>
            <a:off x="1130630" y="2736502"/>
            <a:ext cx="99307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A</a:t>
            </a:r>
            <a:r>
              <a:rPr lang="en-US" sz="2800" b="0" i="0" dirty="0">
                <a:solidFill>
                  <a:srgbClr val="C00000"/>
                </a:solidFill>
                <a:effectLst/>
              </a:rPr>
              <a:t>ny instance of academic dishonesty will result in a significant penalty to your overall course grade and will be referred to the Office of the Dean of Students for further action.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80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B8F59-4A7E-0EA8-85C9-7415ED719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Tentative-List of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30B7C-75F6-B83B-0F83-D9134C03F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3787"/>
            <a:ext cx="10515600" cy="5308270"/>
          </a:xfrm>
        </p:spPr>
        <p:txBody>
          <a:bodyPr>
            <a:normAutofit fontScale="47500" lnSpcReduction="20000"/>
          </a:bodyPr>
          <a:lstStyle/>
          <a:p>
            <a:r>
              <a:rPr lang="en-US" sz="4000" dirty="0"/>
              <a:t>Defining Semi-Honest MPC</a:t>
            </a:r>
          </a:p>
          <a:p>
            <a:r>
              <a:rPr lang="en-US" sz="4000" dirty="0"/>
              <a:t>Oblivious Transfer</a:t>
            </a:r>
          </a:p>
          <a:p>
            <a:r>
              <a:rPr lang="en-US" sz="4000" dirty="0"/>
              <a:t>Semi-honest GMW</a:t>
            </a:r>
          </a:p>
          <a:p>
            <a:r>
              <a:rPr lang="en-US" sz="4000" dirty="0"/>
              <a:t>Yao’s Garbled Circuit</a:t>
            </a:r>
          </a:p>
          <a:p>
            <a:r>
              <a:rPr lang="en-US" sz="4000" dirty="0"/>
              <a:t>Simulation-Based Security</a:t>
            </a:r>
          </a:p>
          <a:p>
            <a:r>
              <a:rPr lang="en-US" sz="4000" dirty="0"/>
              <a:t>Zero-Knowledge Proofs, NIZKs</a:t>
            </a:r>
          </a:p>
          <a:p>
            <a:r>
              <a:rPr lang="en-US" sz="4000" dirty="0"/>
              <a:t>GMW Paradigm</a:t>
            </a:r>
          </a:p>
          <a:p>
            <a:r>
              <a:rPr lang="en-US" sz="4000" dirty="0"/>
              <a:t>Information-Theoretic MPC and Additive Attack Paradigm</a:t>
            </a:r>
          </a:p>
          <a:p>
            <a:r>
              <a:rPr lang="en-US" sz="4000" dirty="0"/>
              <a:t>MPC with Guaranteed Output Delivery</a:t>
            </a:r>
          </a:p>
          <a:p>
            <a:r>
              <a:rPr lang="en-US" sz="4000" dirty="0"/>
              <a:t>Packed Secret Sharing based MPC</a:t>
            </a:r>
          </a:p>
          <a:p>
            <a:r>
              <a:rPr lang="en-US" sz="4000" dirty="0"/>
              <a:t>Pseudorandom Correlation Generators</a:t>
            </a:r>
          </a:p>
          <a:p>
            <a:r>
              <a:rPr lang="en-US" sz="4000" dirty="0"/>
              <a:t>Homomorphic Secret Sharing</a:t>
            </a:r>
          </a:p>
          <a:p>
            <a:r>
              <a:rPr lang="en-US" sz="4000" dirty="0"/>
              <a:t>Fully Homomorphic Encryption</a:t>
            </a:r>
          </a:p>
          <a:p>
            <a:r>
              <a:rPr lang="en-US" sz="4000" dirty="0"/>
              <a:t>Private Set Intersection</a:t>
            </a:r>
          </a:p>
          <a:p>
            <a:r>
              <a:rPr lang="en-US" sz="4000" dirty="0"/>
              <a:t>Private Information Retrieval</a:t>
            </a:r>
          </a:p>
          <a:p>
            <a:r>
              <a:rPr lang="en-US" sz="4000" dirty="0"/>
              <a:t>Obfuscation, Secure enclaves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465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4DAA1-3179-041F-C4B7-D8E11E368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1">
                    <a:lumMod val="50000"/>
                  </a:schemeClr>
                </a:solidFill>
              </a:rPr>
              <a:t>Toy Examples</a:t>
            </a:r>
          </a:p>
        </p:txBody>
      </p:sp>
    </p:spTree>
    <p:extLst>
      <p:ext uri="{BB962C8B-B14F-4D97-AF65-F5344CB8AC3E}">
        <p14:creationId xmlns:p14="http://schemas.microsoft.com/office/powerpoint/2010/main" val="1837758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EFE60-5B6F-7E76-B7C1-9B2847E5F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D70396-AE56-FFD6-A7CC-7AD5870D1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0E96B-7596-2D0E-0477-8E1D04E9F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A32277-63B3-A05B-102F-6CB7E1644A57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9551D6-49A8-CF9C-6BAA-92C8C2B59692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pic>
        <p:nvPicPr>
          <p:cNvPr id="6146" name="Picture 2" descr="First Date Cartoon Photos, Images &amp; Pictures | Shutterstock">
            <a:extLst>
              <a:ext uri="{FF2B5EF4-FFF2-40B4-BE49-F238E27FC236}">
                <a16:creationId xmlns:a16="http://schemas.microsoft.com/office/drawing/2014/main" id="{798740D3-8235-6C0E-CD1F-9EB9C05B9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9"/>
          <a:stretch/>
        </p:blipFill>
        <p:spPr bwMode="auto">
          <a:xfrm flipH="1">
            <a:off x="4507700" y="1680983"/>
            <a:ext cx="2925536" cy="205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BABD2E-AE94-7BD1-7130-8801F991D0D6}"/>
              </a:ext>
            </a:extLst>
          </p:cNvPr>
          <p:cNvSpPr txBox="1"/>
          <p:nvPr/>
        </p:nvSpPr>
        <p:spPr>
          <a:xfrm>
            <a:off x="4220469" y="1104623"/>
            <a:ext cx="3499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Alice and Bob go on a first date!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6B0934-9AB2-31BD-D6B7-7E14DEC70BEE}"/>
              </a:ext>
            </a:extLst>
          </p:cNvPr>
          <p:cNvSpPr txBox="1"/>
          <p:nvPr/>
        </p:nvSpPr>
        <p:spPr>
          <a:xfrm>
            <a:off x="2549097" y="4313601"/>
            <a:ext cx="709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They are now trying to determine if they both want a second date.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8CF9F-9AF9-3C63-B5D7-19062E02C33C}"/>
              </a:ext>
            </a:extLst>
          </p:cNvPr>
          <p:cNvSpPr txBox="1"/>
          <p:nvPr/>
        </p:nvSpPr>
        <p:spPr>
          <a:xfrm>
            <a:off x="3652396" y="5553322"/>
            <a:ext cx="463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What if the other person is not interested?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030EAA-821C-963F-2F54-4996BDF2297E}"/>
              </a:ext>
            </a:extLst>
          </p:cNvPr>
          <p:cNvSpPr txBox="1"/>
          <p:nvPr/>
        </p:nvSpPr>
        <p:spPr>
          <a:xfrm>
            <a:off x="4589608" y="4894612"/>
            <a:ext cx="2825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 one wants to ask first.</a:t>
            </a:r>
          </a:p>
        </p:txBody>
      </p:sp>
    </p:spTree>
    <p:extLst>
      <p:ext uri="{BB962C8B-B14F-4D97-AF65-F5344CB8AC3E}">
        <p14:creationId xmlns:p14="http://schemas.microsoft.com/office/powerpoint/2010/main" val="2803273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7BE539-9FB6-376A-8799-B120472FBC4D}"/>
              </a:ext>
            </a:extLst>
          </p:cNvPr>
          <p:cNvSpPr txBox="1"/>
          <p:nvPr/>
        </p:nvSpPr>
        <p:spPr>
          <a:xfrm>
            <a:off x="737221" y="1128288"/>
            <a:ext cx="10717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person who is </a:t>
            </a:r>
            <a:r>
              <a:rPr lang="en-US" sz="2000" dirty="0">
                <a:solidFill>
                  <a:srgbClr val="C00000"/>
                </a:solidFill>
              </a:rPr>
              <a:t>not interested </a:t>
            </a:r>
            <a:r>
              <a:rPr lang="en-US" sz="2000" dirty="0"/>
              <a:t>in a second date </a:t>
            </a:r>
            <a:r>
              <a:rPr lang="en-US" sz="2000" dirty="0">
                <a:solidFill>
                  <a:srgbClr val="C00000"/>
                </a:solidFill>
              </a:rPr>
              <a:t>should not </a:t>
            </a:r>
            <a:r>
              <a:rPr lang="en-US" sz="2000" dirty="0"/>
              <a:t>find out what the other person wanted.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1EAE2A-7138-8610-5A50-6E37BF76F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8E4A6A-FA22-F0A1-1C29-343753DB6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3C634B-CBF6-96F1-98CE-7073AB802A86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98330C-469D-4D36-1B64-733A7182E900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92B34-BC6F-3A63-5E62-260673AF2588}"/>
              </a:ext>
            </a:extLst>
          </p:cNvPr>
          <p:cNvSpPr txBox="1"/>
          <p:nvPr/>
        </p:nvSpPr>
        <p:spPr>
          <a:xfrm>
            <a:off x="5260351" y="4221267"/>
            <a:ext cx="1671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Logical 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3DAC88-0BFB-9240-7BBE-65627E712B8F}"/>
                  </a:ext>
                </a:extLst>
              </p:cNvPr>
              <p:cNvSpPr txBox="1"/>
              <p:nvPr/>
            </p:nvSpPr>
            <p:spPr>
              <a:xfrm>
                <a:off x="1838640" y="4221268"/>
                <a:ext cx="1436675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3DAC88-0BFB-9240-7BBE-65627E712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640" y="4221268"/>
                <a:ext cx="143667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FDF8D3-9472-97AE-8533-E181C64B76CC}"/>
                  </a:ext>
                </a:extLst>
              </p:cNvPr>
              <p:cNvSpPr txBox="1"/>
              <p:nvPr/>
            </p:nvSpPr>
            <p:spPr>
              <a:xfrm>
                <a:off x="8497482" y="4221268"/>
                <a:ext cx="1431097" cy="4616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FDF8D3-9472-97AE-8533-E181C64B7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7482" y="4221268"/>
                <a:ext cx="143109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D8D32E-D744-7760-6D9D-08CB3206F442}"/>
                  </a:ext>
                </a:extLst>
              </p:cNvPr>
              <p:cNvSpPr txBox="1"/>
              <p:nvPr/>
            </p:nvSpPr>
            <p:spPr>
              <a:xfrm>
                <a:off x="3341684" y="5343633"/>
                <a:ext cx="55086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Both Alice and Bob should only learn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D8D32E-D744-7760-6D9D-08CB3206F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684" y="5343633"/>
                <a:ext cx="5508624" cy="461665"/>
              </a:xfrm>
              <a:prstGeom prst="rect">
                <a:avLst/>
              </a:prstGeom>
              <a:blipFill>
                <a:blip r:embed="rId7"/>
                <a:stretch>
                  <a:fillRect l="-1843" t="-5405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8291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96FB-560A-921F-8819-B1E9F7E2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 </a:t>
            </a:r>
            <a:r>
              <a:rPr lang="en-US" dirty="0">
                <a:solidFill>
                  <a:srgbClr val="C00000"/>
                </a:solidFill>
              </a:rPr>
              <a:t>[dB89]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A20AD-8386-A5E6-0493-A1A7EDF80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67793-7B47-109C-90DB-31F1F81BE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08185-48D1-A56A-1FF9-553C177E0B4E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E0C5C-9223-C5DB-2BF5-5CB1F44AF0C7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pic>
        <p:nvPicPr>
          <p:cNvPr id="8" name="Picture 8" descr="Bicycle Playing Cards 809 Mandolin Back, Blue by USPCC">
            <a:extLst>
              <a:ext uri="{FF2B5EF4-FFF2-40B4-BE49-F238E27FC236}">
                <a16:creationId xmlns:a16="http://schemas.microsoft.com/office/drawing/2014/main" id="{077D20C2-02D8-A454-49C2-D85EAF4B0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r="14337"/>
          <a:stretch/>
        </p:blipFill>
        <p:spPr bwMode="auto">
          <a:xfrm>
            <a:off x="5383943" y="3765475"/>
            <a:ext cx="1424114" cy="18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59C265-A10D-29C1-7647-FB62C3EE5DE4}"/>
              </a:ext>
            </a:extLst>
          </p:cNvPr>
          <p:cNvGrpSpPr/>
          <p:nvPr/>
        </p:nvGrpSpPr>
        <p:grpSpPr>
          <a:xfrm>
            <a:off x="5432827" y="3817219"/>
            <a:ext cx="1331697" cy="1773936"/>
            <a:chOff x="5758935" y="3821669"/>
            <a:chExt cx="1331697" cy="1772443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8037598-BDBE-A429-4E1C-DC6719D83158}"/>
                </a:ext>
              </a:extLst>
            </p:cNvPr>
            <p:cNvSpPr/>
            <p:nvPr/>
          </p:nvSpPr>
          <p:spPr>
            <a:xfrm>
              <a:off x="5758935" y="382166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6" descr="King of Spades Playing Card | Journal">
              <a:extLst>
                <a:ext uri="{FF2B5EF4-FFF2-40B4-BE49-F238E27FC236}">
                  <a16:creationId xmlns:a16="http://schemas.microsoft.com/office/drawing/2014/main" id="{B6680FFF-113B-DF3D-C110-FAF33DDEED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5758935" y="3821669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F268CA-8763-A3A5-9DF8-C3EF48B72D63}"/>
              </a:ext>
            </a:extLst>
          </p:cNvPr>
          <p:cNvGrpSpPr/>
          <p:nvPr/>
        </p:nvGrpSpPr>
        <p:grpSpPr>
          <a:xfrm>
            <a:off x="2687740" y="3827948"/>
            <a:ext cx="1331697" cy="1772443"/>
            <a:chOff x="3609311" y="2015834"/>
            <a:chExt cx="1331697" cy="1772443"/>
          </a:xfrm>
        </p:grpSpPr>
        <p:pic>
          <p:nvPicPr>
            <p:cNvPr id="13" name="Picture 6" descr="King of Spades Playing Card | Journal">
              <a:extLst>
                <a:ext uri="{FF2B5EF4-FFF2-40B4-BE49-F238E27FC236}">
                  <a16:creationId xmlns:a16="http://schemas.microsoft.com/office/drawing/2014/main" id="{8D5C6D2C-8258-843A-286D-1655350B06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3609311" y="2015834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3B9A1D3A-6D1D-7E16-1A1F-691C997E6D20}"/>
                </a:ext>
              </a:extLst>
            </p:cNvPr>
            <p:cNvSpPr/>
            <p:nvPr/>
          </p:nvSpPr>
          <p:spPr>
            <a:xfrm>
              <a:off x="3609311" y="2015834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AF296A-079E-25D5-B4DF-862BD57DC30C}"/>
              </a:ext>
            </a:extLst>
          </p:cNvPr>
          <p:cNvGrpSpPr/>
          <p:nvPr/>
        </p:nvGrpSpPr>
        <p:grpSpPr>
          <a:xfrm>
            <a:off x="1269215" y="3827948"/>
            <a:ext cx="1331697" cy="1772444"/>
            <a:chOff x="1922934" y="2263807"/>
            <a:chExt cx="1331697" cy="1772444"/>
          </a:xfrm>
        </p:grpSpPr>
        <p:pic>
          <p:nvPicPr>
            <p:cNvPr id="16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82856C44-6446-E262-DBF3-C8ABC9432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9E52D0-34B1-CAF5-A131-B6188A6D8207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E93F35-95CF-28AD-DE7F-3FBDA7355133}"/>
              </a:ext>
            </a:extLst>
          </p:cNvPr>
          <p:cNvGrpSpPr/>
          <p:nvPr/>
        </p:nvGrpSpPr>
        <p:grpSpPr>
          <a:xfrm>
            <a:off x="9388233" y="3827950"/>
            <a:ext cx="1331697" cy="1772443"/>
            <a:chOff x="3609311" y="2015834"/>
            <a:chExt cx="1331697" cy="1772443"/>
          </a:xfrm>
        </p:grpSpPr>
        <p:pic>
          <p:nvPicPr>
            <p:cNvPr id="19" name="Picture 6" descr="King of Spades Playing Card | Journal">
              <a:extLst>
                <a:ext uri="{FF2B5EF4-FFF2-40B4-BE49-F238E27FC236}">
                  <a16:creationId xmlns:a16="http://schemas.microsoft.com/office/drawing/2014/main" id="{118752F0-6798-DAC9-559B-342D1F5869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3609311" y="2015834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081EDFD-6690-4407-FC16-393E1218037B}"/>
                </a:ext>
              </a:extLst>
            </p:cNvPr>
            <p:cNvSpPr/>
            <p:nvPr/>
          </p:nvSpPr>
          <p:spPr>
            <a:xfrm>
              <a:off x="3609311" y="2015834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3C0299-A19D-C464-2215-89D3BE6DA744}"/>
              </a:ext>
            </a:extLst>
          </p:cNvPr>
          <p:cNvGrpSpPr/>
          <p:nvPr/>
        </p:nvGrpSpPr>
        <p:grpSpPr>
          <a:xfrm>
            <a:off x="8001299" y="3827948"/>
            <a:ext cx="1331697" cy="1772444"/>
            <a:chOff x="1922934" y="2263807"/>
            <a:chExt cx="1331697" cy="1772444"/>
          </a:xfrm>
        </p:grpSpPr>
        <p:pic>
          <p:nvPicPr>
            <p:cNvPr id="22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842EEFAE-D1A6-FD12-CE27-BB56D42AF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A5FDC4A-2652-7FA2-7DAE-FD541754DAD7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9354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5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96FB-560A-921F-8819-B1E9F7E2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A20AD-8386-A5E6-0493-A1A7EDF80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67793-7B47-109C-90DB-31F1F81BE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08185-48D1-A56A-1FF9-553C177E0B4E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E0C5C-9223-C5DB-2BF5-5CB1F44AF0C7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pic>
        <p:nvPicPr>
          <p:cNvPr id="8" name="Picture 8" descr="Bicycle Playing Cards 809 Mandolin Back, Blue by USPCC">
            <a:extLst>
              <a:ext uri="{FF2B5EF4-FFF2-40B4-BE49-F238E27FC236}">
                <a16:creationId xmlns:a16="http://schemas.microsoft.com/office/drawing/2014/main" id="{077D20C2-02D8-A454-49C2-D85EAF4B0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r="14337"/>
          <a:stretch/>
        </p:blipFill>
        <p:spPr bwMode="auto">
          <a:xfrm>
            <a:off x="5383943" y="3765475"/>
            <a:ext cx="1424114" cy="18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FAF296A-079E-25D5-B4DF-862BD57DC30C}"/>
              </a:ext>
            </a:extLst>
          </p:cNvPr>
          <p:cNvGrpSpPr/>
          <p:nvPr/>
        </p:nvGrpSpPr>
        <p:grpSpPr>
          <a:xfrm>
            <a:off x="1269215" y="3827948"/>
            <a:ext cx="1331697" cy="1772444"/>
            <a:chOff x="1922934" y="2263807"/>
            <a:chExt cx="1331697" cy="1772444"/>
          </a:xfrm>
        </p:grpSpPr>
        <p:pic>
          <p:nvPicPr>
            <p:cNvPr id="16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82856C44-6446-E262-DBF3-C8ABC9432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9E52D0-34B1-CAF5-A131-B6188A6D8207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61F385-9C48-A7EE-27D4-C1FE47826450}"/>
              </a:ext>
            </a:extLst>
          </p:cNvPr>
          <p:cNvGrpSpPr/>
          <p:nvPr/>
        </p:nvGrpSpPr>
        <p:grpSpPr>
          <a:xfrm>
            <a:off x="9388233" y="3827950"/>
            <a:ext cx="1331697" cy="1794725"/>
            <a:chOff x="9388233" y="3827950"/>
            <a:chExt cx="1331697" cy="1794725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081EDFD-6690-4407-FC16-393E1218037B}"/>
                </a:ext>
              </a:extLst>
            </p:cNvPr>
            <p:cNvSpPr/>
            <p:nvPr/>
          </p:nvSpPr>
          <p:spPr>
            <a:xfrm>
              <a:off x="9388233" y="3827950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6" descr="King of Spades Playing Card | Journal">
              <a:extLst>
                <a:ext uri="{FF2B5EF4-FFF2-40B4-BE49-F238E27FC236}">
                  <a16:creationId xmlns:a16="http://schemas.microsoft.com/office/drawing/2014/main" id="{118752F0-6798-DAC9-559B-342D1F5869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9388233" y="3850232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3C0299-A19D-C464-2215-89D3BE6DA744}"/>
              </a:ext>
            </a:extLst>
          </p:cNvPr>
          <p:cNvGrpSpPr/>
          <p:nvPr/>
        </p:nvGrpSpPr>
        <p:grpSpPr>
          <a:xfrm>
            <a:off x="8001299" y="3827948"/>
            <a:ext cx="1331697" cy="1772444"/>
            <a:chOff x="1922934" y="2263807"/>
            <a:chExt cx="1331697" cy="1772444"/>
          </a:xfrm>
        </p:grpSpPr>
        <p:pic>
          <p:nvPicPr>
            <p:cNvPr id="22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842EEFAE-D1A6-FD12-CE27-BB56D42AF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A5FDC4A-2652-7FA2-7DAE-FD541754DAD7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45CD35-48C6-B109-5CA0-E4BFB34F6C6F}"/>
              </a:ext>
            </a:extLst>
          </p:cNvPr>
          <p:cNvGrpSpPr/>
          <p:nvPr/>
        </p:nvGrpSpPr>
        <p:grpSpPr>
          <a:xfrm>
            <a:off x="2674488" y="3827947"/>
            <a:ext cx="1369168" cy="1800155"/>
            <a:chOff x="2674488" y="3827947"/>
            <a:chExt cx="1369168" cy="180015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0DC6AF7-8C3C-E1ED-CF37-41E269157FB0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6" descr="King of Spades Playing Card | Journal">
              <a:extLst>
                <a:ext uri="{FF2B5EF4-FFF2-40B4-BE49-F238E27FC236}">
                  <a16:creationId xmlns:a16="http://schemas.microsoft.com/office/drawing/2014/main" id="{8BEDB025-D616-BA2C-CEBE-267C5278EB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9FB420E-FCC7-6209-354B-3F6F1C6C05CC}"/>
              </a:ext>
            </a:extLst>
          </p:cNvPr>
          <p:cNvSpPr txBox="1"/>
          <p:nvPr/>
        </p:nvSpPr>
        <p:spPr>
          <a:xfrm>
            <a:off x="4767912" y="1632055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Bob likes Alice!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995019-9819-7F6D-CFB0-3883FF86C735}"/>
              </a:ext>
            </a:extLst>
          </p:cNvPr>
          <p:cNvSpPr txBox="1"/>
          <p:nvPr/>
        </p:nvSpPr>
        <p:spPr>
          <a:xfrm>
            <a:off x="4571031" y="2155275"/>
            <a:ext cx="304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puts the queen card on top</a:t>
            </a:r>
          </a:p>
        </p:txBody>
      </p:sp>
    </p:spTree>
    <p:extLst>
      <p:ext uri="{BB962C8B-B14F-4D97-AF65-F5344CB8AC3E}">
        <p14:creationId xmlns:p14="http://schemas.microsoft.com/office/powerpoint/2010/main" val="2080814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96FB-560A-921F-8819-B1E9F7E2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A20AD-8386-A5E6-0493-A1A7EDF80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67793-7B47-109C-90DB-31F1F81BE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08185-48D1-A56A-1FF9-553C177E0B4E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E0C5C-9223-C5DB-2BF5-5CB1F44AF0C7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pic>
        <p:nvPicPr>
          <p:cNvPr id="8" name="Picture 8" descr="Bicycle Playing Cards 809 Mandolin Back, Blue by USPCC">
            <a:extLst>
              <a:ext uri="{FF2B5EF4-FFF2-40B4-BE49-F238E27FC236}">
                <a16:creationId xmlns:a16="http://schemas.microsoft.com/office/drawing/2014/main" id="{077D20C2-02D8-A454-49C2-D85EAF4B0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r="14337"/>
          <a:stretch/>
        </p:blipFill>
        <p:spPr bwMode="auto">
          <a:xfrm>
            <a:off x="5383943" y="3765475"/>
            <a:ext cx="1424114" cy="18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FAF296A-079E-25D5-B4DF-862BD57DC30C}"/>
              </a:ext>
            </a:extLst>
          </p:cNvPr>
          <p:cNvGrpSpPr/>
          <p:nvPr/>
        </p:nvGrpSpPr>
        <p:grpSpPr>
          <a:xfrm>
            <a:off x="1269215" y="3827948"/>
            <a:ext cx="1331697" cy="1772444"/>
            <a:chOff x="1922934" y="2263807"/>
            <a:chExt cx="1331697" cy="1772444"/>
          </a:xfrm>
        </p:grpSpPr>
        <p:pic>
          <p:nvPicPr>
            <p:cNvPr id="16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82856C44-6446-E262-DBF3-C8ABC9432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9E52D0-34B1-CAF5-A131-B6188A6D8207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61F385-9C48-A7EE-27D4-C1FE47826450}"/>
              </a:ext>
            </a:extLst>
          </p:cNvPr>
          <p:cNvGrpSpPr/>
          <p:nvPr/>
        </p:nvGrpSpPr>
        <p:grpSpPr>
          <a:xfrm>
            <a:off x="5415534" y="3816805"/>
            <a:ext cx="1331697" cy="1794725"/>
            <a:chOff x="9388233" y="3827950"/>
            <a:chExt cx="1331697" cy="1794725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081EDFD-6690-4407-FC16-393E1218037B}"/>
                </a:ext>
              </a:extLst>
            </p:cNvPr>
            <p:cNvSpPr/>
            <p:nvPr/>
          </p:nvSpPr>
          <p:spPr>
            <a:xfrm>
              <a:off x="9388233" y="3827950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6" descr="King of Spades Playing Card | Journal">
              <a:extLst>
                <a:ext uri="{FF2B5EF4-FFF2-40B4-BE49-F238E27FC236}">
                  <a16:creationId xmlns:a16="http://schemas.microsoft.com/office/drawing/2014/main" id="{118752F0-6798-DAC9-559B-342D1F5869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9388233" y="3850232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3C0299-A19D-C464-2215-89D3BE6DA744}"/>
              </a:ext>
            </a:extLst>
          </p:cNvPr>
          <p:cNvGrpSpPr/>
          <p:nvPr/>
        </p:nvGrpSpPr>
        <p:grpSpPr>
          <a:xfrm>
            <a:off x="8001299" y="3827948"/>
            <a:ext cx="1331697" cy="1772444"/>
            <a:chOff x="1922934" y="2263807"/>
            <a:chExt cx="1331697" cy="1772444"/>
          </a:xfrm>
        </p:grpSpPr>
        <p:pic>
          <p:nvPicPr>
            <p:cNvPr id="22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842EEFAE-D1A6-FD12-CE27-BB56D42AF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A5FDC4A-2652-7FA2-7DAE-FD541754DAD7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45CD35-48C6-B109-5CA0-E4BFB34F6C6F}"/>
              </a:ext>
            </a:extLst>
          </p:cNvPr>
          <p:cNvGrpSpPr/>
          <p:nvPr/>
        </p:nvGrpSpPr>
        <p:grpSpPr>
          <a:xfrm>
            <a:off x="2674488" y="3827947"/>
            <a:ext cx="1369168" cy="1800155"/>
            <a:chOff x="2674488" y="3827947"/>
            <a:chExt cx="1369168" cy="180015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0DC6AF7-8C3C-E1ED-CF37-41E269157FB0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6" descr="King of Spades Playing Card | Journal">
              <a:extLst>
                <a:ext uri="{FF2B5EF4-FFF2-40B4-BE49-F238E27FC236}">
                  <a16:creationId xmlns:a16="http://schemas.microsoft.com/office/drawing/2014/main" id="{8BEDB025-D616-BA2C-CEBE-267C5278EB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350423-2BC8-2879-A22D-BC65F60355A2}"/>
              </a:ext>
            </a:extLst>
          </p:cNvPr>
          <p:cNvSpPr txBox="1"/>
          <p:nvPr/>
        </p:nvSpPr>
        <p:spPr>
          <a:xfrm>
            <a:off x="4767912" y="1632055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Bob likes Alice!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0DBE1C-BF04-1B49-5D3D-DF5C90AD88AB}"/>
              </a:ext>
            </a:extLst>
          </p:cNvPr>
          <p:cNvSpPr txBox="1"/>
          <p:nvPr/>
        </p:nvSpPr>
        <p:spPr>
          <a:xfrm>
            <a:off x="4571031" y="2155275"/>
            <a:ext cx="304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puts the queen card on top</a:t>
            </a:r>
          </a:p>
        </p:txBody>
      </p:sp>
    </p:spTree>
    <p:extLst>
      <p:ext uri="{BB962C8B-B14F-4D97-AF65-F5344CB8AC3E}">
        <p14:creationId xmlns:p14="http://schemas.microsoft.com/office/powerpoint/2010/main" val="3457398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96FB-560A-921F-8819-B1E9F7E2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A20AD-8386-A5E6-0493-A1A7EDF80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67793-7B47-109C-90DB-31F1F81BE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08185-48D1-A56A-1FF9-553C177E0B4E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E0C5C-9223-C5DB-2BF5-5CB1F44AF0C7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AF296A-079E-25D5-B4DF-862BD57DC30C}"/>
              </a:ext>
            </a:extLst>
          </p:cNvPr>
          <p:cNvGrpSpPr/>
          <p:nvPr/>
        </p:nvGrpSpPr>
        <p:grpSpPr>
          <a:xfrm>
            <a:off x="1269215" y="3827948"/>
            <a:ext cx="1331697" cy="1772444"/>
            <a:chOff x="1922934" y="2263807"/>
            <a:chExt cx="1331697" cy="1772444"/>
          </a:xfrm>
        </p:grpSpPr>
        <p:pic>
          <p:nvPicPr>
            <p:cNvPr id="16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82856C44-6446-E262-DBF3-C8ABC9432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9E52D0-34B1-CAF5-A131-B6188A6D8207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3C0299-A19D-C464-2215-89D3BE6DA744}"/>
              </a:ext>
            </a:extLst>
          </p:cNvPr>
          <p:cNvGrpSpPr/>
          <p:nvPr/>
        </p:nvGrpSpPr>
        <p:grpSpPr>
          <a:xfrm>
            <a:off x="8001299" y="3827948"/>
            <a:ext cx="1331697" cy="1772444"/>
            <a:chOff x="1922934" y="2263807"/>
            <a:chExt cx="1331697" cy="1772444"/>
          </a:xfrm>
        </p:grpSpPr>
        <p:pic>
          <p:nvPicPr>
            <p:cNvPr id="22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842EEFAE-D1A6-FD12-CE27-BB56D42AF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A5FDC4A-2652-7FA2-7DAE-FD541754DAD7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45CD35-48C6-B109-5CA0-E4BFB34F6C6F}"/>
              </a:ext>
            </a:extLst>
          </p:cNvPr>
          <p:cNvGrpSpPr/>
          <p:nvPr/>
        </p:nvGrpSpPr>
        <p:grpSpPr>
          <a:xfrm>
            <a:off x="2674488" y="3827947"/>
            <a:ext cx="1369168" cy="1800155"/>
            <a:chOff x="2674488" y="3827947"/>
            <a:chExt cx="1369168" cy="180015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0DC6AF7-8C3C-E1ED-CF37-41E269157FB0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6" descr="King of Spades Playing Card | Journal">
              <a:extLst>
                <a:ext uri="{FF2B5EF4-FFF2-40B4-BE49-F238E27FC236}">
                  <a16:creationId xmlns:a16="http://schemas.microsoft.com/office/drawing/2014/main" id="{8BEDB025-D616-BA2C-CEBE-267C5278EB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1B1F538-7A6B-8F99-E397-921E1049722F}"/>
              </a:ext>
            </a:extLst>
          </p:cNvPr>
          <p:cNvSpPr txBox="1"/>
          <p:nvPr/>
        </p:nvSpPr>
        <p:spPr>
          <a:xfrm>
            <a:off x="4767912" y="1632055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Bob likes Alice!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DE8A14-95D0-E27F-D7B1-77E9FA9C334B}"/>
              </a:ext>
            </a:extLst>
          </p:cNvPr>
          <p:cNvSpPr txBox="1"/>
          <p:nvPr/>
        </p:nvSpPr>
        <p:spPr>
          <a:xfrm>
            <a:off x="4571031" y="2155275"/>
            <a:ext cx="304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puts the queen card on top</a:t>
            </a:r>
          </a:p>
        </p:txBody>
      </p:sp>
      <p:pic>
        <p:nvPicPr>
          <p:cNvPr id="33" name="Picture 8" descr="Bicycle Playing Cards 809 Mandolin Back, Blue by USPCC">
            <a:extLst>
              <a:ext uri="{FF2B5EF4-FFF2-40B4-BE49-F238E27FC236}">
                <a16:creationId xmlns:a16="http://schemas.microsoft.com/office/drawing/2014/main" id="{775E4C45-54BF-782E-5E8D-F71A0032A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r="14337"/>
          <a:stretch/>
        </p:blipFill>
        <p:spPr bwMode="auto">
          <a:xfrm>
            <a:off x="5383943" y="3765475"/>
            <a:ext cx="1424114" cy="18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24FCB9B-A4D6-F14D-28F5-9761098F57C3}"/>
              </a:ext>
            </a:extLst>
          </p:cNvPr>
          <p:cNvGrpSpPr/>
          <p:nvPr/>
        </p:nvGrpSpPr>
        <p:grpSpPr>
          <a:xfrm>
            <a:off x="5585505" y="3957985"/>
            <a:ext cx="1339273" cy="1727200"/>
            <a:chOff x="4562937" y="2565400"/>
            <a:chExt cx="1339273" cy="172720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3E5FC0E-DBF9-6F65-CE1D-B0321E8EB7EF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F0CC161B-6074-2BD1-AE2F-F26DB9995E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4826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8C18B-F6DF-833F-740D-E45DD09F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Cryptography and its Evolution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58635D-A0D8-308B-82ED-F4F8CC429BB4}"/>
              </a:ext>
            </a:extLst>
          </p:cNvPr>
          <p:cNvGrpSpPr/>
          <p:nvPr/>
        </p:nvGrpSpPr>
        <p:grpSpPr>
          <a:xfrm>
            <a:off x="838200" y="3291703"/>
            <a:ext cx="5369578" cy="311924"/>
            <a:chOff x="4251188" y="2708159"/>
            <a:chExt cx="3795734" cy="31192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1CD14AB-E664-7C70-3E85-1D820A45D5B7}"/>
                </a:ext>
              </a:extLst>
            </p:cNvPr>
            <p:cNvSpPr/>
            <p:nvPr/>
          </p:nvSpPr>
          <p:spPr>
            <a:xfrm>
              <a:off x="4251188" y="2708159"/>
              <a:ext cx="3795734" cy="157763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0419FCAE-5425-FDF6-30E3-4790BB39F5D5}"/>
                </a:ext>
              </a:extLst>
            </p:cNvPr>
            <p:cNvSpPr/>
            <p:nvPr/>
          </p:nvSpPr>
          <p:spPr>
            <a:xfrm rot="10800000">
              <a:off x="6023353" y="2824734"/>
              <a:ext cx="203661" cy="195349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AA09705-B251-81A9-9575-DB780387B73E}"/>
              </a:ext>
            </a:extLst>
          </p:cNvPr>
          <p:cNvGrpSpPr/>
          <p:nvPr/>
        </p:nvGrpSpPr>
        <p:grpSpPr>
          <a:xfrm>
            <a:off x="6207778" y="3282370"/>
            <a:ext cx="5146022" cy="362514"/>
            <a:chOff x="1209779" y="2300279"/>
            <a:chExt cx="4411737" cy="322865"/>
          </a:xfrm>
          <a:solidFill>
            <a:schemeClr val="accent1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E4BF354-2264-DDD0-64E3-71C091DAC1A8}"/>
                </a:ext>
              </a:extLst>
            </p:cNvPr>
            <p:cNvSpPr/>
            <p:nvPr/>
          </p:nvSpPr>
          <p:spPr>
            <a:xfrm>
              <a:off x="1209779" y="2300279"/>
              <a:ext cx="4411737" cy="14050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8F44CD47-A17E-8350-3E06-1268AB2A5621}"/>
                </a:ext>
              </a:extLst>
            </p:cNvPr>
            <p:cNvSpPr/>
            <p:nvPr/>
          </p:nvSpPr>
          <p:spPr>
            <a:xfrm rot="10800000">
              <a:off x="3289589" y="2427795"/>
              <a:ext cx="203661" cy="1953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2" descr="Encrypted Database Icon free download">
            <a:extLst>
              <a:ext uri="{FF2B5EF4-FFF2-40B4-BE49-F238E27FC236}">
                <a16:creationId xmlns:a16="http://schemas.microsoft.com/office/drawing/2014/main" id="{1FC287A8-445A-53A6-27A6-227824576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307" y="4109529"/>
            <a:ext cx="2595655" cy="25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82-820548_analysis-clipart-data-analysis-billboard | American Predatory  Lending">
            <a:extLst>
              <a:ext uri="{FF2B5EF4-FFF2-40B4-BE49-F238E27FC236}">
                <a16:creationId xmlns:a16="http://schemas.microsoft.com/office/drawing/2014/main" id="{50263C45-8FAC-6B64-FA2F-FA2B2D682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3" t="4185" r="24872" b="42018"/>
          <a:stretch/>
        </p:blipFill>
        <p:spPr bwMode="auto">
          <a:xfrm>
            <a:off x="7278156" y="4691836"/>
            <a:ext cx="2960913" cy="179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ustom NLP Approaches to Data Anonymization | by Omri Mendels | Towards Data  Science">
            <a:extLst>
              <a:ext uri="{FF2B5EF4-FFF2-40B4-BE49-F238E27FC236}">
                <a16:creationId xmlns:a16="http://schemas.microsoft.com/office/drawing/2014/main" id="{C781C1A1-66AB-090E-79FC-0B6D29BF7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7211">
            <a:off x="6546499" y="4159959"/>
            <a:ext cx="2225569" cy="101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he encryption misconception">
            <a:extLst>
              <a:ext uri="{FF2B5EF4-FFF2-40B4-BE49-F238E27FC236}">
                <a16:creationId xmlns:a16="http://schemas.microsoft.com/office/drawing/2014/main" id="{F4D4A5C4-3832-38FB-B394-E166C737C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906" y="4175885"/>
            <a:ext cx="1806697" cy="180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96560B-F9F9-5ACB-3FB1-184B51EF58D7}"/>
              </a:ext>
            </a:extLst>
          </p:cNvPr>
          <p:cNvSpPr txBox="1"/>
          <p:nvPr/>
        </p:nvSpPr>
        <p:spPr>
          <a:xfrm>
            <a:off x="2222860" y="2789128"/>
            <a:ext cx="2532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Abadi" panose="020B0604020104020204" pitchFamily="34" charset="0"/>
              </a:rPr>
              <a:t>Old Cryptography</a:t>
            </a:r>
            <a:endParaRPr lang="en-US" dirty="0">
              <a:solidFill>
                <a:schemeClr val="accent6"/>
              </a:solidFill>
              <a:latin typeface="Abadi" panose="020B06040201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A021D7-2213-CE52-C36D-5F84A5F7FB06}"/>
              </a:ext>
            </a:extLst>
          </p:cNvPr>
          <p:cNvSpPr txBox="1"/>
          <p:nvPr/>
        </p:nvSpPr>
        <p:spPr>
          <a:xfrm>
            <a:off x="7573740" y="2789128"/>
            <a:ext cx="2595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badi" panose="020B0604020104020204" pitchFamily="34" charset="0"/>
              </a:rPr>
              <a:t>Modern Cryptography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88E56A-539C-102D-BAB7-39744AE3A571}"/>
              </a:ext>
            </a:extLst>
          </p:cNvPr>
          <p:cNvSpPr txBox="1"/>
          <p:nvPr/>
        </p:nvSpPr>
        <p:spPr>
          <a:xfrm>
            <a:off x="558843" y="1868925"/>
            <a:ext cx="11074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Cryptography is the study of techniques for protecting sensitive/important information.</a:t>
            </a:r>
          </a:p>
        </p:txBody>
      </p:sp>
    </p:spTree>
    <p:extLst>
      <p:ext uri="{BB962C8B-B14F-4D97-AF65-F5344CB8AC3E}">
        <p14:creationId xmlns:p14="http://schemas.microsoft.com/office/powerpoint/2010/main" val="274469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96FB-560A-921F-8819-B1E9F7E2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A20AD-8386-A5E6-0493-A1A7EDF80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67793-7B47-109C-90DB-31F1F81BE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08185-48D1-A56A-1FF9-553C177E0B4E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E0C5C-9223-C5DB-2BF5-5CB1F44AF0C7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AF296A-079E-25D5-B4DF-862BD57DC30C}"/>
              </a:ext>
            </a:extLst>
          </p:cNvPr>
          <p:cNvGrpSpPr/>
          <p:nvPr/>
        </p:nvGrpSpPr>
        <p:grpSpPr>
          <a:xfrm>
            <a:off x="1269215" y="3827948"/>
            <a:ext cx="1331697" cy="1772444"/>
            <a:chOff x="1922934" y="2263807"/>
            <a:chExt cx="1331697" cy="1772444"/>
          </a:xfrm>
        </p:grpSpPr>
        <p:pic>
          <p:nvPicPr>
            <p:cNvPr id="16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82856C44-6446-E262-DBF3-C8ABC9432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9E52D0-34B1-CAF5-A131-B6188A6D8207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45CD35-48C6-B109-5CA0-E4BFB34F6C6F}"/>
              </a:ext>
            </a:extLst>
          </p:cNvPr>
          <p:cNvGrpSpPr/>
          <p:nvPr/>
        </p:nvGrpSpPr>
        <p:grpSpPr>
          <a:xfrm>
            <a:off x="2674488" y="3827947"/>
            <a:ext cx="1369168" cy="1800155"/>
            <a:chOff x="2674488" y="3827947"/>
            <a:chExt cx="1369168" cy="180015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0DC6AF7-8C3C-E1ED-CF37-41E269157FB0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6" descr="King of Spades Playing Card | Journal">
              <a:extLst>
                <a:ext uri="{FF2B5EF4-FFF2-40B4-BE49-F238E27FC236}">
                  <a16:creationId xmlns:a16="http://schemas.microsoft.com/office/drawing/2014/main" id="{8BEDB025-D616-BA2C-CEBE-267C5278EB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ADB5F33-D205-070B-CED0-33A0BECCD613}"/>
              </a:ext>
            </a:extLst>
          </p:cNvPr>
          <p:cNvSpPr txBox="1"/>
          <p:nvPr/>
        </p:nvSpPr>
        <p:spPr>
          <a:xfrm>
            <a:off x="4767912" y="1632055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Bob likes Alice!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47BB0D-F183-3A63-2959-CA5DB68DEE5D}"/>
              </a:ext>
            </a:extLst>
          </p:cNvPr>
          <p:cNvSpPr txBox="1"/>
          <p:nvPr/>
        </p:nvSpPr>
        <p:spPr>
          <a:xfrm>
            <a:off x="4571031" y="2155275"/>
            <a:ext cx="304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puts the queen card on top</a:t>
            </a:r>
          </a:p>
        </p:txBody>
      </p:sp>
      <p:pic>
        <p:nvPicPr>
          <p:cNvPr id="3" name="Picture 8" descr="Bicycle Playing Cards 809 Mandolin Back, Blue by USPCC">
            <a:extLst>
              <a:ext uri="{FF2B5EF4-FFF2-40B4-BE49-F238E27FC236}">
                <a16:creationId xmlns:a16="http://schemas.microsoft.com/office/drawing/2014/main" id="{B4358444-5818-D5AE-0004-1C6C883CA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r="14337"/>
          <a:stretch/>
        </p:blipFill>
        <p:spPr bwMode="auto">
          <a:xfrm>
            <a:off x="5383943" y="3765475"/>
            <a:ext cx="1424114" cy="18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A902447-6491-0B2F-A720-AD1B2F3D0EA6}"/>
              </a:ext>
            </a:extLst>
          </p:cNvPr>
          <p:cNvGrpSpPr/>
          <p:nvPr/>
        </p:nvGrpSpPr>
        <p:grpSpPr>
          <a:xfrm>
            <a:off x="5585505" y="3957985"/>
            <a:ext cx="1339273" cy="1727200"/>
            <a:chOff x="4562937" y="2565400"/>
            <a:chExt cx="1339273" cy="17272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19BCFC5-BCAB-758F-0E4C-E3B0E4B930C5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4D46DC39-A199-73CD-CD01-0A1FBCA9AB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3C0299-A19D-C464-2215-89D3BE6DA744}"/>
              </a:ext>
            </a:extLst>
          </p:cNvPr>
          <p:cNvGrpSpPr/>
          <p:nvPr/>
        </p:nvGrpSpPr>
        <p:grpSpPr>
          <a:xfrm>
            <a:off x="5634557" y="3957985"/>
            <a:ext cx="1331697" cy="1772444"/>
            <a:chOff x="1922934" y="2263807"/>
            <a:chExt cx="1331697" cy="1772444"/>
          </a:xfrm>
        </p:grpSpPr>
        <p:pic>
          <p:nvPicPr>
            <p:cNvPr id="22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842EEFAE-D1A6-FD12-CE27-BB56D42AF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A5FDC4A-2652-7FA2-7DAE-FD541754DAD7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08049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96FB-560A-921F-8819-B1E9F7E2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A20AD-8386-A5E6-0493-A1A7EDF80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67793-7B47-109C-90DB-31F1F81BE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08185-48D1-A56A-1FF9-553C177E0B4E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E0C5C-9223-C5DB-2BF5-5CB1F44AF0C7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AF296A-079E-25D5-B4DF-862BD57DC30C}"/>
              </a:ext>
            </a:extLst>
          </p:cNvPr>
          <p:cNvGrpSpPr/>
          <p:nvPr/>
        </p:nvGrpSpPr>
        <p:grpSpPr>
          <a:xfrm>
            <a:off x="1269215" y="3827948"/>
            <a:ext cx="1331697" cy="1772444"/>
            <a:chOff x="1922934" y="2263807"/>
            <a:chExt cx="1331697" cy="1772444"/>
          </a:xfrm>
        </p:grpSpPr>
        <p:pic>
          <p:nvPicPr>
            <p:cNvPr id="16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82856C44-6446-E262-DBF3-C8ABC9432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9E52D0-34B1-CAF5-A131-B6188A6D8207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45CD35-48C6-B109-5CA0-E4BFB34F6C6F}"/>
              </a:ext>
            </a:extLst>
          </p:cNvPr>
          <p:cNvGrpSpPr/>
          <p:nvPr/>
        </p:nvGrpSpPr>
        <p:grpSpPr>
          <a:xfrm>
            <a:off x="2674488" y="3827947"/>
            <a:ext cx="1369168" cy="1800155"/>
            <a:chOff x="2674488" y="3827947"/>
            <a:chExt cx="1369168" cy="180015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0DC6AF7-8C3C-E1ED-CF37-41E269157FB0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6" descr="King of Spades Playing Card | Journal">
              <a:extLst>
                <a:ext uri="{FF2B5EF4-FFF2-40B4-BE49-F238E27FC236}">
                  <a16:creationId xmlns:a16="http://schemas.microsoft.com/office/drawing/2014/main" id="{8BEDB025-D616-BA2C-CEBE-267C5278EB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A956F70-5CFF-B0D6-FA69-1E0E2B6D3491}"/>
              </a:ext>
            </a:extLst>
          </p:cNvPr>
          <p:cNvSpPr txBox="1"/>
          <p:nvPr/>
        </p:nvSpPr>
        <p:spPr>
          <a:xfrm>
            <a:off x="4767912" y="1632055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Bob likes Alice!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2BDD84-224A-8394-D3BF-EFFEFC7128E2}"/>
              </a:ext>
            </a:extLst>
          </p:cNvPr>
          <p:cNvSpPr txBox="1"/>
          <p:nvPr/>
        </p:nvSpPr>
        <p:spPr>
          <a:xfrm>
            <a:off x="4571031" y="2155275"/>
            <a:ext cx="304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puts the queen card on top</a:t>
            </a:r>
          </a:p>
        </p:txBody>
      </p:sp>
      <p:pic>
        <p:nvPicPr>
          <p:cNvPr id="20" name="Picture 8" descr="Bicycle Playing Cards 809 Mandolin Back, Blue by USPCC">
            <a:extLst>
              <a:ext uri="{FF2B5EF4-FFF2-40B4-BE49-F238E27FC236}">
                <a16:creationId xmlns:a16="http://schemas.microsoft.com/office/drawing/2014/main" id="{6AD5832A-5BB2-23A9-274B-2EAE9846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r="14337"/>
          <a:stretch/>
        </p:blipFill>
        <p:spPr bwMode="auto">
          <a:xfrm>
            <a:off x="5383943" y="3765475"/>
            <a:ext cx="1424114" cy="18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1B6BA59-CFCF-1FA8-66C2-C21C6C82FBF0}"/>
              </a:ext>
            </a:extLst>
          </p:cNvPr>
          <p:cNvGrpSpPr/>
          <p:nvPr/>
        </p:nvGrpSpPr>
        <p:grpSpPr>
          <a:xfrm>
            <a:off x="5585505" y="3957985"/>
            <a:ext cx="1339273" cy="1727200"/>
            <a:chOff x="4562937" y="2565400"/>
            <a:chExt cx="1339273" cy="1727200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A3E2F6F2-74E7-37DA-0CDD-DE2A8A665848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0B07BBD9-F6BB-924D-3C49-1AC30DE1F4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89336D-10CA-53A2-CAE4-7FCE60556B18}"/>
              </a:ext>
            </a:extLst>
          </p:cNvPr>
          <p:cNvGrpSpPr/>
          <p:nvPr/>
        </p:nvGrpSpPr>
        <p:grpSpPr>
          <a:xfrm>
            <a:off x="5737905" y="4110385"/>
            <a:ext cx="1339273" cy="1727200"/>
            <a:chOff x="4562937" y="2565400"/>
            <a:chExt cx="1339273" cy="172720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9599AAA7-D27B-D7BB-F7D9-E1F9926A914E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37812A26-E6A9-30F4-29D8-FF1FA00343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7027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96FB-560A-921F-8819-B1E9F7E2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A20AD-8386-A5E6-0493-A1A7EDF80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67793-7B47-109C-90DB-31F1F81BE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08185-48D1-A56A-1FF9-553C177E0B4E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E0C5C-9223-C5DB-2BF5-5CB1F44AF0C7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pic>
        <p:nvPicPr>
          <p:cNvPr id="8" name="Picture 8" descr="Bicycle Playing Cards 809 Mandolin Back, Blue by USPCC">
            <a:extLst>
              <a:ext uri="{FF2B5EF4-FFF2-40B4-BE49-F238E27FC236}">
                <a16:creationId xmlns:a16="http://schemas.microsoft.com/office/drawing/2014/main" id="{077D20C2-02D8-A454-49C2-D85EAF4B0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r="14337"/>
          <a:stretch/>
        </p:blipFill>
        <p:spPr bwMode="auto">
          <a:xfrm>
            <a:off x="5383943" y="3765475"/>
            <a:ext cx="1424114" cy="18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FAF296A-079E-25D5-B4DF-862BD57DC30C}"/>
              </a:ext>
            </a:extLst>
          </p:cNvPr>
          <p:cNvGrpSpPr/>
          <p:nvPr/>
        </p:nvGrpSpPr>
        <p:grpSpPr>
          <a:xfrm>
            <a:off x="1269215" y="3827948"/>
            <a:ext cx="1331697" cy="1772444"/>
            <a:chOff x="1922934" y="2263807"/>
            <a:chExt cx="1331697" cy="1772444"/>
          </a:xfrm>
        </p:grpSpPr>
        <p:pic>
          <p:nvPicPr>
            <p:cNvPr id="16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82856C44-6446-E262-DBF3-C8ABC9432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9E52D0-34B1-CAF5-A131-B6188A6D8207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19F09D9-EE2E-3415-1009-FD20B24F3D1C}"/>
              </a:ext>
            </a:extLst>
          </p:cNvPr>
          <p:cNvSpPr txBox="1"/>
          <p:nvPr/>
        </p:nvSpPr>
        <p:spPr>
          <a:xfrm>
            <a:off x="4767912" y="1632055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Bob likes Alice!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45CD35-48C6-B109-5CA0-E4BFB34F6C6F}"/>
              </a:ext>
            </a:extLst>
          </p:cNvPr>
          <p:cNvGrpSpPr/>
          <p:nvPr/>
        </p:nvGrpSpPr>
        <p:grpSpPr>
          <a:xfrm>
            <a:off x="2674488" y="3827947"/>
            <a:ext cx="1369168" cy="1800155"/>
            <a:chOff x="2674488" y="3827947"/>
            <a:chExt cx="1369168" cy="180015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0DC6AF7-8C3C-E1ED-CF37-41E269157FB0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6" descr="King of Spades Playing Card | Journal">
              <a:extLst>
                <a:ext uri="{FF2B5EF4-FFF2-40B4-BE49-F238E27FC236}">
                  <a16:creationId xmlns:a16="http://schemas.microsoft.com/office/drawing/2014/main" id="{8BEDB025-D616-BA2C-CEBE-267C5278EB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40507E6-BEE8-99F1-707B-66630C6924D2}"/>
              </a:ext>
            </a:extLst>
          </p:cNvPr>
          <p:cNvSpPr txBox="1"/>
          <p:nvPr/>
        </p:nvSpPr>
        <p:spPr>
          <a:xfrm>
            <a:off x="4571031" y="2155275"/>
            <a:ext cx="304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puts the queen card on top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A64FB6-CBBA-46E2-6E0F-FA393BFE6E38}"/>
              </a:ext>
            </a:extLst>
          </p:cNvPr>
          <p:cNvSpPr txBox="1"/>
          <p:nvPr/>
        </p:nvSpPr>
        <p:spPr>
          <a:xfrm>
            <a:off x="4767913" y="2642622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Alice likes Bob!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C55F4-A6A9-DAD3-BF72-8425FAC72E1A}"/>
              </a:ext>
            </a:extLst>
          </p:cNvPr>
          <p:cNvSpPr txBox="1"/>
          <p:nvPr/>
        </p:nvSpPr>
        <p:spPr>
          <a:xfrm>
            <a:off x="4633548" y="3112043"/>
            <a:ext cx="292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 puts the king card on top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6DB540-AE6A-66A8-2901-DADEACD12172}"/>
              </a:ext>
            </a:extLst>
          </p:cNvPr>
          <p:cNvGrpSpPr/>
          <p:nvPr/>
        </p:nvGrpSpPr>
        <p:grpSpPr>
          <a:xfrm>
            <a:off x="5585505" y="3957985"/>
            <a:ext cx="1339273" cy="1727200"/>
            <a:chOff x="4562937" y="2565400"/>
            <a:chExt cx="1339273" cy="172720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E6B946B4-050E-104B-121B-DBCE4EBF12A0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5A867F1B-B8ED-AF2E-DA8A-28C2E4D3D8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C613B4-105C-B187-4166-439E0C206BE9}"/>
              </a:ext>
            </a:extLst>
          </p:cNvPr>
          <p:cNvGrpSpPr/>
          <p:nvPr/>
        </p:nvGrpSpPr>
        <p:grpSpPr>
          <a:xfrm>
            <a:off x="5737905" y="4110385"/>
            <a:ext cx="1339273" cy="1727200"/>
            <a:chOff x="4562937" y="2565400"/>
            <a:chExt cx="1339273" cy="1727200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B73B197-1ACB-4A3B-04C6-63E59BC04F03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F6D13367-E5D5-C733-9B45-9E70F02CBA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3942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96FB-560A-921F-8819-B1E9F7E2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A20AD-8386-A5E6-0493-A1A7EDF80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67793-7B47-109C-90DB-31F1F81BE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08185-48D1-A56A-1FF9-553C177E0B4E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E0C5C-9223-C5DB-2BF5-5CB1F44AF0C7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F09D9-EE2E-3415-1009-FD20B24F3D1C}"/>
              </a:ext>
            </a:extLst>
          </p:cNvPr>
          <p:cNvSpPr txBox="1"/>
          <p:nvPr/>
        </p:nvSpPr>
        <p:spPr>
          <a:xfrm>
            <a:off x="4767912" y="1632055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Bob likes Alice!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45CD35-48C6-B109-5CA0-E4BFB34F6C6F}"/>
              </a:ext>
            </a:extLst>
          </p:cNvPr>
          <p:cNvGrpSpPr/>
          <p:nvPr/>
        </p:nvGrpSpPr>
        <p:grpSpPr>
          <a:xfrm>
            <a:off x="2674488" y="3827947"/>
            <a:ext cx="1369168" cy="1800155"/>
            <a:chOff x="2674488" y="3827947"/>
            <a:chExt cx="1369168" cy="180015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0DC6AF7-8C3C-E1ED-CF37-41E269157FB0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6" descr="King of Spades Playing Card | Journal">
              <a:extLst>
                <a:ext uri="{FF2B5EF4-FFF2-40B4-BE49-F238E27FC236}">
                  <a16:creationId xmlns:a16="http://schemas.microsoft.com/office/drawing/2014/main" id="{8BEDB025-D616-BA2C-CEBE-267C5278EB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40507E6-BEE8-99F1-707B-66630C6924D2}"/>
              </a:ext>
            </a:extLst>
          </p:cNvPr>
          <p:cNvSpPr txBox="1"/>
          <p:nvPr/>
        </p:nvSpPr>
        <p:spPr>
          <a:xfrm>
            <a:off x="4571031" y="2155275"/>
            <a:ext cx="304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puts the queen card on top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A64FB6-CBBA-46E2-6E0F-FA393BFE6E38}"/>
              </a:ext>
            </a:extLst>
          </p:cNvPr>
          <p:cNvSpPr txBox="1"/>
          <p:nvPr/>
        </p:nvSpPr>
        <p:spPr>
          <a:xfrm>
            <a:off x="4767913" y="2642622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Alice likes Bob!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C55F4-A6A9-DAD3-BF72-8425FAC72E1A}"/>
              </a:ext>
            </a:extLst>
          </p:cNvPr>
          <p:cNvSpPr txBox="1"/>
          <p:nvPr/>
        </p:nvSpPr>
        <p:spPr>
          <a:xfrm>
            <a:off x="4633548" y="3112043"/>
            <a:ext cx="292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 puts the king card on top</a:t>
            </a:r>
          </a:p>
        </p:txBody>
      </p:sp>
      <p:pic>
        <p:nvPicPr>
          <p:cNvPr id="20" name="Picture 8" descr="Bicycle Playing Cards 809 Mandolin Back, Blue by USPCC">
            <a:extLst>
              <a:ext uri="{FF2B5EF4-FFF2-40B4-BE49-F238E27FC236}">
                <a16:creationId xmlns:a16="http://schemas.microsoft.com/office/drawing/2014/main" id="{5696E8D7-F248-1D39-57C4-D8A5EDA55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r="14337"/>
          <a:stretch/>
        </p:blipFill>
        <p:spPr bwMode="auto">
          <a:xfrm>
            <a:off x="5383943" y="3765475"/>
            <a:ext cx="1424114" cy="18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5C2CA61-D962-98B4-6965-58030D646FDF}"/>
              </a:ext>
            </a:extLst>
          </p:cNvPr>
          <p:cNvGrpSpPr/>
          <p:nvPr/>
        </p:nvGrpSpPr>
        <p:grpSpPr>
          <a:xfrm>
            <a:off x="5585505" y="3957985"/>
            <a:ext cx="1339273" cy="1727200"/>
            <a:chOff x="4562937" y="2565400"/>
            <a:chExt cx="1339273" cy="172720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A257208-7226-7507-A312-549CBB5049C2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D4263319-DDE4-4003-EFD6-92FE40F743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1BA939-CB41-8C7E-43AF-05BC9526E262}"/>
              </a:ext>
            </a:extLst>
          </p:cNvPr>
          <p:cNvGrpSpPr/>
          <p:nvPr/>
        </p:nvGrpSpPr>
        <p:grpSpPr>
          <a:xfrm>
            <a:off x="5737905" y="4110385"/>
            <a:ext cx="1339273" cy="1727200"/>
            <a:chOff x="4562937" y="2565400"/>
            <a:chExt cx="1339273" cy="1727200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0D5BC30E-9364-1493-BDEF-7F8AC350AED4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BBCABE39-F10F-B670-BDB1-28F923E679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AF296A-079E-25D5-B4DF-862BD57DC30C}"/>
              </a:ext>
            </a:extLst>
          </p:cNvPr>
          <p:cNvGrpSpPr/>
          <p:nvPr/>
        </p:nvGrpSpPr>
        <p:grpSpPr>
          <a:xfrm>
            <a:off x="5794643" y="4112047"/>
            <a:ext cx="1331697" cy="1772444"/>
            <a:chOff x="1922934" y="2263807"/>
            <a:chExt cx="1331697" cy="1772444"/>
          </a:xfrm>
        </p:grpSpPr>
        <p:pic>
          <p:nvPicPr>
            <p:cNvPr id="16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82856C44-6446-E262-DBF3-C8ABC9432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9E52D0-34B1-CAF5-A131-B6188A6D8207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02625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96FB-560A-921F-8819-B1E9F7E2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A20AD-8386-A5E6-0493-A1A7EDF80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67793-7B47-109C-90DB-31F1F81BE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08185-48D1-A56A-1FF9-553C177E0B4E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E0C5C-9223-C5DB-2BF5-5CB1F44AF0C7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pic>
        <p:nvPicPr>
          <p:cNvPr id="8" name="Picture 8" descr="Bicycle Playing Cards 809 Mandolin Back, Blue by USPCC">
            <a:extLst>
              <a:ext uri="{FF2B5EF4-FFF2-40B4-BE49-F238E27FC236}">
                <a16:creationId xmlns:a16="http://schemas.microsoft.com/office/drawing/2014/main" id="{077D20C2-02D8-A454-49C2-D85EAF4B0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r="14337"/>
          <a:stretch/>
        </p:blipFill>
        <p:spPr bwMode="auto">
          <a:xfrm>
            <a:off x="5383943" y="3765475"/>
            <a:ext cx="1424114" cy="18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9F09D9-EE2E-3415-1009-FD20B24F3D1C}"/>
              </a:ext>
            </a:extLst>
          </p:cNvPr>
          <p:cNvSpPr txBox="1"/>
          <p:nvPr/>
        </p:nvSpPr>
        <p:spPr>
          <a:xfrm>
            <a:off x="4767912" y="1632055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Bob likes Alice!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45CD35-48C6-B109-5CA0-E4BFB34F6C6F}"/>
              </a:ext>
            </a:extLst>
          </p:cNvPr>
          <p:cNvGrpSpPr/>
          <p:nvPr/>
        </p:nvGrpSpPr>
        <p:grpSpPr>
          <a:xfrm>
            <a:off x="2674488" y="3827947"/>
            <a:ext cx="1369168" cy="1800155"/>
            <a:chOff x="2674488" y="3827947"/>
            <a:chExt cx="1369168" cy="180015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0DC6AF7-8C3C-E1ED-CF37-41E269157FB0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6" descr="King of Spades Playing Card | Journal">
              <a:extLst>
                <a:ext uri="{FF2B5EF4-FFF2-40B4-BE49-F238E27FC236}">
                  <a16:creationId xmlns:a16="http://schemas.microsoft.com/office/drawing/2014/main" id="{8BEDB025-D616-BA2C-CEBE-267C5278EB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40507E6-BEE8-99F1-707B-66630C6924D2}"/>
              </a:ext>
            </a:extLst>
          </p:cNvPr>
          <p:cNvSpPr txBox="1"/>
          <p:nvPr/>
        </p:nvSpPr>
        <p:spPr>
          <a:xfrm>
            <a:off x="4571031" y="2155275"/>
            <a:ext cx="304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puts the queen card on top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A64FB6-CBBA-46E2-6E0F-FA393BFE6E38}"/>
              </a:ext>
            </a:extLst>
          </p:cNvPr>
          <p:cNvSpPr txBox="1"/>
          <p:nvPr/>
        </p:nvSpPr>
        <p:spPr>
          <a:xfrm>
            <a:off x="4767913" y="2642622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Alice likes Bob!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C55F4-A6A9-DAD3-BF72-8425FAC72E1A}"/>
              </a:ext>
            </a:extLst>
          </p:cNvPr>
          <p:cNvSpPr txBox="1"/>
          <p:nvPr/>
        </p:nvSpPr>
        <p:spPr>
          <a:xfrm>
            <a:off x="4633548" y="3112043"/>
            <a:ext cx="292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 puts the king card on top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733BC0-8B6B-5A5E-78B7-8214538E4743}"/>
              </a:ext>
            </a:extLst>
          </p:cNvPr>
          <p:cNvGrpSpPr/>
          <p:nvPr/>
        </p:nvGrpSpPr>
        <p:grpSpPr>
          <a:xfrm>
            <a:off x="5594365" y="3950796"/>
            <a:ext cx="1339273" cy="1727200"/>
            <a:chOff x="4562937" y="2565400"/>
            <a:chExt cx="1339273" cy="172720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DCFB9BAD-9DBF-A2DB-5031-699482ABBDDB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9778DBE5-38BC-10E9-D378-15C03008A7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448A142-A297-3285-76C5-346536406224}"/>
              </a:ext>
            </a:extLst>
          </p:cNvPr>
          <p:cNvGrpSpPr/>
          <p:nvPr/>
        </p:nvGrpSpPr>
        <p:grpSpPr>
          <a:xfrm>
            <a:off x="5746765" y="4103196"/>
            <a:ext cx="1339273" cy="1727200"/>
            <a:chOff x="4562937" y="2565400"/>
            <a:chExt cx="1339273" cy="1727200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F5E872D4-E9CD-9E00-9BFC-E9446787761F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CA7BE5C3-C066-3C87-D0EC-50005DB72E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9FC84-3280-011A-D300-45F36F31ADB6}"/>
              </a:ext>
            </a:extLst>
          </p:cNvPr>
          <p:cNvGrpSpPr/>
          <p:nvPr/>
        </p:nvGrpSpPr>
        <p:grpSpPr>
          <a:xfrm>
            <a:off x="5899165" y="4255596"/>
            <a:ext cx="1339273" cy="1727200"/>
            <a:chOff x="4562937" y="2565400"/>
            <a:chExt cx="1339273" cy="172720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1E77A59A-B5FA-4AA8-84B0-8C8E332886B9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B9FFA57C-8F7D-9EE8-CC88-36439CC5CA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227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96FB-560A-921F-8819-B1E9F7E2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A20AD-8386-A5E6-0493-A1A7EDF80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67793-7B47-109C-90DB-31F1F81BE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08185-48D1-A56A-1FF9-553C177E0B4E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E0C5C-9223-C5DB-2BF5-5CB1F44AF0C7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F09D9-EE2E-3415-1009-FD20B24F3D1C}"/>
              </a:ext>
            </a:extLst>
          </p:cNvPr>
          <p:cNvSpPr txBox="1"/>
          <p:nvPr/>
        </p:nvSpPr>
        <p:spPr>
          <a:xfrm>
            <a:off x="4767912" y="1632055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Bob likes Alice!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0507E6-BEE8-99F1-707B-66630C6924D2}"/>
              </a:ext>
            </a:extLst>
          </p:cNvPr>
          <p:cNvSpPr txBox="1"/>
          <p:nvPr/>
        </p:nvSpPr>
        <p:spPr>
          <a:xfrm>
            <a:off x="4571031" y="2155275"/>
            <a:ext cx="304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puts the queen card on top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A64FB6-CBBA-46E2-6E0F-FA393BFE6E38}"/>
              </a:ext>
            </a:extLst>
          </p:cNvPr>
          <p:cNvSpPr txBox="1"/>
          <p:nvPr/>
        </p:nvSpPr>
        <p:spPr>
          <a:xfrm>
            <a:off x="4767913" y="2642622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Alice likes Bob!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C55F4-A6A9-DAD3-BF72-8425FAC72E1A}"/>
              </a:ext>
            </a:extLst>
          </p:cNvPr>
          <p:cNvSpPr txBox="1"/>
          <p:nvPr/>
        </p:nvSpPr>
        <p:spPr>
          <a:xfrm>
            <a:off x="4633548" y="3112043"/>
            <a:ext cx="292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 puts the king card on top</a:t>
            </a:r>
          </a:p>
        </p:txBody>
      </p:sp>
      <p:pic>
        <p:nvPicPr>
          <p:cNvPr id="15" name="Picture 8" descr="Bicycle Playing Cards 809 Mandolin Back, Blue by USPCC">
            <a:extLst>
              <a:ext uri="{FF2B5EF4-FFF2-40B4-BE49-F238E27FC236}">
                <a16:creationId xmlns:a16="http://schemas.microsoft.com/office/drawing/2014/main" id="{8593D68E-73BC-130A-3AF9-D46CD0334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r="14337"/>
          <a:stretch/>
        </p:blipFill>
        <p:spPr bwMode="auto">
          <a:xfrm>
            <a:off x="5383943" y="3765475"/>
            <a:ext cx="1424114" cy="18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83395B5-60F1-0D33-A73C-2DA7DEF333ED}"/>
              </a:ext>
            </a:extLst>
          </p:cNvPr>
          <p:cNvGrpSpPr/>
          <p:nvPr/>
        </p:nvGrpSpPr>
        <p:grpSpPr>
          <a:xfrm>
            <a:off x="5594365" y="3950796"/>
            <a:ext cx="1339273" cy="1727200"/>
            <a:chOff x="4562937" y="2565400"/>
            <a:chExt cx="1339273" cy="172720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35319A6-22C3-D067-856A-6D8C00D9051D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EAA3D502-F9F6-6B8F-5C7C-82476F4EAA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AD975D-2CA3-B2ED-DCAF-A34C19488A73}"/>
              </a:ext>
            </a:extLst>
          </p:cNvPr>
          <p:cNvGrpSpPr/>
          <p:nvPr/>
        </p:nvGrpSpPr>
        <p:grpSpPr>
          <a:xfrm>
            <a:off x="5746765" y="4103196"/>
            <a:ext cx="1339273" cy="1727200"/>
            <a:chOff x="4562937" y="2565400"/>
            <a:chExt cx="1339273" cy="172720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5BA542D5-0A9C-8283-0C11-C72A8660C289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C07985F4-6EA9-813B-CC82-0A5AA88A77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43724F-9B3E-3358-FB18-9B2463672A7A}"/>
              </a:ext>
            </a:extLst>
          </p:cNvPr>
          <p:cNvGrpSpPr/>
          <p:nvPr/>
        </p:nvGrpSpPr>
        <p:grpSpPr>
          <a:xfrm>
            <a:off x="5899165" y="4255596"/>
            <a:ext cx="1339273" cy="1727200"/>
            <a:chOff x="4562937" y="2565400"/>
            <a:chExt cx="1339273" cy="1727200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B428AC2A-F92C-7FAD-6A5A-BD401FC8239D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DFEC77F2-64B6-3EB8-DAD3-AF05D81C8E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45CD35-48C6-B109-5CA0-E4BFB34F6C6F}"/>
              </a:ext>
            </a:extLst>
          </p:cNvPr>
          <p:cNvGrpSpPr/>
          <p:nvPr/>
        </p:nvGrpSpPr>
        <p:grpSpPr>
          <a:xfrm>
            <a:off x="5940641" y="4276941"/>
            <a:ext cx="1369168" cy="1800155"/>
            <a:chOff x="2674488" y="3827947"/>
            <a:chExt cx="1369168" cy="180015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0DC6AF7-8C3C-E1ED-CF37-41E269157FB0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6" descr="King of Spades Playing Card | Journal">
              <a:extLst>
                <a:ext uri="{FF2B5EF4-FFF2-40B4-BE49-F238E27FC236}">
                  <a16:creationId xmlns:a16="http://schemas.microsoft.com/office/drawing/2014/main" id="{8BEDB025-D616-BA2C-CEBE-267C5278EB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960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96FB-560A-921F-8819-B1E9F7E2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A20AD-8386-A5E6-0493-A1A7EDF80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67793-7B47-109C-90DB-31F1F81BE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08185-48D1-A56A-1FF9-553C177E0B4E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E0C5C-9223-C5DB-2BF5-5CB1F44AF0C7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pic>
        <p:nvPicPr>
          <p:cNvPr id="8" name="Picture 8" descr="Bicycle Playing Cards 809 Mandolin Back, Blue by USPCC">
            <a:extLst>
              <a:ext uri="{FF2B5EF4-FFF2-40B4-BE49-F238E27FC236}">
                <a16:creationId xmlns:a16="http://schemas.microsoft.com/office/drawing/2014/main" id="{077D20C2-02D8-A454-49C2-D85EAF4B0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r="14337"/>
          <a:stretch/>
        </p:blipFill>
        <p:spPr bwMode="auto">
          <a:xfrm>
            <a:off x="5383943" y="3765475"/>
            <a:ext cx="1424114" cy="18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9F09D9-EE2E-3415-1009-FD20B24F3D1C}"/>
              </a:ext>
            </a:extLst>
          </p:cNvPr>
          <p:cNvSpPr txBox="1"/>
          <p:nvPr/>
        </p:nvSpPr>
        <p:spPr>
          <a:xfrm>
            <a:off x="4767912" y="1632055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Bob likes Alice!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0507E6-BEE8-99F1-707B-66630C6924D2}"/>
              </a:ext>
            </a:extLst>
          </p:cNvPr>
          <p:cNvSpPr txBox="1"/>
          <p:nvPr/>
        </p:nvSpPr>
        <p:spPr>
          <a:xfrm>
            <a:off x="4571031" y="2155275"/>
            <a:ext cx="304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puts the queen card on top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A64FB6-CBBA-46E2-6E0F-FA393BFE6E38}"/>
              </a:ext>
            </a:extLst>
          </p:cNvPr>
          <p:cNvSpPr txBox="1"/>
          <p:nvPr/>
        </p:nvSpPr>
        <p:spPr>
          <a:xfrm>
            <a:off x="4767913" y="2642622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Alice likes Bob!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C55F4-A6A9-DAD3-BF72-8425FAC72E1A}"/>
              </a:ext>
            </a:extLst>
          </p:cNvPr>
          <p:cNvSpPr txBox="1"/>
          <p:nvPr/>
        </p:nvSpPr>
        <p:spPr>
          <a:xfrm>
            <a:off x="4633548" y="3112043"/>
            <a:ext cx="292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 puts the king card on top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0D845E-15B9-032D-3C50-480AE62245B7}"/>
              </a:ext>
            </a:extLst>
          </p:cNvPr>
          <p:cNvGrpSpPr/>
          <p:nvPr/>
        </p:nvGrpSpPr>
        <p:grpSpPr>
          <a:xfrm>
            <a:off x="5594365" y="3981660"/>
            <a:ext cx="1339273" cy="1727200"/>
            <a:chOff x="4562937" y="2565400"/>
            <a:chExt cx="1339273" cy="172720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AF48339-42FA-C0EE-A53D-11A49256CDC1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34241546-1BEE-DC39-0C82-901A305F3A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D9E16A3-0087-1D41-06D2-A0999A20E4A2}"/>
              </a:ext>
            </a:extLst>
          </p:cNvPr>
          <p:cNvGrpSpPr/>
          <p:nvPr/>
        </p:nvGrpSpPr>
        <p:grpSpPr>
          <a:xfrm>
            <a:off x="5746765" y="4134060"/>
            <a:ext cx="1339273" cy="1727200"/>
            <a:chOff x="4562937" y="2565400"/>
            <a:chExt cx="1339273" cy="1727200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88A791A5-DAB0-90CA-050F-BADEE69F9220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E8F6D266-7922-7F6D-88D6-E8AF1056AF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16F60A3-B180-54C6-808E-57521C39C35C}"/>
              </a:ext>
            </a:extLst>
          </p:cNvPr>
          <p:cNvGrpSpPr/>
          <p:nvPr/>
        </p:nvGrpSpPr>
        <p:grpSpPr>
          <a:xfrm>
            <a:off x="5899165" y="4286460"/>
            <a:ext cx="1339273" cy="1727200"/>
            <a:chOff x="4562937" y="2565400"/>
            <a:chExt cx="1339273" cy="1727200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D7FA560B-31B6-B508-D180-E8C71DAE7796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285B581C-69DC-DC12-A6D0-B5ED0D7ECE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1B94BE1-9866-AEC1-ECE4-AC62C9B5FC3C}"/>
              </a:ext>
            </a:extLst>
          </p:cNvPr>
          <p:cNvGrpSpPr/>
          <p:nvPr/>
        </p:nvGrpSpPr>
        <p:grpSpPr>
          <a:xfrm>
            <a:off x="6051565" y="4438860"/>
            <a:ext cx="1339273" cy="1727200"/>
            <a:chOff x="4562937" y="2565400"/>
            <a:chExt cx="1339273" cy="1727200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B8140C7B-ABE8-9D95-0AED-E65432C60378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B35C0787-246C-DF9E-E313-C390249ACA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176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A3A4B3-EB10-616D-47F2-F4A30A60C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8FF0C-C0D0-B0C7-F13A-BB90D7784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846D07-C00A-CEAE-9C28-EFFB2362A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EFDB40-BAB7-321E-8087-62171F0B6EED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9EF15-75D1-447D-5933-0FFF4BFE41AC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65E27-5DAA-3848-AD94-E1243CC1515B}"/>
              </a:ext>
            </a:extLst>
          </p:cNvPr>
          <p:cNvSpPr txBox="1"/>
          <p:nvPr/>
        </p:nvSpPr>
        <p:spPr>
          <a:xfrm>
            <a:off x="4767912" y="1632055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Bob likes Alice!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609CAC-C4A8-452E-1A23-11C45A6DC243}"/>
              </a:ext>
            </a:extLst>
          </p:cNvPr>
          <p:cNvSpPr txBox="1"/>
          <p:nvPr/>
        </p:nvSpPr>
        <p:spPr>
          <a:xfrm>
            <a:off x="4571031" y="2155275"/>
            <a:ext cx="304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puts the queen card on top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7058BF-640E-6FE5-1006-D21DB62B9C9A}"/>
              </a:ext>
            </a:extLst>
          </p:cNvPr>
          <p:cNvSpPr txBox="1"/>
          <p:nvPr/>
        </p:nvSpPr>
        <p:spPr>
          <a:xfrm>
            <a:off x="4767913" y="2642622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Alice likes Bob!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9E8EB0-198C-E8BE-5EB5-74CBD1D26455}"/>
              </a:ext>
            </a:extLst>
          </p:cNvPr>
          <p:cNvSpPr txBox="1"/>
          <p:nvPr/>
        </p:nvSpPr>
        <p:spPr>
          <a:xfrm>
            <a:off x="4633548" y="3112043"/>
            <a:ext cx="292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 puts the king card on top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510D52-8475-C136-2B99-3D56725EA2F4}"/>
              </a:ext>
            </a:extLst>
          </p:cNvPr>
          <p:cNvSpPr txBox="1"/>
          <p:nvPr/>
        </p:nvSpPr>
        <p:spPr>
          <a:xfrm>
            <a:off x="3218608" y="3458642"/>
            <a:ext cx="575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Alice and Bob now take turns to cut the deck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3B81D4-C435-6FAD-6B31-F216B0353DFC}"/>
              </a:ext>
            </a:extLst>
          </p:cNvPr>
          <p:cNvGrpSpPr/>
          <p:nvPr/>
        </p:nvGrpSpPr>
        <p:grpSpPr>
          <a:xfrm>
            <a:off x="5276948" y="4175906"/>
            <a:ext cx="1339273" cy="1727200"/>
            <a:chOff x="4562937" y="2565400"/>
            <a:chExt cx="1339273" cy="17272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2F86B9A-AF54-3C8E-5DC3-1BEECB2DF28C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E2A52CC0-C6F6-BAAA-DF94-0EFD38EBA9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54CD075-47D3-73CB-2DB2-B95BE060E8F4}"/>
              </a:ext>
            </a:extLst>
          </p:cNvPr>
          <p:cNvGrpSpPr/>
          <p:nvPr/>
        </p:nvGrpSpPr>
        <p:grpSpPr>
          <a:xfrm>
            <a:off x="5429348" y="4328306"/>
            <a:ext cx="1339273" cy="1727200"/>
            <a:chOff x="4562937" y="2565400"/>
            <a:chExt cx="1339273" cy="1727200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E497D196-C3B8-EC88-20E5-C2363DE205F9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B9C3F45B-6F28-8A5B-A632-15DA736F34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E34054C-B954-54D1-97F8-4B89AE5A57DB}"/>
              </a:ext>
            </a:extLst>
          </p:cNvPr>
          <p:cNvGrpSpPr/>
          <p:nvPr/>
        </p:nvGrpSpPr>
        <p:grpSpPr>
          <a:xfrm>
            <a:off x="5581748" y="4480706"/>
            <a:ext cx="1339273" cy="1727200"/>
            <a:chOff x="4562937" y="2565400"/>
            <a:chExt cx="1339273" cy="1727200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F791885B-40A2-E5D5-018C-D5CF88A59361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D89A7D2B-B98E-6E36-A663-DE7C3F42E4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A8CDD95-0FE1-04C2-8897-3BA4F84BD4C0}"/>
              </a:ext>
            </a:extLst>
          </p:cNvPr>
          <p:cNvGrpSpPr/>
          <p:nvPr/>
        </p:nvGrpSpPr>
        <p:grpSpPr>
          <a:xfrm>
            <a:off x="5734148" y="4633106"/>
            <a:ext cx="1339273" cy="1727200"/>
            <a:chOff x="4562937" y="2565400"/>
            <a:chExt cx="1339273" cy="1727200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EE13C538-75B4-83AE-26BF-3B9488C425B1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B46D6B71-412A-9233-2097-DB4ADBEE3A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C00069-6B89-809A-0E1A-C26413DF774A}"/>
              </a:ext>
            </a:extLst>
          </p:cNvPr>
          <p:cNvGrpSpPr/>
          <p:nvPr/>
        </p:nvGrpSpPr>
        <p:grpSpPr>
          <a:xfrm>
            <a:off x="5886548" y="4785506"/>
            <a:ext cx="1339273" cy="1727200"/>
            <a:chOff x="4562937" y="2565400"/>
            <a:chExt cx="1339273" cy="1727200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A8287715-F2C3-0767-C0D0-C6A20CCD0A8F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BD6BDF3A-2800-B938-2900-C40FC1590A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624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6128B-8B71-3E51-A6AA-A456CF582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BDF64F-3BF1-F0E7-7FC4-750BBA89E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CC4A0-B683-4244-F0A5-7D5F79DF8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23F4F-FE6D-FB75-6AE8-7D678A05D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C1BEC3-7DF8-9604-4B62-D70D691C55E5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5A9BED-F178-98A3-E415-D44AE9CC2C0E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C8D80B-7183-7797-6625-7B8176BA21CF}"/>
              </a:ext>
            </a:extLst>
          </p:cNvPr>
          <p:cNvSpPr txBox="1"/>
          <p:nvPr/>
        </p:nvSpPr>
        <p:spPr>
          <a:xfrm>
            <a:off x="4767912" y="1632055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Bob likes Alice!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F4F6BF-637C-A3EE-2F02-134889F441EE}"/>
              </a:ext>
            </a:extLst>
          </p:cNvPr>
          <p:cNvSpPr txBox="1"/>
          <p:nvPr/>
        </p:nvSpPr>
        <p:spPr>
          <a:xfrm>
            <a:off x="4571031" y="2155275"/>
            <a:ext cx="304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puts the queen card on top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F6E62B-79A7-711D-DA76-27176DE4AD6E}"/>
              </a:ext>
            </a:extLst>
          </p:cNvPr>
          <p:cNvSpPr txBox="1"/>
          <p:nvPr/>
        </p:nvSpPr>
        <p:spPr>
          <a:xfrm>
            <a:off x="4767913" y="2642622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Alice likes Bob!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58B7B-04A6-65BD-B7B3-6A497DD9F562}"/>
              </a:ext>
            </a:extLst>
          </p:cNvPr>
          <p:cNvSpPr txBox="1"/>
          <p:nvPr/>
        </p:nvSpPr>
        <p:spPr>
          <a:xfrm>
            <a:off x="4633548" y="3112043"/>
            <a:ext cx="292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 puts the king card on top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4B20E9-2C2B-6EDE-C222-AC6AD6E153CE}"/>
              </a:ext>
            </a:extLst>
          </p:cNvPr>
          <p:cNvSpPr txBox="1"/>
          <p:nvPr/>
        </p:nvSpPr>
        <p:spPr>
          <a:xfrm>
            <a:off x="3218608" y="3458642"/>
            <a:ext cx="575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Alice and Bob now take turns to cut the deck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D13F80-C64F-F803-37BD-15BB55E43202}"/>
              </a:ext>
            </a:extLst>
          </p:cNvPr>
          <p:cNvGrpSpPr/>
          <p:nvPr/>
        </p:nvGrpSpPr>
        <p:grpSpPr>
          <a:xfrm>
            <a:off x="5276948" y="4175906"/>
            <a:ext cx="1339273" cy="1727200"/>
            <a:chOff x="4562937" y="2565400"/>
            <a:chExt cx="1339273" cy="17272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1B3C96F-79CF-525F-888F-59FC939F9637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295DA761-68A4-4990-37E2-BCDD8D70BD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53C957-3914-3A3D-6BDF-E4FE9F1ADDEF}"/>
              </a:ext>
            </a:extLst>
          </p:cNvPr>
          <p:cNvGrpSpPr/>
          <p:nvPr/>
        </p:nvGrpSpPr>
        <p:grpSpPr>
          <a:xfrm>
            <a:off x="5429348" y="4328306"/>
            <a:ext cx="1339273" cy="1727200"/>
            <a:chOff x="4562937" y="2565400"/>
            <a:chExt cx="1339273" cy="1727200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D667B612-DF64-FE63-D803-194AF3A96313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04CB19B9-3225-2633-157B-DBD0621743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768240B-578C-1957-7827-F8091AC32A00}"/>
              </a:ext>
            </a:extLst>
          </p:cNvPr>
          <p:cNvGrpSpPr/>
          <p:nvPr/>
        </p:nvGrpSpPr>
        <p:grpSpPr>
          <a:xfrm>
            <a:off x="5581748" y="4480706"/>
            <a:ext cx="1339273" cy="1727200"/>
            <a:chOff x="4562937" y="2565400"/>
            <a:chExt cx="1339273" cy="1727200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DB130D1F-70A4-F2CB-4C8E-E3FBC0E91B60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AAC56EAF-D6C9-66AA-6F32-933A2D64BC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DCFE6D4-529C-4CD9-E795-76785FFBD618}"/>
              </a:ext>
            </a:extLst>
          </p:cNvPr>
          <p:cNvGrpSpPr/>
          <p:nvPr/>
        </p:nvGrpSpPr>
        <p:grpSpPr>
          <a:xfrm>
            <a:off x="7733636" y="4613275"/>
            <a:ext cx="1339273" cy="1727200"/>
            <a:chOff x="4562937" y="2565400"/>
            <a:chExt cx="1339273" cy="1727200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5F74FF38-3EDC-68F2-BD8D-1B34180F5B2A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5E69A90F-22B6-546A-59A0-C748A50815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C5EB6D-4CBD-DF27-99E8-7C0D1AE2A0A6}"/>
              </a:ext>
            </a:extLst>
          </p:cNvPr>
          <p:cNvGrpSpPr/>
          <p:nvPr/>
        </p:nvGrpSpPr>
        <p:grpSpPr>
          <a:xfrm>
            <a:off x="7886036" y="4765675"/>
            <a:ext cx="1339273" cy="1727200"/>
            <a:chOff x="4562937" y="2565400"/>
            <a:chExt cx="1339273" cy="1727200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66F92DE0-D582-D564-897E-C5C954BEC723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05E32103-535B-273D-7D32-C9182AC395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0478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828FA-75B3-1102-AD76-D3F028463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EEC894A0-0DE7-754D-D1F4-01ED82BA795D}"/>
              </a:ext>
            </a:extLst>
          </p:cNvPr>
          <p:cNvGrpSpPr/>
          <p:nvPr/>
        </p:nvGrpSpPr>
        <p:grpSpPr>
          <a:xfrm>
            <a:off x="4868919" y="3827974"/>
            <a:ext cx="1339273" cy="1727200"/>
            <a:chOff x="4562937" y="2565400"/>
            <a:chExt cx="1339273" cy="1727200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168C54A6-1026-3719-4AF2-6C3D3F9D6D0C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7CC41D80-7076-2F94-4F26-37BA8D187E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8302E9C-5F98-C316-DE5B-E0D80757FFC9}"/>
              </a:ext>
            </a:extLst>
          </p:cNvPr>
          <p:cNvGrpSpPr/>
          <p:nvPr/>
        </p:nvGrpSpPr>
        <p:grpSpPr>
          <a:xfrm>
            <a:off x="5021319" y="3980374"/>
            <a:ext cx="1339273" cy="1727200"/>
            <a:chOff x="4562937" y="2565400"/>
            <a:chExt cx="1339273" cy="1727200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520D3B0D-26C9-7A03-F290-E9BBF75AD5C0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95E1CEA5-C5C7-F416-8019-848C9B716E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EDA58633-457C-E857-C9D1-B99DB250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B745B7-4638-AA55-F2C0-920DDFBD4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9C2C8B-4763-D864-038B-A8333012E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EF34F0-421F-B315-EF59-D6F5B510519B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A75DC2-1B4F-0157-06C1-352168347CB3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D54431-9929-916C-58A5-588EAACC78F2}"/>
              </a:ext>
            </a:extLst>
          </p:cNvPr>
          <p:cNvSpPr txBox="1"/>
          <p:nvPr/>
        </p:nvSpPr>
        <p:spPr>
          <a:xfrm>
            <a:off x="4767912" y="1632055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Bob likes Alice!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6FF418-8EF7-79AC-1CB8-EC2F718FA132}"/>
              </a:ext>
            </a:extLst>
          </p:cNvPr>
          <p:cNvSpPr txBox="1"/>
          <p:nvPr/>
        </p:nvSpPr>
        <p:spPr>
          <a:xfrm>
            <a:off x="4571031" y="2155275"/>
            <a:ext cx="304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puts the queen card on top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659726-2760-4DA1-D096-3D62B6F20AB8}"/>
              </a:ext>
            </a:extLst>
          </p:cNvPr>
          <p:cNvSpPr txBox="1"/>
          <p:nvPr/>
        </p:nvSpPr>
        <p:spPr>
          <a:xfrm>
            <a:off x="4767913" y="2642622"/>
            <a:ext cx="265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If Alice likes Bob!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F6312F-365D-8CEA-AF55-0970E28835FD}"/>
              </a:ext>
            </a:extLst>
          </p:cNvPr>
          <p:cNvSpPr txBox="1"/>
          <p:nvPr/>
        </p:nvSpPr>
        <p:spPr>
          <a:xfrm>
            <a:off x="4633548" y="3112043"/>
            <a:ext cx="292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 puts the king card on top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885F07-CB18-D5F8-695D-0EF88E9670AF}"/>
              </a:ext>
            </a:extLst>
          </p:cNvPr>
          <p:cNvSpPr txBox="1"/>
          <p:nvPr/>
        </p:nvSpPr>
        <p:spPr>
          <a:xfrm>
            <a:off x="3218608" y="3458642"/>
            <a:ext cx="575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Alice and Bob now take turns to cut the deck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C3AC9B-849E-941F-C4C0-5C9A45637CC5}"/>
              </a:ext>
            </a:extLst>
          </p:cNvPr>
          <p:cNvGrpSpPr/>
          <p:nvPr/>
        </p:nvGrpSpPr>
        <p:grpSpPr>
          <a:xfrm>
            <a:off x="5276948" y="4175906"/>
            <a:ext cx="1339273" cy="1727200"/>
            <a:chOff x="4562937" y="2565400"/>
            <a:chExt cx="1339273" cy="17272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88E7441-EC31-0E37-25E5-7B0ACE5D4AD2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86AAE7E1-7528-D88A-A4D9-B5AED41FC6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F78AA2-0E01-613C-7E2A-54BC2698A6E5}"/>
              </a:ext>
            </a:extLst>
          </p:cNvPr>
          <p:cNvGrpSpPr/>
          <p:nvPr/>
        </p:nvGrpSpPr>
        <p:grpSpPr>
          <a:xfrm>
            <a:off x="5429348" y="4328306"/>
            <a:ext cx="1339273" cy="1727200"/>
            <a:chOff x="4562937" y="2565400"/>
            <a:chExt cx="1339273" cy="1727200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C4E41549-29C8-1A8C-6F89-3DAC785F2123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4BED4ADA-4B87-751A-2217-45C90B32EC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AD77981-CFCD-B2A2-F89F-5CAC05B8F242}"/>
              </a:ext>
            </a:extLst>
          </p:cNvPr>
          <p:cNvGrpSpPr/>
          <p:nvPr/>
        </p:nvGrpSpPr>
        <p:grpSpPr>
          <a:xfrm>
            <a:off x="5581748" y="4480706"/>
            <a:ext cx="1339273" cy="1727200"/>
            <a:chOff x="4562937" y="2565400"/>
            <a:chExt cx="1339273" cy="1727200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21ED5ED-73B4-290D-1AFD-490C78642B70}"/>
                </a:ext>
              </a:extLst>
            </p:cNvPr>
            <p:cNvSpPr/>
            <p:nvPr/>
          </p:nvSpPr>
          <p:spPr>
            <a:xfrm>
              <a:off x="4562937" y="2565400"/>
              <a:ext cx="1339273" cy="1727200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8" descr="Bicycle Playing Cards 809 Mandolin Back, Blue by USPCC">
              <a:extLst>
                <a:ext uri="{FF2B5EF4-FFF2-40B4-BE49-F238E27FC236}">
                  <a16:creationId xmlns:a16="http://schemas.microsoft.com/office/drawing/2014/main" id="{E1E76EF6-FF82-BCEB-9988-5E30C57754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5" t="5870" r="18600" b="5326"/>
            <a:stretch/>
          </p:blipFill>
          <p:spPr bwMode="auto">
            <a:xfrm>
              <a:off x="4604413" y="2623500"/>
              <a:ext cx="1256319" cy="162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8139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9ECAA9-0CC0-D433-176F-FF5C4B532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8EE2CE-DFEE-2A69-8A6B-FFE398106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935C78-BC5F-884F-850F-0580B0B6E59A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D66AF-5E82-6134-DC0E-3032C8C2E6FC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pic>
        <p:nvPicPr>
          <p:cNvPr id="6146" name="Picture 2" descr="First Date Cartoon Photos, Images &amp; Pictures | Shutterstock">
            <a:extLst>
              <a:ext uri="{FF2B5EF4-FFF2-40B4-BE49-F238E27FC236}">
                <a16:creationId xmlns:a16="http://schemas.microsoft.com/office/drawing/2014/main" id="{76541FCF-E50B-4269-666D-855BCEBC5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9"/>
          <a:stretch/>
        </p:blipFill>
        <p:spPr bwMode="auto">
          <a:xfrm flipH="1">
            <a:off x="4507700" y="1680983"/>
            <a:ext cx="2925536" cy="205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CCF9EF-45CF-5972-BBCC-27E0BE2CBEEF}"/>
              </a:ext>
            </a:extLst>
          </p:cNvPr>
          <p:cNvSpPr txBox="1"/>
          <p:nvPr/>
        </p:nvSpPr>
        <p:spPr>
          <a:xfrm>
            <a:off x="4220469" y="1104623"/>
            <a:ext cx="3499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Alice and Bob go on a first date!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D9411-90B6-3286-79A6-1F381C89F0C2}"/>
              </a:ext>
            </a:extLst>
          </p:cNvPr>
          <p:cNvSpPr txBox="1"/>
          <p:nvPr/>
        </p:nvSpPr>
        <p:spPr>
          <a:xfrm>
            <a:off x="2970585" y="4201258"/>
            <a:ext cx="6166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How can they determine if they both want a second date.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EF921-F202-66D0-E68A-ABE5B8678C23}"/>
              </a:ext>
            </a:extLst>
          </p:cNvPr>
          <p:cNvSpPr txBox="1"/>
          <p:nvPr/>
        </p:nvSpPr>
        <p:spPr>
          <a:xfrm>
            <a:off x="3652396" y="5553322"/>
            <a:ext cx="463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What if the other person is not interested?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2040DC-589A-70F7-800A-A0DAC4776B4C}"/>
              </a:ext>
            </a:extLst>
          </p:cNvPr>
          <p:cNvSpPr txBox="1"/>
          <p:nvPr/>
        </p:nvSpPr>
        <p:spPr>
          <a:xfrm>
            <a:off x="4589608" y="4894612"/>
            <a:ext cx="2825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 one wants to ask first.</a:t>
            </a:r>
          </a:p>
        </p:txBody>
      </p:sp>
    </p:spTree>
    <p:extLst>
      <p:ext uri="{BB962C8B-B14F-4D97-AF65-F5344CB8AC3E}">
        <p14:creationId xmlns:p14="http://schemas.microsoft.com/office/powerpoint/2010/main" val="1355284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A3A4B3-EB10-616D-47F2-F4A30A60C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8FF0C-C0D0-B0C7-F13A-BB90D7784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846D07-C00A-CEAE-9C28-EFFB2362A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EFDB40-BAB7-321E-8087-62171F0B6EED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9EF15-75D1-447D-5933-0FFF4BFE41AC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259C2-8BCE-7B89-5B3D-DE625807007F}"/>
              </a:ext>
            </a:extLst>
          </p:cNvPr>
          <p:cNvSpPr txBox="1"/>
          <p:nvPr/>
        </p:nvSpPr>
        <p:spPr>
          <a:xfrm>
            <a:off x="3444011" y="2493668"/>
            <a:ext cx="49882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Alice likes Bob, but Bob does not like Alice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B055ED-EAD1-7513-6998-EDEF7D72FCC9}"/>
              </a:ext>
            </a:extLst>
          </p:cNvPr>
          <p:cNvGrpSpPr/>
          <p:nvPr/>
        </p:nvGrpSpPr>
        <p:grpSpPr>
          <a:xfrm>
            <a:off x="669570" y="3855656"/>
            <a:ext cx="1343545" cy="1772445"/>
            <a:chOff x="1922934" y="2263805"/>
            <a:chExt cx="1343545" cy="1772445"/>
          </a:xfrm>
        </p:grpSpPr>
        <p:pic>
          <p:nvPicPr>
            <p:cNvPr id="29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4957A699-935E-7205-F601-FCEA0959FC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46001" y="2515770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01F1E7E2-A761-9D18-8377-ED3252813692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5289903-D4E0-C40A-8A43-59421D39109A}"/>
              </a:ext>
            </a:extLst>
          </p:cNvPr>
          <p:cNvGrpSpPr/>
          <p:nvPr/>
        </p:nvGrpSpPr>
        <p:grpSpPr>
          <a:xfrm>
            <a:off x="2112314" y="3878332"/>
            <a:ext cx="1355394" cy="1777480"/>
            <a:chOff x="2711959" y="3850622"/>
            <a:chExt cx="1355394" cy="1777480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D937DCF2-8BE9-5CCC-23F4-E6D1867CBE3B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pic>
          <p:nvPicPr>
            <p:cNvPr id="33" name="Picture 6" descr="King of Spades Playing Card | Journal">
              <a:extLst>
                <a:ext uri="{FF2B5EF4-FFF2-40B4-BE49-F238E27FC236}">
                  <a16:creationId xmlns:a16="http://schemas.microsoft.com/office/drawing/2014/main" id="{A65349C8-08C2-10B4-A1CB-D21C236213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735656" y="3850622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F56324-F5F4-3F75-21EE-6537A336D1A5}"/>
              </a:ext>
            </a:extLst>
          </p:cNvPr>
          <p:cNvGrpSpPr/>
          <p:nvPr/>
        </p:nvGrpSpPr>
        <p:grpSpPr>
          <a:xfrm>
            <a:off x="8432300" y="3855658"/>
            <a:ext cx="1331697" cy="1772444"/>
            <a:chOff x="1922934" y="2263807"/>
            <a:chExt cx="1331697" cy="1772444"/>
          </a:xfrm>
        </p:grpSpPr>
        <p:pic>
          <p:nvPicPr>
            <p:cNvPr id="35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A7EA6283-3667-A3C9-458A-AC4253997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8CC7AA04-C6D7-DB96-07F8-28E4DA0274BD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921D07-F2A5-6DB6-F173-6C0780A9C5BF}"/>
              </a:ext>
            </a:extLst>
          </p:cNvPr>
          <p:cNvGrpSpPr/>
          <p:nvPr/>
        </p:nvGrpSpPr>
        <p:grpSpPr>
          <a:xfrm>
            <a:off x="9837573" y="3855657"/>
            <a:ext cx="1369168" cy="1800155"/>
            <a:chOff x="2674488" y="3827947"/>
            <a:chExt cx="1369168" cy="1800155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7F8BAC2A-4C6A-3C8E-7A6F-40097F7974F4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6" descr="King of Spades Playing Card | Journal">
              <a:extLst>
                <a:ext uri="{FF2B5EF4-FFF2-40B4-BE49-F238E27FC236}">
                  <a16:creationId xmlns:a16="http://schemas.microsoft.com/office/drawing/2014/main" id="{59696D9C-1F62-9CCE-C352-6B819945DF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2778B5-DD91-CF2D-D4EC-E450F07FFFA5}"/>
              </a:ext>
            </a:extLst>
          </p:cNvPr>
          <p:cNvGrpSpPr/>
          <p:nvPr/>
        </p:nvGrpSpPr>
        <p:grpSpPr>
          <a:xfrm>
            <a:off x="5164740" y="3883369"/>
            <a:ext cx="1369168" cy="1800155"/>
            <a:chOff x="2674488" y="3827947"/>
            <a:chExt cx="1369168" cy="1800155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91AA3670-F1D3-EF44-692E-BA4BDF0216E4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6" descr="King of Spades Playing Card | Journal">
              <a:extLst>
                <a:ext uri="{FF2B5EF4-FFF2-40B4-BE49-F238E27FC236}">
                  <a16:creationId xmlns:a16="http://schemas.microsoft.com/office/drawing/2014/main" id="{531D483C-44F2-CCFB-07F6-C400EE280D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4775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4FB73-2C59-A932-6075-613B36DDA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0D56E534-94FC-CD9E-97D4-C50772FCACFB}"/>
              </a:ext>
            </a:extLst>
          </p:cNvPr>
          <p:cNvGrpSpPr/>
          <p:nvPr/>
        </p:nvGrpSpPr>
        <p:grpSpPr>
          <a:xfrm>
            <a:off x="7048354" y="3936271"/>
            <a:ext cx="1355394" cy="1777480"/>
            <a:chOff x="2711959" y="3850622"/>
            <a:chExt cx="1355394" cy="1777480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B45DE3CE-5CB9-DCC2-3C4D-A3B1614E3861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pic>
          <p:nvPicPr>
            <p:cNvPr id="33" name="Picture 6" descr="King of Spades Playing Card | Journal">
              <a:extLst>
                <a:ext uri="{FF2B5EF4-FFF2-40B4-BE49-F238E27FC236}">
                  <a16:creationId xmlns:a16="http://schemas.microsoft.com/office/drawing/2014/main" id="{98FFD670-C27B-CB5D-CF7C-47FFC77D3E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735656" y="3850622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B94A3F-46A7-874C-0F85-1ED3E433B053}"/>
              </a:ext>
            </a:extLst>
          </p:cNvPr>
          <p:cNvGrpSpPr/>
          <p:nvPr/>
        </p:nvGrpSpPr>
        <p:grpSpPr>
          <a:xfrm>
            <a:off x="6560042" y="3938790"/>
            <a:ext cx="1343545" cy="1772445"/>
            <a:chOff x="1922934" y="2263805"/>
            <a:chExt cx="1343545" cy="1772445"/>
          </a:xfrm>
        </p:grpSpPr>
        <p:pic>
          <p:nvPicPr>
            <p:cNvPr id="29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B3D32951-2405-D652-1E3C-52E8C9BB4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46001" y="2515770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4C657BA-FB65-61D2-6474-FFA0EE1E0C2E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2942B6-3F7A-0D41-7924-24010D56E2EE}"/>
              </a:ext>
            </a:extLst>
          </p:cNvPr>
          <p:cNvGrpSpPr/>
          <p:nvPr/>
        </p:nvGrpSpPr>
        <p:grpSpPr>
          <a:xfrm>
            <a:off x="6211670" y="3911080"/>
            <a:ext cx="1369168" cy="1800155"/>
            <a:chOff x="2674488" y="3827947"/>
            <a:chExt cx="1369168" cy="1800155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D29EB524-322B-E55D-2C2E-104A9D6D1512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6" descr="King of Spades Playing Card | Journal">
              <a:extLst>
                <a:ext uri="{FF2B5EF4-FFF2-40B4-BE49-F238E27FC236}">
                  <a16:creationId xmlns:a16="http://schemas.microsoft.com/office/drawing/2014/main" id="{E87CBAC8-F3C4-5BEC-763E-CE926185F4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12E70B85-23D0-C551-3856-20FEEB2E4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5921B-0603-387E-B49D-6DBF3C9B6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A521AD-B07E-9875-8C05-452CEA46B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FB000F-80DC-053A-8254-1AEB7380E6E2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84702-B090-E7FE-E0FC-0F31B9EEC992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B1ABF2-EA83-CBE4-FF66-AF96541A530D}"/>
              </a:ext>
            </a:extLst>
          </p:cNvPr>
          <p:cNvSpPr txBox="1"/>
          <p:nvPr/>
        </p:nvSpPr>
        <p:spPr>
          <a:xfrm>
            <a:off x="3444011" y="2493668"/>
            <a:ext cx="49882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Alice likes Bob, but Bob does not like Alice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DB27A24-4134-56F9-763A-3ED82D0DCC18}"/>
              </a:ext>
            </a:extLst>
          </p:cNvPr>
          <p:cNvGrpSpPr/>
          <p:nvPr/>
        </p:nvGrpSpPr>
        <p:grpSpPr>
          <a:xfrm>
            <a:off x="5725676" y="3911080"/>
            <a:ext cx="1331697" cy="1772444"/>
            <a:chOff x="1922934" y="2263807"/>
            <a:chExt cx="1331697" cy="1772444"/>
          </a:xfrm>
        </p:grpSpPr>
        <p:pic>
          <p:nvPicPr>
            <p:cNvPr id="35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53AFDA48-561B-2E23-7E37-121C25CAF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E17B1F5D-8509-285B-870D-947A62BEB8E0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0F0998A-835C-C5B8-05B8-6721504B6DA9}"/>
              </a:ext>
            </a:extLst>
          </p:cNvPr>
          <p:cNvGrpSpPr/>
          <p:nvPr/>
        </p:nvGrpSpPr>
        <p:grpSpPr>
          <a:xfrm>
            <a:off x="5164740" y="3883369"/>
            <a:ext cx="1369168" cy="1800155"/>
            <a:chOff x="2674488" y="3827947"/>
            <a:chExt cx="1369168" cy="1800155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DFB2156-C646-8C18-C5B6-4B578C7C11DE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6" descr="King of Spades Playing Card | Journal">
              <a:extLst>
                <a:ext uri="{FF2B5EF4-FFF2-40B4-BE49-F238E27FC236}">
                  <a16:creationId xmlns:a16="http://schemas.microsoft.com/office/drawing/2014/main" id="{EDF7B3A4-03AC-851E-8B07-3F9CE575B0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7163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A3A4B3-EB10-616D-47F2-F4A30A60C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8FF0C-C0D0-B0C7-F13A-BB90D7784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846D07-C00A-CEAE-9C28-EFFB2362A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EFDB40-BAB7-321E-8087-62171F0B6EED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9EF15-75D1-447D-5933-0FFF4BFE41AC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F56324-F5F4-3F75-21EE-6537A336D1A5}"/>
              </a:ext>
            </a:extLst>
          </p:cNvPr>
          <p:cNvGrpSpPr/>
          <p:nvPr/>
        </p:nvGrpSpPr>
        <p:grpSpPr>
          <a:xfrm>
            <a:off x="8432300" y="3855658"/>
            <a:ext cx="1331697" cy="1772444"/>
            <a:chOff x="1922934" y="2263807"/>
            <a:chExt cx="1331697" cy="1772444"/>
          </a:xfrm>
        </p:grpSpPr>
        <p:pic>
          <p:nvPicPr>
            <p:cNvPr id="35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A7EA6283-3667-A3C9-458A-AC4253997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8CC7AA04-C6D7-DB96-07F8-28E4DA0274BD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921D07-F2A5-6DB6-F173-6C0780A9C5BF}"/>
              </a:ext>
            </a:extLst>
          </p:cNvPr>
          <p:cNvGrpSpPr/>
          <p:nvPr/>
        </p:nvGrpSpPr>
        <p:grpSpPr>
          <a:xfrm>
            <a:off x="9837573" y="3855657"/>
            <a:ext cx="1369168" cy="1800155"/>
            <a:chOff x="2674488" y="3827947"/>
            <a:chExt cx="1369168" cy="1800155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7F8BAC2A-4C6A-3C8E-7A6F-40097F7974F4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6" descr="King of Spades Playing Card | Journal">
              <a:extLst>
                <a:ext uri="{FF2B5EF4-FFF2-40B4-BE49-F238E27FC236}">
                  <a16:creationId xmlns:a16="http://schemas.microsoft.com/office/drawing/2014/main" id="{59696D9C-1F62-9CCE-C352-6B819945DF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2778B5-DD91-CF2D-D4EC-E450F07FFFA5}"/>
              </a:ext>
            </a:extLst>
          </p:cNvPr>
          <p:cNvGrpSpPr/>
          <p:nvPr/>
        </p:nvGrpSpPr>
        <p:grpSpPr>
          <a:xfrm>
            <a:off x="5164740" y="3883369"/>
            <a:ext cx="1369168" cy="1800155"/>
            <a:chOff x="2674488" y="3827947"/>
            <a:chExt cx="1369168" cy="1800155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91AA3670-F1D3-EF44-692E-BA4BDF0216E4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6" descr="King of Spades Playing Card | Journal">
              <a:extLst>
                <a:ext uri="{FF2B5EF4-FFF2-40B4-BE49-F238E27FC236}">
                  <a16:creationId xmlns:a16="http://schemas.microsoft.com/office/drawing/2014/main" id="{531D483C-44F2-CCFB-07F6-C400EE280D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50A4F3F-3CF5-D96F-9E4C-221D733550EC}"/>
              </a:ext>
            </a:extLst>
          </p:cNvPr>
          <p:cNvSpPr txBox="1"/>
          <p:nvPr/>
        </p:nvSpPr>
        <p:spPr>
          <a:xfrm>
            <a:off x="4347508" y="2356141"/>
            <a:ext cx="34969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Alice and Bob like each other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CCAAE8-F089-4D47-E447-AF42B68DE51C}"/>
              </a:ext>
            </a:extLst>
          </p:cNvPr>
          <p:cNvGrpSpPr/>
          <p:nvPr/>
        </p:nvGrpSpPr>
        <p:grpSpPr>
          <a:xfrm>
            <a:off x="669570" y="3855656"/>
            <a:ext cx="1343545" cy="1772445"/>
            <a:chOff x="1922934" y="2263805"/>
            <a:chExt cx="1343545" cy="1772445"/>
          </a:xfrm>
        </p:grpSpPr>
        <p:pic>
          <p:nvPicPr>
            <p:cNvPr id="10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2CEBA6D2-472B-6824-2158-5D076F230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46001" y="2515770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6C50DFF-E116-4F8D-2752-76DFC440D0FB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99EBD6-F892-8D6A-95F7-EF31384F2CFD}"/>
              </a:ext>
            </a:extLst>
          </p:cNvPr>
          <p:cNvGrpSpPr/>
          <p:nvPr/>
        </p:nvGrpSpPr>
        <p:grpSpPr>
          <a:xfrm>
            <a:off x="2112314" y="3878332"/>
            <a:ext cx="1355394" cy="1777480"/>
            <a:chOff x="2711959" y="3850622"/>
            <a:chExt cx="1355394" cy="177748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B8C4FC2-E632-72D3-9E96-8C254E9393B0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pic>
          <p:nvPicPr>
            <p:cNvPr id="14" name="Picture 6" descr="King of Spades Playing Card | Journal">
              <a:extLst>
                <a:ext uri="{FF2B5EF4-FFF2-40B4-BE49-F238E27FC236}">
                  <a16:creationId xmlns:a16="http://schemas.microsoft.com/office/drawing/2014/main" id="{F9C272DD-F157-D5CD-C283-780B392691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735656" y="3850622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7559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A3A4B3-EB10-616D-47F2-F4A30A60C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8FF0C-C0D0-B0C7-F13A-BB90D7784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846D07-C00A-CEAE-9C28-EFFB2362A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EFDB40-BAB7-321E-8087-62171F0B6EED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9EF15-75D1-447D-5933-0FFF4BFE41AC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259C2-8BCE-7B89-5B3D-DE625807007F}"/>
              </a:ext>
            </a:extLst>
          </p:cNvPr>
          <p:cNvSpPr txBox="1"/>
          <p:nvPr/>
        </p:nvSpPr>
        <p:spPr>
          <a:xfrm>
            <a:off x="4347508" y="2356141"/>
            <a:ext cx="34969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Alice and Bob like each other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F56324-F5F4-3F75-21EE-6537A336D1A5}"/>
              </a:ext>
            </a:extLst>
          </p:cNvPr>
          <p:cNvGrpSpPr/>
          <p:nvPr/>
        </p:nvGrpSpPr>
        <p:grpSpPr>
          <a:xfrm>
            <a:off x="5975383" y="3906868"/>
            <a:ext cx="1331697" cy="1772444"/>
            <a:chOff x="1922934" y="2263807"/>
            <a:chExt cx="1331697" cy="1772444"/>
          </a:xfrm>
        </p:grpSpPr>
        <p:pic>
          <p:nvPicPr>
            <p:cNvPr id="35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A7EA6283-3667-A3C9-458A-AC4253997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8CC7AA04-C6D7-DB96-07F8-28E4DA0274BD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921D07-F2A5-6DB6-F173-6C0780A9C5BF}"/>
              </a:ext>
            </a:extLst>
          </p:cNvPr>
          <p:cNvGrpSpPr/>
          <p:nvPr/>
        </p:nvGrpSpPr>
        <p:grpSpPr>
          <a:xfrm>
            <a:off x="5588797" y="3897224"/>
            <a:ext cx="1369168" cy="1800155"/>
            <a:chOff x="2674488" y="3827947"/>
            <a:chExt cx="1369168" cy="1800155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7F8BAC2A-4C6A-3C8E-7A6F-40097F7974F4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6" descr="King of Spades Playing Card | Journal">
              <a:extLst>
                <a:ext uri="{FF2B5EF4-FFF2-40B4-BE49-F238E27FC236}">
                  <a16:creationId xmlns:a16="http://schemas.microsoft.com/office/drawing/2014/main" id="{59696D9C-1F62-9CCE-C352-6B819945DF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2778B5-DD91-CF2D-D4EC-E450F07FFFA5}"/>
              </a:ext>
            </a:extLst>
          </p:cNvPr>
          <p:cNvGrpSpPr/>
          <p:nvPr/>
        </p:nvGrpSpPr>
        <p:grpSpPr>
          <a:xfrm>
            <a:off x="5164740" y="3883369"/>
            <a:ext cx="1369168" cy="1800155"/>
            <a:chOff x="2674488" y="3827947"/>
            <a:chExt cx="1369168" cy="1800155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91AA3670-F1D3-EF44-692E-BA4BDF0216E4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6" descr="King of Spades Playing Card | Journal">
              <a:extLst>
                <a:ext uri="{FF2B5EF4-FFF2-40B4-BE49-F238E27FC236}">
                  <a16:creationId xmlns:a16="http://schemas.microsoft.com/office/drawing/2014/main" id="{531D483C-44F2-CCFB-07F6-C400EE280D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769344B-5D2D-8581-A51B-3642367F6D56}"/>
              </a:ext>
            </a:extLst>
          </p:cNvPr>
          <p:cNvGrpSpPr/>
          <p:nvPr/>
        </p:nvGrpSpPr>
        <p:grpSpPr>
          <a:xfrm>
            <a:off x="669570" y="3855656"/>
            <a:ext cx="1343545" cy="1772445"/>
            <a:chOff x="1922934" y="2263805"/>
            <a:chExt cx="1343545" cy="1772445"/>
          </a:xfrm>
        </p:grpSpPr>
        <p:pic>
          <p:nvPicPr>
            <p:cNvPr id="10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9D3D030D-4DD7-39E2-D345-7C0B19E436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46001" y="2515770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98A76EA-1C07-E46D-2ABB-31F88C34E911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659C84-B483-B976-BE52-81CBBB9FA90F}"/>
              </a:ext>
            </a:extLst>
          </p:cNvPr>
          <p:cNvGrpSpPr/>
          <p:nvPr/>
        </p:nvGrpSpPr>
        <p:grpSpPr>
          <a:xfrm>
            <a:off x="2112314" y="3878332"/>
            <a:ext cx="1355394" cy="1777480"/>
            <a:chOff x="2711959" y="3850622"/>
            <a:chExt cx="1355394" cy="177748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82FC179-B048-A620-1E04-4F354E71B1B9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pic>
          <p:nvPicPr>
            <p:cNvPr id="14" name="Picture 6" descr="King of Spades Playing Card | Journal">
              <a:extLst>
                <a:ext uri="{FF2B5EF4-FFF2-40B4-BE49-F238E27FC236}">
                  <a16:creationId xmlns:a16="http://schemas.microsoft.com/office/drawing/2014/main" id="{0650EE4E-C69C-3478-050B-141E63EEB9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735656" y="3850622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8661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9D7B04E-C4E4-1C0C-A0B6-A07A41BB195B}"/>
              </a:ext>
            </a:extLst>
          </p:cNvPr>
          <p:cNvGrpSpPr/>
          <p:nvPr/>
        </p:nvGrpSpPr>
        <p:grpSpPr>
          <a:xfrm>
            <a:off x="6623505" y="3919898"/>
            <a:ext cx="1355394" cy="1777480"/>
            <a:chOff x="2711959" y="3850622"/>
            <a:chExt cx="1355394" cy="177748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DD56DC82-AFFB-425A-AAEC-3D20D301AED8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pic>
          <p:nvPicPr>
            <p:cNvPr id="16" name="Picture 6" descr="King of Spades Playing Card | Journal">
              <a:extLst>
                <a:ext uri="{FF2B5EF4-FFF2-40B4-BE49-F238E27FC236}">
                  <a16:creationId xmlns:a16="http://schemas.microsoft.com/office/drawing/2014/main" id="{CA895020-536C-D98B-B55B-085959996D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735656" y="3850622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D3E21-104D-1807-DF06-9E0F98A2A39D}"/>
              </a:ext>
            </a:extLst>
          </p:cNvPr>
          <p:cNvGrpSpPr/>
          <p:nvPr/>
        </p:nvGrpSpPr>
        <p:grpSpPr>
          <a:xfrm>
            <a:off x="6264517" y="3938789"/>
            <a:ext cx="1343545" cy="1772445"/>
            <a:chOff x="1922934" y="2263805"/>
            <a:chExt cx="1343545" cy="1772445"/>
          </a:xfrm>
        </p:grpSpPr>
        <p:pic>
          <p:nvPicPr>
            <p:cNvPr id="12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79699F5F-004C-1150-3F4F-A46BD9BAB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46001" y="2515770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282538C-4AD5-A4A9-845A-94BE0A8F1159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5BA3A4B3-EB10-616D-47F2-F4A30A60C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8FF0C-C0D0-B0C7-F13A-BB90D7784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846D07-C00A-CEAE-9C28-EFFB2362A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EFDB40-BAB7-321E-8087-62171F0B6EED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9EF15-75D1-447D-5933-0FFF4BFE41AC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259C2-8BCE-7B89-5B3D-DE625807007F}"/>
              </a:ext>
            </a:extLst>
          </p:cNvPr>
          <p:cNvSpPr txBox="1"/>
          <p:nvPr/>
        </p:nvSpPr>
        <p:spPr>
          <a:xfrm>
            <a:off x="4347508" y="2356141"/>
            <a:ext cx="34969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Alice and Bob like each other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F56324-F5F4-3F75-21EE-6537A336D1A5}"/>
              </a:ext>
            </a:extLst>
          </p:cNvPr>
          <p:cNvGrpSpPr/>
          <p:nvPr/>
        </p:nvGrpSpPr>
        <p:grpSpPr>
          <a:xfrm>
            <a:off x="5975383" y="3906868"/>
            <a:ext cx="1331697" cy="1772444"/>
            <a:chOff x="1922934" y="2263807"/>
            <a:chExt cx="1331697" cy="1772444"/>
          </a:xfrm>
        </p:grpSpPr>
        <p:pic>
          <p:nvPicPr>
            <p:cNvPr id="35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A7EA6283-3667-A3C9-458A-AC4253997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8CC7AA04-C6D7-DB96-07F8-28E4DA0274BD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921D07-F2A5-6DB6-F173-6C0780A9C5BF}"/>
              </a:ext>
            </a:extLst>
          </p:cNvPr>
          <p:cNvGrpSpPr/>
          <p:nvPr/>
        </p:nvGrpSpPr>
        <p:grpSpPr>
          <a:xfrm>
            <a:off x="5588797" y="3897224"/>
            <a:ext cx="1369168" cy="1800155"/>
            <a:chOff x="2674488" y="3827947"/>
            <a:chExt cx="1369168" cy="1800155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7F8BAC2A-4C6A-3C8E-7A6F-40097F7974F4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6" descr="King of Spades Playing Card | Journal">
              <a:extLst>
                <a:ext uri="{FF2B5EF4-FFF2-40B4-BE49-F238E27FC236}">
                  <a16:creationId xmlns:a16="http://schemas.microsoft.com/office/drawing/2014/main" id="{59696D9C-1F62-9CCE-C352-6B819945DF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2778B5-DD91-CF2D-D4EC-E450F07FFFA5}"/>
              </a:ext>
            </a:extLst>
          </p:cNvPr>
          <p:cNvGrpSpPr/>
          <p:nvPr/>
        </p:nvGrpSpPr>
        <p:grpSpPr>
          <a:xfrm>
            <a:off x="5164740" y="3883369"/>
            <a:ext cx="1369168" cy="1800155"/>
            <a:chOff x="2674488" y="3827947"/>
            <a:chExt cx="1369168" cy="1800155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91AA3670-F1D3-EF44-692E-BA4BDF0216E4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6" descr="King of Spades Playing Card | Journal">
              <a:extLst>
                <a:ext uri="{FF2B5EF4-FFF2-40B4-BE49-F238E27FC236}">
                  <a16:creationId xmlns:a16="http://schemas.microsoft.com/office/drawing/2014/main" id="{531D483C-44F2-CCFB-07F6-C400EE280D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C7D4729-4DC0-708F-2BA1-0FF861A5AB76}"/>
              </a:ext>
            </a:extLst>
          </p:cNvPr>
          <p:cNvSpPr/>
          <p:nvPr/>
        </p:nvSpPr>
        <p:spPr>
          <a:xfrm>
            <a:off x="6782368" y="3613274"/>
            <a:ext cx="948770" cy="23237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159F6-7304-DF89-32C4-735118741DF3}"/>
              </a:ext>
            </a:extLst>
          </p:cNvPr>
          <p:cNvSpPr txBox="1"/>
          <p:nvPr/>
        </p:nvSpPr>
        <p:spPr>
          <a:xfrm>
            <a:off x="8193993" y="4682933"/>
            <a:ext cx="3311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Queens are together!</a:t>
            </a:r>
          </a:p>
        </p:txBody>
      </p:sp>
    </p:spTree>
    <p:extLst>
      <p:ext uri="{BB962C8B-B14F-4D97-AF65-F5344CB8AC3E}">
        <p14:creationId xmlns:p14="http://schemas.microsoft.com/office/powerpoint/2010/main" val="23075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55289903-D4E0-C40A-8A43-59421D39109A}"/>
              </a:ext>
            </a:extLst>
          </p:cNvPr>
          <p:cNvGrpSpPr/>
          <p:nvPr/>
        </p:nvGrpSpPr>
        <p:grpSpPr>
          <a:xfrm>
            <a:off x="4627784" y="4849796"/>
            <a:ext cx="1369168" cy="1800155"/>
            <a:chOff x="2674488" y="3827947"/>
            <a:chExt cx="1369168" cy="1800155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D937DCF2-8BE9-5CCC-23F4-E6D1867CBE3B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6" descr="King of Spades Playing Card | Journal">
              <a:extLst>
                <a:ext uri="{FF2B5EF4-FFF2-40B4-BE49-F238E27FC236}">
                  <a16:creationId xmlns:a16="http://schemas.microsoft.com/office/drawing/2014/main" id="{A65349C8-08C2-10B4-A1CB-D21C236213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5BA3A4B3-EB10-616D-47F2-F4A30A60C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8FF0C-C0D0-B0C7-F13A-BB90D7784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846D07-C00A-CEAE-9C28-EFFB2362A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EFDB40-BAB7-321E-8087-62171F0B6EED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9EF15-75D1-447D-5933-0FFF4BFE41AC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259C2-8BCE-7B89-5B3D-DE625807007F}"/>
              </a:ext>
            </a:extLst>
          </p:cNvPr>
          <p:cNvSpPr txBox="1"/>
          <p:nvPr/>
        </p:nvSpPr>
        <p:spPr>
          <a:xfrm>
            <a:off x="2875335" y="1536177"/>
            <a:ext cx="6423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Alice and Bob open the cards are place them in a circle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B055ED-EAD1-7513-6998-EDEF7D72FCC9}"/>
              </a:ext>
            </a:extLst>
          </p:cNvPr>
          <p:cNvGrpSpPr/>
          <p:nvPr/>
        </p:nvGrpSpPr>
        <p:grpSpPr>
          <a:xfrm>
            <a:off x="6592746" y="4877508"/>
            <a:ext cx="1331697" cy="1772444"/>
            <a:chOff x="1922934" y="2263807"/>
            <a:chExt cx="1331697" cy="1772444"/>
          </a:xfrm>
        </p:grpSpPr>
        <p:pic>
          <p:nvPicPr>
            <p:cNvPr id="29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4957A699-935E-7205-F601-FCEA0959FC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01F1E7E2-A761-9D18-8377-ED3252813692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F56324-F5F4-3F75-21EE-6537A336D1A5}"/>
              </a:ext>
            </a:extLst>
          </p:cNvPr>
          <p:cNvGrpSpPr/>
          <p:nvPr/>
        </p:nvGrpSpPr>
        <p:grpSpPr>
          <a:xfrm>
            <a:off x="7227002" y="2953038"/>
            <a:ext cx="1331697" cy="1772444"/>
            <a:chOff x="1922934" y="2263807"/>
            <a:chExt cx="1331697" cy="1772444"/>
          </a:xfrm>
        </p:grpSpPr>
        <p:pic>
          <p:nvPicPr>
            <p:cNvPr id="35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A7EA6283-3667-A3C9-458A-AC4253997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8CC7AA04-C6D7-DB96-07F8-28E4DA0274BD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921D07-F2A5-6DB6-F173-6C0780A9C5BF}"/>
              </a:ext>
            </a:extLst>
          </p:cNvPr>
          <p:cNvGrpSpPr/>
          <p:nvPr/>
        </p:nvGrpSpPr>
        <p:grpSpPr>
          <a:xfrm>
            <a:off x="5555122" y="2114724"/>
            <a:ext cx="1369168" cy="1800155"/>
            <a:chOff x="2674488" y="3827947"/>
            <a:chExt cx="1369168" cy="1800155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7F8BAC2A-4C6A-3C8E-7A6F-40097F7974F4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6" descr="King of Spades Playing Card | Journal">
              <a:extLst>
                <a:ext uri="{FF2B5EF4-FFF2-40B4-BE49-F238E27FC236}">
                  <a16:creationId xmlns:a16="http://schemas.microsoft.com/office/drawing/2014/main" id="{59696D9C-1F62-9CCE-C352-6B819945DF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2778B5-DD91-CF2D-D4EC-E450F07FFFA5}"/>
              </a:ext>
            </a:extLst>
          </p:cNvPr>
          <p:cNvGrpSpPr/>
          <p:nvPr/>
        </p:nvGrpSpPr>
        <p:grpSpPr>
          <a:xfrm>
            <a:off x="3808300" y="2912798"/>
            <a:ext cx="1369168" cy="1800155"/>
            <a:chOff x="2674488" y="3827947"/>
            <a:chExt cx="1369168" cy="1800155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91AA3670-F1D3-EF44-692E-BA4BDF0216E4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6" descr="King of Spades Playing Card | Journal">
              <a:extLst>
                <a:ext uri="{FF2B5EF4-FFF2-40B4-BE49-F238E27FC236}">
                  <a16:creationId xmlns:a16="http://schemas.microsoft.com/office/drawing/2014/main" id="{531D483C-44F2-CCFB-07F6-C400EE280D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ECEB81-A73A-7F6F-6C74-72B5BE907F67}"/>
              </a:ext>
            </a:extLst>
          </p:cNvPr>
          <p:cNvSpPr txBox="1"/>
          <p:nvPr/>
        </p:nvSpPr>
        <p:spPr>
          <a:xfrm>
            <a:off x="8326515" y="5003569"/>
            <a:ext cx="3679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If queens are together, they both like each other</a:t>
            </a:r>
          </a:p>
        </p:txBody>
      </p:sp>
    </p:spTree>
    <p:extLst>
      <p:ext uri="{BB962C8B-B14F-4D97-AF65-F5344CB8AC3E}">
        <p14:creationId xmlns:p14="http://schemas.microsoft.com/office/powerpoint/2010/main" val="75858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A3A4B3-EB10-616D-47F2-F4A30A60C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Game of Like (Using Playing Cards)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8FF0C-C0D0-B0C7-F13A-BB90D7784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86878" y="2174283"/>
            <a:ext cx="814321" cy="1069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846D07-C00A-CEAE-9C28-EFFB2362A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11" y="2174283"/>
            <a:ext cx="803948" cy="1069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EFDB40-BAB7-321E-8087-62171F0B6EED}"/>
              </a:ext>
            </a:extLst>
          </p:cNvPr>
          <p:cNvSpPr txBox="1"/>
          <p:nvPr/>
        </p:nvSpPr>
        <p:spPr>
          <a:xfrm>
            <a:off x="2238622" y="32439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9EF15-75D1-447D-5933-0FFF4BFE41AC}"/>
              </a:ext>
            </a:extLst>
          </p:cNvPr>
          <p:cNvSpPr txBox="1"/>
          <p:nvPr/>
        </p:nvSpPr>
        <p:spPr>
          <a:xfrm>
            <a:off x="8936353" y="32439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259C2-8BCE-7B89-5B3D-DE625807007F}"/>
              </a:ext>
            </a:extLst>
          </p:cNvPr>
          <p:cNvSpPr txBox="1"/>
          <p:nvPr/>
        </p:nvSpPr>
        <p:spPr>
          <a:xfrm>
            <a:off x="2875335" y="1536177"/>
            <a:ext cx="6423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Alice and Bob open the cards are place them in a circle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ECEB81-A73A-7F6F-6C74-72B5BE907F67}"/>
              </a:ext>
            </a:extLst>
          </p:cNvPr>
          <p:cNvSpPr txBox="1"/>
          <p:nvPr/>
        </p:nvSpPr>
        <p:spPr>
          <a:xfrm>
            <a:off x="8326515" y="5003569"/>
            <a:ext cx="3679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Else, at least one of them doesn’t want to go on a second date.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D584D7-1C1B-0EDE-F5E5-AD6679350276}"/>
              </a:ext>
            </a:extLst>
          </p:cNvPr>
          <p:cNvGrpSpPr/>
          <p:nvPr/>
        </p:nvGrpSpPr>
        <p:grpSpPr>
          <a:xfrm>
            <a:off x="4627784" y="4849796"/>
            <a:ext cx="1369168" cy="1800155"/>
            <a:chOff x="2674488" y="3827947"/>
            <a:chExt cx="1369168" cy="1800155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E9307B00-278E-FFA6-A8B4-B4AC32210EDA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6" descr="King of Spades Playing Card | Journal">
              <a:extLst>
                <a:ext uri="{FF2B5EF4-FFF2-40B4-BE49-F238E27FC236}">
                  <a16:creationId xmlns:a16="http://schemas.microsoft.com/office/drawing/2014/main" id="{AE9036CD-6CAF-3C5B-FA63-FD6AEF0A9D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B68B5FA-6A91-1335-556F-D6CAF5FB891E}"/>
              </a:ext>
            </a:extLst>
          </p:cNvPr>
          <p:cNvGrpSpPr/>
          <p:nvPr/>
        </p:nvGrpSpPr>
        <p:grpSpPr>
          <a:xfrm>
            <a:off x="6592746" y="4877508"/>
            <a:ext cx="1331697" cy="1772444"/>
            <a:chOff x="1922934" y="2263807"/>
            <a:chExt cx="1331697" cy="1772444"/>
          </a:xfrm>
        </p:grpSpPr>
        <p:pic>
          <p:nvPicPr>
            <p:cNvPr id="40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E2FDFC16-A2AE-5B2F-8158-20523300CA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503835B4-9F28-2140-EC07-D77A740DF33F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62F9104-28B3-5EED-C02C-CB68A582ADAB}"/>
              </a:ext>
            </a:extLst>
          </p:cNvPr>
          <p:cNvGrpSpPr/>
          <p:nvPr/>
        </p:nvGrpSpPr>
        <p:grpSpPr>
          <a:xfrm>
            <a:off x="5430151" y="2218459"/>
            <a:ext cx="1331697" cy="1772444"/>
            <a:chOff x="1922934" y="2263807"/>
            <a:chExt cx="1331697" cy="1772444"/>
          </a:xfrm>
        </p:grpSpPr>
        <p:pic>
          <p:nvPicPr>
            <p:cNvPr id="46" name="Picture 4" descr="Queen Of Hearts Playing Card Stock Photo - Download Image Now - Queen Of  Hearts, Playing Card, Queen Card - iStock">
              <a:extLst>
                <a:ext uri="{FF2B5EF4-FFF2-40B4-BE49-F238E27FC236}">
                  <a16:creationId xmlns:a16="http://schemas.microsoft.com/office/drawing/2014/main" id="{2C235FA8-D57D-C051-1DD6-42CE1435E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02562" y="2515773"/>
              <a:ext cx="1772443" cy="12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AB758585-3193-48B0-B574-89E33B70E39B}"/>
                </a:ext>
              </a:extLst>
            </p:cNvPr>
            <p:cNvSpPr/>
            <p:nvPr/>
          </p:nvSpPr>
          <p:spPr>
            <a:xfrm>
              <a:off x="1922934" y="2263807"/>
              <a:ext cx="1331697" cy="1772443"/>
            </a:xfrm>
            <a:prstGeom prst="roundRect">
              <a:avLst>
                <a:gd name="adj" fmla="val 3865"/>
              </a:avLst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35F074F-7380-9F8A-3C6A-449983F16562}"/>
              </a:ext>
            </a:extLst>
          </p:cNvPr>
          <p:cNvGrpSpPr/>
          <p:nvPr/>
        </p:nvGrpSpPr>
        <p:grpSpPr>
          <a:xfrm>
            <a:off x="7014531" y="2784056"/>
            <a:ext cx="1369168" cy="1800155"/>
            <a:chOff x="2674488" y="3827947"/>
            <a:chExt cx="1369168" cy="1800155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57690191-16F3-88C9-FA26-C182B55F8C43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0" name="Picture 6" descr="King of Spades Playing Card | Journal">
              <a:extLst>
                <a:ext uri="{FF2B5EF4-FFF2-40B4-BE49-F238E27FC236}">
                  <a16:creationId xmlns:a16="http://schemas.microsoft.com/office/drawing/2014/main" id="{53B371D5-3B69-0270-9F23-DA97BDE519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FBB6D0A-EB97-44B0-EA33-215D9498C3DE}"/>
              </a:ext>
            </a:extLst>
          </p:cNvPr>
          <p:cNvGrpSpPr/>
          <p:nvPr/>
        </p:nvGrpSpPr>
        <p:grpSpPr>
          <a:xfrm>
            <a:off x="3808300" y="2912798"/>
            <a:ext cx="1369168" cy="1800155"/>
            <a:chOff x="2674488" y="3827947"/>
            <a:chExt cx="1369168" cy="1800155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BC1E1916-10D9-6B68-F91A-00524C9CBEF7}"/>
                </a:ext>
              </a:extLst>
            </p:cNvPr>
            <p:cNvSpPr/>
            <p:nvPr/>
          </p:nvSpPr>
          <p:spPr>
            <a:xfrm>
              <a:off x="2711959" y="3855659"/>
              <a:ext cx="1331697" cy="1772443"/>
            </a:xfrm>
            <a:prstGeom prst="roundRect">
              <a:avLst>
                <a:gd name="adj" fmla="val 3865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Picture 6" descr="King of Spades Playing Card | Journal">
              <a:extLst>
                <a:ext uri="{FF2B5EF4-FFF2-40B4-BE49-F238E27FC236}">
                  <a16:creationId xmlns:a16="http://schemas.microsoft.com/office/drawing/2014/main" id="{BA1C4485-53BA-DA20-4817-B0DB999FAA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t="11278" r="22197" b="13859"/>
            <a:stretch/>
          </p:blipFill>
          <p:spPr bwMode="auto">
            <a:xfrm>
              <a:off x="2674488" y="3827947"/>
              <a:ext cx="1331697" cy="177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7144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CA9C-BEC5-F6BF-A247-F63F39BCE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What is the Average Salary of 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Purdue’s Class of 2024?</a:t>
            </a:r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EBB75F5E-2664-A643-5F3E-EAA9853E6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362" y="5016099"/>
            <a:ext cx="800724" cy="939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FC3B5A-A56D-5608-6E67-8CDA465B9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862" y="5029182"/>
            <a:ext cx="756782" cy="1042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0EC0F5-F640-4CEF-C83D-B25AFA297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156" y="1822604"/>
            <a:ext cx="776609" cy="987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B1CC51-30E3-B041-DFF5-588B8DA8D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778" y="3247977"/>
            <a:ext cx="707929" cy="987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EB687-8545-69BA-E0DF-A8B906C48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0176" y="3252880"/>
            <a:ext cx="700986" cy="977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813AFE-DA67-2F7A-9F0F-2DB87CBF1481}"/>
                  </a:ext>
                </a:extLst>
              </p:cNvPr>
              <p:cNvSpPr txBox="1"/>
              <p:nvPr/>
            </p:nvSpPr>
            <p:spPr>
              <a:xfrm>
                <a:off x="4384034" y="3167390"/>
                <a:ext cx="6125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813AFE-DA67-2F7A-9F0F-2DB87CBF1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034" y="3167390"/>
                <a:ext cx="612540" cy="523220"/>
              </a:xfrm>
              <a:prstGeom prst="rect">
                <a:avLst/>
              </a:prstGeom>
              <a:blipFill>
                <a:blip r:embed="rId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F41B3A-6BEC-388A-EB0D-6A403139B566}"/>
                  </a:ext>
                </a:extLst>
              </p:cNvPr>
              <p:cNvSpPr txBox="1"/>
              <p:nvPr/>
            </p:nvSpPr>
            <p:spPr>
              <a:xfrm>
                <a:off x="4978542" y="5109946"/>
                <a:ext cx="620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F41B3A-6BEC-388A-EB0D-6A403139B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542" y="5109946"/>
                <a:ext cx="620811" cy="523220"/>
              </a:xfrm>
              <a:prstGeom prst="rect">
                <a:avLst/>
              </a:prstGeom>
              <a:blipFill>
                <a:blip r:embed="rId9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231F1E6-58A2-A9F8-738E-1ED0E9913F9E}"/>
                  </a:ext>
                </a:extLst>
              </p:cNvPr>
              <p:cNvSpPr txBox="1"/>
              <p:nvPr/>
            </p:nvSpPr>
            <p:spPr>
              <a:xfrm>
                <a:off x="6801036" y="4493047"/>
                <a:ext cx="620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231F1E6-58A2-A9F8-738E-1ED0E9913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1036" y="4493047"/>
                <a:ext cx="620811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10C42D8-729D-2D1C-AA00-64BB120E2CB6}"/>
                  </a:ext>
                </a:extLst>
              </p:cNvPr>
              <p:cNvSpPr txBox="1"/>
              <p:nvPr/>
            </p:nvSpPr>
            <p:spPr>
              <a:xfrm>
                <a:off x="6974627" y="3143846"/>
                <a:ext cx="620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10C42D8-729D-2D1C-AA00-64BB120E2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4627" y="3143846"/>
                <a:ext cx="620811" cy="523220"/>
              </a:xfrm>
              <a:prstGeom prst="rect">
                <a:avLst/>
              </a:prstGeom>
              <a:blipFill>
                <a:blip r:embed="rId11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B17838-EC6B-1DE8-2323-C1BBB321BB3A}"/>
                  </a:ext>
                </a:extLst>
              </p:cNvPr>
              <p:cNvSpPr txBox="1"/>
              <p:nvPr/>
            </p:nvSpPr>
            <p:spPr>
              <a:xfrm>
                <a:off x="5994642" y="2723758"/>
                <a:ext cx="620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B17838-EC6B-1DE8-2323-C1BBB321B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642" y="2723758"/>
                <a:ext cx="620811" cy="523220"/>
              </a:xfrm>
              <a:prstGeom prst="rect">
                <a:avLst/>
              </a:prstGeom>
              <a:blipFill>
                <a:blip r:embed="rId12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0121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47F1A-E574-BBF2-F30C-34292C12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Secure Computation of Average Salary</a:t>
            </a:r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C98DB268-D1F1-C3F4-1767-BF6437CAA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362" y="5016099"/>
            <a:ext cx="800724" cy="939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06D2E3-4ABD-FD72-27A8-13DF770B7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156" y="1822604"/>
            <a:ext cx="776609" cy="987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6D0CE-07EE-BB13-B0BA-7B86883B3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778" y="3247977"/>
            <a:ext cx="707929" cy="987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379DBC-50A3-685D-45C5-0C5D44B88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0176" y="3252880"/>
            <a:ext cx="700986" cy="977801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134E807E-02B7-466C-2AC0-40F1E9C96755}"/>
              </a:ext>
            </a:extLst>
          </p:cNvPr>
          <p:cNvSpPr/>
          <p:nvPr/>
        </p:nvSpPr>
        <p:spPr>
          <a:xfrm rot="8533871">
            <a:off x="4124495" y="2784778"/>
            <a:ext cx="1347088" cy="309780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47B2602-3009-E831-5947-DFBB057FA159}"/>
              </a:ext>
            </a:extLst>
          </p:cNvPr>
          <p:cNvSpPr/>
          <p:nvPr/>
        </p:nvSpPr>
        <p:spPr>
          <a:xfrm rot="3959924">
            <a:off x="3789030" y="4446435"/>
            <a:ext cx="904525" cy="276825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6683B18-6B51-4E3C-B461-115975655AAB}"/>
              </a:ext>
            </a:extLst>
          </p:cNvPr>
          <p:cNvSpPr/>
          <p:nvPr/>
        </p:nvSpPr>
        <p:spPr>
          <a:xfrm>
            <a:off x="4885891" y="5341281"/>
            <a:ext cx="2088736" cy="287893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B4894AA-2378-11A4-8E26-9B9F7877F909}"/>
              </a:ext>
            </a:extLst>
          </p:cNvPr>
          <p:cNvSpPr/>
          <p:nvPr/>
        </p:nvSpPr>
        <p:spPr>
          <a:xfrm rot="12287075">
            <a:off x="6333348" y="2696695"/>
            <a:ext cx="1731076" cy="286403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3AF1B356-5DF7-C81D-FC2F-5E509D6470B3}"/>
              </a:ext>
            </a:extLst>
          </p:cNvPr>
          <p:cNvSpPr/>
          <p:nvPr/>
        </p:nvSpPr>
        <p:spPr>
          <a:xfrm rot="17543101">
            <a:off x="7490724" y="4677495"/>
            <a:ext cx="1110902" cy="285313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462182-1EC2-581B-C01D-592AE34A3821}"/>
                  </a:ext>
                </a:extLst>
              </p:cNvPr>
              <p:cNvSpPr txBox="1"/>
              <p:nvPr/>
            </p:nvSpPr>
            <p:spPr>
              <a:xfrm>
                <a:off x="4174037" y="4094574"/>
                <a:ext cx="15869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462182-1EC2-581B-C01D-592AE34A3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037" y="4094574"/>
                <a:ext cx="158697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56103C-8FC0-5567-C44C-782C3F753395}"/>
                  </a:ext>
                </a:extLst>
              </p:cNvPr>
              <p:cNvSpPr txBox="1"/>
              <p:nvPr/>
            </p:nvSpPr>
            <p:spPr>
              <a:xfrm>
                <a:off x="5050710" y="4941171"/>
                <a:ext cx="17939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56103C-8FC0-5567-C44C-782C3F753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710" y="4941171"/>
                <a:ext cx="1793953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B880F7A-28DF-7386-AE3E-949C73CE52B7}"/>
                  </a:ext>
                </a:extLst>
              </p:cNvPr>
              <p:cNvSpPr txBox="1"/>
              <p:nvPr/>
            </p:nvSpPr>
            <p:spPr>
              <a:xfrm>
                <a:off x="8130406" y="4812128"/>
                <a:ext cx="18564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B880F7A-28DF-7386-AE3E-949C73CE5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0406" y="4812128"/>
                <a:ext cx="1856470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664C56-6DE4-520F-3A7C-D7FA03DE64FD}"/>
                  </a:ext>
                </a:extLst>
              </p:cNvPr>
              <p:cNvSpPr txBox="1"/>
              <p:nvPr/>
            </p:nvSpPr>
            <p:spPr>
              <a:xfrm>
                <a:off x="7202171" y="2316408"/>
                <a:ext cx="18564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664C56-6DE4-520F-3A7C-D7FA03DE6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171" y="2316408"/>
                <a:ext cx="1856470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291774-9DD6-1ADB-175F-2F8A5C46AFB0}"/>
                  </a:ext>
                </a:extLst>
              </p:cNvPr>
              <p:cNvSpPr txBox="1"/>
              <p:nvPr/>
            </p:nvSpPr>
            <p:spPr>
              <a:xfrm>
                <a:off x="3313057" y="2131384"/>
                <a:ext cx="18564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291774-9DD6-1ADB-175F-2F8A5C46A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3057" y="2131384"/>
                <a:ext cx="1856470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E6666D4-D33F-AB5A-F11C-603B7D354F1C}"/>
                  </a:ext>
                </a:extLst>
              </p:cNvPr>
              <p:cNvSpPr txBox="1"/>
              <p:nvPr/>
            </p:nvSpPr>
            <p:spPr>
              <a:xfrm>
                <a:off x="1559000" y="3541725"/>
                <a:ext cx="1799019" cy="61741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𝑜𝑢𝑡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E6666D4-D33F-AB5A-F11C-603B7D354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000" y="3541725"/>
                <a:ext cx="1799019" cy="617413"/>
              </a:xfrm>
              <a:prstGeom prst="rect">
                <a:avLst/>
              </a:prstGeom>
              <a:blipFill>
                <a:blip r:embed="rId11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0E361679-B60B-A13F-CBB6-311F0E2AED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7862" y="5029182"/>
            <a:ext cx="756782" cy="104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1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9" grpId="0"/>
      <p:bldP spid="20" grpId="0"/>
      <p:bldP spid="21" grpId="0"/>
      <p:bldP spid="22" grpId="0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47F1A-E574-BBF2-F30C-34292C12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What could go wrong with this approach?</a:t>
            </a:r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C98DB268-D1F1-C3F4-1767-BF6437CAA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362" y="5016099"/>
            <a:ext cx="800724" cy="939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06D2E3-4ABD-FD72-27A8-13DF770B7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156" y="1822604"/>
            <a:ext cx="776609" cy="987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6D0CE-07EE-BB13-B0BA-7B86883B3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778" y="3247977"/>
            <a:ext cx="707929" cy="987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379DBC-50A3-685D-45C5-0C5D44B88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0176" y="3252880"/>
            <a:ext cx="700986" cy="977801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134E807E-02B7-466C-2AC0-40F1E9C96755}"/>
              </a:ext>
            </a:extLst>
          </p:cNvPr>
          <p:cNvSpPr/>
          <p:nvPr/>
        </p:nvSpPr>
        <p:spPr>
          <a:xfrm rot="8533871">
            <a:off x="4124495" y="2784778"/>
            <a:ext cx="1347088" cy="309780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47B2602-3009-E831-5947-DFBB057FA159}"/>
              </a:ext>
            </a:extLst>
          </p:cNvPr>
          <p:cNvSpPr/>
          <p:nvPr/>
        </p:nvSpPr>
        <p:spPr>
          <a:xfrm rot="3959924">
            <a:off x="3789030" y="4446435"/>
            <a:ext cx="904525" cy="276825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6683B18-6B51-4E3C-B461-115975655AAB}"/>
              </a:ext>
            </a:extLst>
          </p:cNvPr>
          <p:cNvSpPr/>
          <p:nvPr/>
        </p:nvSpPr>
        <p:spPr>
          <a:xfrm>
            <a:off x="4885891" y="5341281"/>
            <a:ext cx="2088736" cy="287893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B4894AA-2378-11A4-8E26-9B9F7877F909}"/>
              </a:ext>
            </a:extLst>
          </p:cNvPr>
          <p:cNvSpPr/>
          <p:nvPr/>
        </p:nvSpPr>
        <p:spPr>
          <a:xfrm rot="12287075">
            <a:off x="6333348" y="2696695"/>
            <a:ext cx="1731076" cy="286403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462182-1EC2-581B-C01D-592AE34A3821}"/>
                  </a:ext>
                </a:extLst>
              </p:cNvPr>
              <p:cNvSpPr txBox="1"/>
              <p:nvPr/>
            </p:nvSpPr>
            <p:spPr>
              <a:xfrm>
                <a:off x="4174037" y="4094574"/>
                <a:ext cx="15869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462182-1EC2-581B-C01D-592AE34A3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037" y="4094574"/>
                <a:ext cx="158697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56103C-8FC0-5567-C44C-782C3F753395}"/>
                  </a:ext>
                </a:extLst>
              </p:cNvPr>
              <p:cNvSpPr txBox="1"/>
              <p:nvPr/>
            </p:nvSpPr>
            <p:spPr>
              <a:xfrm>
                <a:off x="5050710" y="4941171"/>
                <a:ext cx="17939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56103C-8FC0-5567-C44C-782C3F753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710" y="4941171"/>
                <a:ext cx="1793953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B880F7A-28DF-7386-AE3E-949C73CE52B7}"/>
                  </a:ext>
                </a:extLst>
              </p:cNvPr>
              <p:cNvSpPr txBox="1"/>
              <p:nvPr/>
            </p:nvSpPr>
            <p:spPr>
              <a:xfrm>
                <a:off x="8130406" y="4812128"/>
                <a:ext cx="18564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B880F7A-28DF-7386-AE3E-949C73CE5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0406" y="4812128"/>
                <a:ext cx="1856470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664C56-6DE4-520F-3A7C-D7FA03DE64FD}"/>
                  </a:ext>
                </a:extLst>
              </p:cNvPr>
              <p:cNvSpPr txBox="1"/>
              <p:nvPr/>
            </p:nvSpPr>
            <p:spPr>
              <a:xfrm>
                <a:off x="7202171" y="2316408"/>
                <a:ext cx="18564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664C56-6DE4-520F-3A7C-D7FA03DE6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171" y="2316408"/>
                <a:ext cx="1856470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291774-9DD6-1ADB-175F-2F8A5C46AFB0}"/>
                  </a:ext>
                </a:extLst>
              </p:cNvPr>
              <p:cNvSpPr txBox="1"/>
              <p:nvPr/>
            </p:nvSpPr>
            <p:spPr>
              <a:xfrm>
                <a:off x="3313057" y="2131384"/>
                <a:ext cx="18564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291774-9DD6-1ADB-175F-2F8A5C46A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3057" y="2131384"/>
                <a:ext cx="1856470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E6666D4-D33F-AB5A-F11C-603B7D354F1C}"/>
                  </a:ext>
                </a:extLst>
              </p:cNvPr>
              <p:cNvSpPr txBox="1"/>
              <p:nvPr/>
            </p:nvSpPr>
            <p:spPr>
              <a:xfrm>
                <a:off x="1559000" y="3541725"/>
                <a:ext cx="1799019" cy="61741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𝑜𝑢𝑡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E6666D4-D33F-AB5A-F11C-603B7D354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000" y="3541725"/>
                <a:ext cx="1799019" cy="617413"/>
              </a:xfrm>
              <a:prstGeom prst="rect">
                <a:avLst/>
              </a:prstGeom>
              <a:blipFill>
                <a:blip r:embed="rId11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266A7AF7-5A6A-185B-2D9B-C4C0F5111D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7862" y="5029182"/>
            <a:ext cx="756782" cy="1042184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C29BB498-1D82-368F-3FC1-0880307D76C5}"/>
              </a:ext>
            </a:extLst>
          </p:cNvPr>
          <p:cNvSpPr/>
          <p:nvPr/>
        </p:nvSpPr>
        <p:spPr>
          <a:xfrm rot="17543101">
            <a:off x="7490724" y="4677495"/>
            <a:ext cx="1110902" cy="285313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D757B7C-E1BF-6086-1A16-5B369F07F180}"/>
              </a:ext>
            </a:extLst>
          </p:cNvPr>
          <p:cNvSpPr/>
          <p:nvPr/>
        </p:nvSpPr>
        <p:spPr>
          <a:xfrm rot="19001426">
            <a:off x="2742691" y="2293644"/>
            <a:ext cx="4190604" cy="169551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B7B8D1-A0F6-B7A5-4D85-1782F3E6B25D}"/>
              </a:ext>
            </a:extLst>
          </p:cNvPr>
          <p:cNvSpPr txBox="1"/>
          <p:nvPr/>
        </p:nvSpPr>
        <p:spPr>
          <a:xfrm>
            <a:off x="498835" y="1680204"/>
            <a:ext cx="285918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What if these two parties collude?</a:t>
            </a:r>
          </a:p>
        </p:txBody>
      </p:sp>
    </p:spTree>
    <p:extLst>
      <p:ext uri="{BB962C8B-B14F-4D97-AF65-F5344CB8AC3E}">
        <p14:creationId xmlns:p14="http://schemas.microsoft.com/office/powerpoint/2010/main" val="200825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13813-B6C2-EECE-8C5E-1D4834436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7A466-CFE4-61FE-B36B-692BA483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What is the Average Salary of 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Purdue’s Class of 2024?</a:t>
            </a:r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F98E1072-6E9C-0A80-B125-7FA6B60FD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450" y="5016099"/>
            <a:ext cx="800724" cy="939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92E360-4A06-45D0-D93D-93BD95147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950" y="5029182"/>
            <a:ext cx="756782" cy="1042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1678B9-EC4A-51BC-C97B-6B8C8C5F1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244" y="1822604"/>
            <a:ext cx="776609" cy="987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B21A3A-8BA5-1E6F-A4FA-BB35011B8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866" y="3247977"/>
            <a:ext cx="707929" cy="987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0A68A-24EF-6B74-57DA-0C78725EA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0264" y="3252880"/>
            <a:ext cx="700986" cy="977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A89FA56-A9E2-E01A-9F17-BCDDBD165A32}"/>
                  </a:ext>
                </a:extLst>
              </p:cNvPr>
              <p:cNvSpPr txBox="1"/>
              <p:nvPr/>
            </p:nvSpPr>
            <p:spPr>
              <a:xfrm>
                <a:off x="2004122" y="3167390"/>
                <a:ext cx="6125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A89FA56-A9E2-E01A-9F17-BCDDBD165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122" y="3167390"/>
                <a:ext cx="612540" cy="523220"/>
              </a:xfrm>
              <a:prstGeom prst="rect">
                <a:avLst/>
              </a:prstGeom>
              <a:blipFill>
                <a:blip r:embed="rId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13DD9C-5F2D-38E7-4856-B19FEA23E5C9}"/>
                  </a:ext>
                </a:extLst>
              </p:cNvPr>
              <p:cNvSpPr txBox="1"/>
              <p:nvPr/>
            </p:nvSpPr>
            <p:spPr>
              <a:xfrm>
                <a:off x="2598630" y="5109946"/>
                <a:ext cx="620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13DD9C-5F2D-38E7-4856-B19FEA23E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630" y="5109946"/>
                <a:ext cx="620811" cy="523220"/>
              </a:xfrm>
              <a:prstGeom prst="rect">
                <a:avLst/>
              </a:prstGeom>
              <a:blipFill>
                <a:blip r:embed="rId9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C3C84B-68F2-D1BF-FA01-1C9A8285FA1A}"/>
                  </a:ext>
                </a:extLst>
              </p:cNvPr>
              <p:cNvSpPr txBox="1"/>
              <p:nvPr/>
            </p:nvSpPr>
            <p:spPr>
              <a:xfrm>
                <a:off x="4421124" y="4493047"/>
                <a:ext cx="620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C3C84B-68F2-D1BF-FA01-1C9A8285F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124" y="4493047"/>
                <a:ext cx="620811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12D76F8-11E8-2599-D9C7-1886EEB3C475}"/>
                  </a:ext>
                </a:extLst>
              </p:cNvPr>
              <p:cNvSpPr txBox="1"/>
              <p:nvPr/>
            </p:nvSpPr>
            <p:spPr>
              <a:xfrm>
                <a:off x="4594715" y="3143846"/>
                <a:ext cx="620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12D76F8-11E8-2599-D9C7-1886EEB3C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715" y="3143846"/>
                <a:ext cx="620811" cy="523220"/>
              </a:xfrm>
              <a:prstGeom prst="rect">
                <a:avLst/>
              </a:prstGeom>
              <a:blipFill>
                <a:blip r:embed="rId11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B65625-CCDA-A747-AE53-97D41F7F95CB}"/>
                  </a:ext>
                </a:extLst>
              </p:cNvPr>
              <p:cNvSpPr txBox="1"/>
              <p:nvPr/>
            </p:nvSpPr>
            <p:spPr>
              <a:xfrm>
                <a:off x="3614730" y="2723758"/>
                <a:ext cx="620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B65625-CCDA-A747-AE53-97D41F7F9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730" y="2723758"/>
                <a:ext cx="620811" cy="523220"/>
              </a:xfrm>
              <a:prstGeom prst="rect">
                <a:avLst/>
              </a:prstGeom>
              <a:blipFill>
                <a:blip r:embed="rId12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32FD50-C257-EEE8-745E-E75E5BE226F4}"/>
              </a:ext>
            </a:extLst>
          </p:cNvPr>
          <p:cNvSpPr txBox="1"/>
          <p:nvPr/>
        </p:nvSpPr>
        <p:spPr>
          <a:xfrm>
            <a:off x="6743167" y="3051651"/>
            <a:ext cx="514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How can they compute the average without revealing their individual salaries to each other ?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604201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47F1A-E574-BBF2-F30C-34292C12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What could go wrong with this approach?</a:t>
            </a:r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C98DB268-D1F1-C3F4-1767-BF6437CAA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362" y="5016099"/>
            <a:ext cx="800724" cy="939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06D2E3-4ABD-FD72-27A8-13DF770B7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156" y="1822604"/>
            <a:ext cx="776609" cy="987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6D0CE-07EE-BB13-B0BA-7B86883B3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778" y="3247977"/>
            <a:ext cx="707929" cy="987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379DBC-50A3-685D-45C5-0C5D44B88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0176" y="3252880"/>
            <a:ext cx="700986" cy="977801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134E807E-02B7-466C-2AC0-40F1E9C96755}"/>
              </a:ext>
            </a:extLst>
          </p:cNvPr>
          <p:cNvSpPr/>
          <p:nvPr/>
        </p:nvSpPr>
        <p:spPr>
          <a:xfrm rot="8533871">
            <a:off x="4124495" y="2784778"/>
            <a:ext cx="1347088" cy="309780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47B2602-3009-E831-5947-DFBB057FA159}"/>
              </a:ext>
            </a:extLst>
          </p:cNvPr>
          <p:cNvSpPr/>
          <p:nvPr/>
        </p:nvSpPr>
        <p:spPr>
          <a:xfrm rot="3959924">
            <a:off x="3789030" y="4446435"/>
            <a:ext cx="904525" cy="276825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6683B18-6B51-4E3C-B461-115975655AAB}"/>
              </a:ext>
            </a:extLst>
          </p:cNvPr>
          <p:cNvSpPr/>
          <p:nvPr/>
        </p:nvSpPr>
        <p:spPr>
          <a:xfrm>
            <a:off x="4885891" y="5341281"/>
            <a:ext cx="2088736" cy="287893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B4894AA-2378-11A4-8E26-9B9F7877F909}"/>
              </a:ext>
            </a:extLst>
          </p:cNvPr>
          <p:cNvSpPr/>
          <p:nvPr/>
        </p:nvSpPr>
        <p:spPr>
          <a:xfrm rot="12287075">
            <a:off x="6333348" y="2696695"/>
            <a:ext cx="1731076" cy="286403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462182-1EC2-581B-C01D-592AE34A3821}"/>
                  </a:ext>
                </a:extLst>
              </p:cNvPr>
              <p:cNvSpPr txBox="1"/>
              <p:nvPr/>
            </p:nvSpPr>
            <p:spPr>
              <a:xfrm>
                <a:off x="4174037" y="4094574"/>
                <a:ext cx="15869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462182-1EC2-581B-C01D-592AE34A3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037" y="4094574"/>
                <a:ext cx="1586973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56103C-8FC0-5567-C44C-782C3F753395}"/>
                  </a:ext>
                </a:extLst>
              </p:cNvPr>
              <p:cNvSpPr txBox="1"/>
              <p:nvPr/>
            </p:nvSpPr>
            <p:spPr>
              <a:xfrm>
                <a:off x="5050710" y="4941171"/>
                <a:ext cx="17939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56103C-8FC0-5567-C44C-782C3F753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710" y="4941171"/>
                <a:ext cx="1793953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B880F7A-28DF-7386-AE3E-949C73CE52B7}"/>
                  </a:ext>
                </a:extLst>
              </p:cNvPr>
              <p:cNvSpPr txBox="1"/>
              <p:nvPr/>
            </p:nvSpPr>
            <p:spPr>
              <a:xfrm>
                <a:off x="8130406" y="4812128"/>
                <a:ext cx="18564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B880F7A-28DF-7386-AE3E-949C73CE5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0406" y="4812128"/>
                <a:ext cx="1856470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664C56-6DE4-520F-3A7C-D7FA03DE64FD}"/>
                  </a:ext>
                </a:extLst>
              </p:cNvPr>
              <p:cNvSpPr txBox="1"/>
              <p:nvPr/>
            </p:nvSpPr>
            <p:spPr>
              <a:xfrm>
                <a:off x="7202171" y="2316408"/>
                <a:ext cx="18564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664C56-6DE4-520F-3A7C-D7FA03DE6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171" y="2316408"/>
                <a:ext cx="1856470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291774-9DD6-1ADB-175F-2F8A5C46AFB0}"/>
                  </a:ext>
                </a:extLst>
              </p:cNvPr>
              <p:cNvSpPr txBox="1"/>
              <p:nvPr/>
            </p:nvSpPr>
            <p:spPr>
              <a:xfrm>
                <a:off x="3313057" y="2131384"/>
                <a:ext cx="18564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291774-9DD6-1ADB-175F-2F8A5C46A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3057" y="2131384"/>
                <a:ext cx="1856470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E6666D4-D33F-AB5A-F11C-603B7D354F1C}"/>
                  </a:ext>
                </a:extLst>
              </p:cNvPr>
              <p:cNvSpPr txBox="1"/>
              <p:nvPr/>
            </p:nvSpPr>
            <p:spPr>
              <a:xfrm>
                <a:off x="1559000" y="3541725"/>
                <a:ext cx="1799019" cy="61741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𝑜𝑢𝑡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E6666D4-D33F-AB5A-F11C-603B7D354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000" y="3541725"/>
                <a:ext cx="1799019" cy="617413"/>
              </a:xfrm>
              <a:prstGeom prst="rect">
                <a:avLst/>
              </a:prstGeom>
              <a:blipFill>
                <a:blip r:embed="rId12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266A7AF7-5A6A-185B-2D9B-C4C0F5111D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7862" y="5029182"/>
            <a:ext cx="756782" cy="1042184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C29BB498-1D82-368F-3FC1-0880307D76C5}"/>
              </a:ext>
            </a:extLst>
          </p:cNvPr>
          <p:cNvSpPr/>
          <p:nvPr/>
        </p:nvSpPr>
        <p:spPr>
          <a:xfrm rot="17543101">
            <a:off x="7490724" y="4677495"/>
            <a:ext cx="1110902" cy="285313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D757B7C-E1BF-6086-1A16-5B369F07F180}"/>
              </a:ext>
            </a:extLst>
          </p:cNvPr>
          <p:cNvSpPr/>
          <p:nvPr/>
        </p:nvSpPr>
        <p:spPr>
          <a:xfrm rot="19001426">
            <a:off x="6592848" y="4661240"/>
            <a:ext cx="1764491" cy="169551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B7B8D1-A0F6-B7A5-4D85-1782F3E6B25D}"/>
                  </a:ext>
                </a:extLst>
              </p:cNvPr>
              <p:cNvSpPr txBox="1"/>
              <p:nvPr/>
            </p:nvSpPr>
            <p:spPr>
              <a:xfrm>
                <a:off x="8571162" y="5629174"/>
                <a:ext cx="3397889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C00000"/>
                    </a:solidFill>
                  </a:rPr>
                  <a:t>What if he sets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?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B7B8D1-A0F6-B7A5-4D85-1782F3E6B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162" y="5629174"/>
                <a:ext cx="3397889" cy="461665"/>
              </a:xfrm>
              <a:prstGeom prst="rect">
                <a:avLst/>
              </a:prstGeom>
              <a:blipFill>
                <a:blip r:embed="rId14"/>
                <a:stretch>
                  <a:fillRect t="-8108" r="-1859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424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9140E-C910-6F17-50F2-39CBDD4A2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2840C-235A-34B8-D112-7A1EC519D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What could go wrong with this approach?</a:t>
            </a:r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2B309CAD-4133-FA50-326B-87C5CD071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362" y="5016099"/>
            <a:ext cx="800724" cy="939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3FFBFB-2997-B2F4-4EEE-37E65007B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156" y="1822604"/>
            <a:ext cx="776609" cy="987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D53B4E-10C6-BC3E-9801-7D23226E6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778" y="3247977"/>
            <a:ext cx="707929" cy="987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081787-0686-E7A2-4D53-C9D050045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0176" y="3252880"/>
            <a:ext cx="700986" cy="977801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A2B71A35-3F76-0C3F-0DD3-BB2BE98FFA24}"/>
              </a:ext>
            </a:extLst>
          </p:cNvPr>
          <p:cNvSpPr/>
          <p:nvPr/>
        </p:nvSpPr>
        <p:spPr>
          <a:xfrm rot="8533871">
            <a:off x="4124495" y="2784778"/>
            <a:ext cx="1347088" cy="309780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9F831086-A719-29AF-0580-F38CA720C770}"/>
              </a:ext>
            </a:extLst>
          </p:cNvPr>
          <p:cNvSpPr/>
          <p:nvPr/>
        </p:nvSpPr>
        <p:spPr>
          <a:xfrm rot="3959924">
            <a:off x="3789030" y="4446435"/>
            <a:ext cx="904525" cy="276825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1D9FBBF-080A-CA1A-CAE7-30481A847F2B}"/>
              </a:ext>
            </a:extLst>
          </p:cNvPr>
          <p:cNvSpPr/>
          <p:nvPr/>
        </p:nvSpPr>
        <p:spPr>
          <a:xfrm>
            <a:off x="4885891" y="5341281"/>
            <a:ext cx="2088736" cy="287893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602315D4-AD35-736C-3BAA-B8BA45F7EB2A}"/>
              </a:ext>
            </a:extLst>
          </p:cNvPr>
          <p:cNvSpPr/>
          <p:nvPr/>
        </p:nvSpPr>
        <p:spPr>
          <a:xfrm rot="12287075">
            <a:off x="6333348" y="2696695"/>
            <a:ext cx="1731076" cy="286403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2DCF94A-CC3F-B50B-074D-C8168B859C1C}"/>
                  </a:ext>
                </a:extLst>
              </p:cNvPr>
              <p:cNvSpPr txBox="1"/>
              <p:nvPr/>
            </p:nvSpPr>
            <p:spPr>
              <a:xfrm>
                <a:off x="4174037" y="4094574"/>
                <a:ext cx="15869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462182-1EC2-581B-C01D-592AE34A3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037" y="4094574"/>
                <a:ext cx="1586973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F37290C-6938-540C-9732-091658C5183F}"/>
                  </a:ext>
                </a:extLst>
              </p:cNvPr>
              <p:cNvSpPr txBox="1"/>
              <p:nvPr/>
            </p:nvSpPr>
            <p:spPr>
              <a:xfrm>
                <a:off x="5050710" y="4941171"/>
                <a:ext cx="17939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56103C-8FC0-5567-C44C-782C3F753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710" y="4941171"/>
                <a:ext cx="1793953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25CE0F-C171-8753-1C0C-2C2BE4DA134E}"/>
                  </a:ext>
                </a:extLst>
              </p:cNvPr>
              <p:cNvSpPr txBox="1"/>
              <p:nvPr/>
            </p:nvSpPr>
            <p:spPr>
              <a:xfrm>
                <a:off x="8130406" y="4812128"/>
                <a:ext cx="18564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B880F7A-28DF-7386-AE3E-949C73CE5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0406" y="4812128"/>
                <a:ext cx="1856470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035B23-761A-0015-108C-022F779ABCB1}"/>
                  </a:ext>
                </a:extLst>
              </p:cNvPr>
              <p:cNvSpPr txBox="1"/>
              <p:nvPr/>
            </p:nvSpPr>
            <p:spPr>
              <a:xfrm>
                <a:off x="7202171" y="2316408"/>
                <a:ext cx="18564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664C56-6DE4-520F-3A7C-D7FA03DE6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171" y="2316408"/>
                <a:ext cx="1856470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C42F2AC-9998-FB5C-00B9-72C559A5D3EE}"/>
                  </a:ext>
                </a:extLst>
              </p:cNvPr>
              <p:cNvSpPr txBox="1"/>
              <p:nvPr/>
            </p:nvSpPr>
            <p:spPr>
              <a:xfrm>
                <a:off x="3313057" y="2131384"/>
                <a:ext cx="18564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291774-9DD6-1ADB-175F-2F8A5C46A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3057" y="2131384"/>
                <a:ext cx="1856470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96E7E1B-029D-0C5A-3931-0791D230A346}"/>
                  </a:ext>
                </a:extLst>
              </p:cNvPr>
              <p:cNvSpPr txBox="1"/>
              <p:nvPr/>
            </p:nvSpPr>
            <p:spPr>
              <a:xfrm>
                <a:off x="1559000" y="3541725"/>
                <a:ext cx="1799019" cy="61741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𝑜𝑢𝑡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E6666D4-D33F-AB5A-F11C-603B7D354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000" y="3541725"/>
                <a:ext cx="1799019" cy="617413"/>
              </a:xfrm>
              <a:prstGeom prst="rect">
                <a:avLst/>
              </a:prstGeom>
              <a:blipFill>
                <a:blip r:embed="rId12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60FAD08-56EE-D54D-6584-2F4E393883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7862" y="5029182"/>
            <a:ext cx="756782" cy="1042184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353C64F7-7D03-4C7B-2580-6BE18C31637D}"/>
              </a:ext>
            </a:extLst>
          </p:cNvPr>
          <p:cNvSpPr/>
          <p:nvPr/>
        </p:nvSpPr>
        <p:spPr>
          <a:xfrm rot="17543101">
            <a:off x="7490724" y="4677495"/>
            <a:ext cx="1110902" cy="285313"/>
          </a:xfrm>
          <a:prstGeom prst="rightArrow">
            <a:avLst>
              <a:gd name="adj1" fmla="val 25782"/>
              <a:gd name="adj2" fmla="val 5908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BC23AF-B862-2BA7-126D-47657B053DC4}"/>
              </a:ext>
            </a:extLst>
          </p:cNvPr>
          <p:cNvSpPr txBox="1"/>
          <p:nvPr/>
        </p:nvSpPr>
        <p:spPr>
          <a:xfrm>
            <a:off x="628650" y="62579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5DA0E-183F-6708-7F5B-6C15580DD045}"/>
              </a:ext>
            </a:extLst>
          </p:cNvPr>
          <p:cNvSpPr txBox="1"/>
          <p:nvPr/>
        </p:nvSpPr>
        <p:spPr>
          <a:xfrm>
            <a:off x="1508167" y="6099904"/>
            <a:ext cx="9175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protocol is only secure in the setting where the parties neither collude with each other, nor do they deviate from the protocol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63671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85182-79E8-459C-D2AD-C72144429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502C7-7481-1ED1-09FB-9A97B80DC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Secure Multiparty Computation (MPC)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88B0EB-286A-BB84-F28B-78518C48CFA6}"/>
              </a:ext>
            </a:extLst>
          </p:cNvPr>
          <p:cNvGrpSpPr/>
          <p:nvPr/>
        </p:nvGrpSpPr>
        <p:grpSpPr>
          <a:xfrm>
            <a:off x="3440112" y="2117588"/>
            <a:ext cx="527402" cy="547089"/>
            <a:chOff x="2899196" y="2902978"/>
            <a:chExt cx="527402" cy="54708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1506447-05BC-9160-8B1C-1C9A790E49E6}"/>
                </a:ext>
              </a:extLst>
            </p:cNvPr>
            <p:cNvGrpSpPr/>
            <p:nvPr/>
          </p:nvGrpSpPr>
          <p:grpSpPr>
            <a:xfrm>
              <a:off x="2899196" y="2902978"/>
              <a:ext cx="440152" cy="527621"/>
              <a:chOff x="1967076" y="3344238"/>
              <a:chExt cx="844684" cy="107067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9BE8DD0-0B4E-0E48-481D-C4337A7159DE}"/>
                  </a:ext>
                </a:extLst>
              </p:cNvPr>
              <p:cNvSpPr/>
              <p:nvPr/>
            </p:nvSpPr>
            <p:spPr>
              <a:xfrm>
                <a:off x="1967076" y="3344238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2C835EAD-27DD-66F4-ECA4-D39B2BD1B9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967076" y="3383744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" name="Picture 2" descr="16,500+ Red Lock Stock Illustrations, Royalty-Free Vector ...">
              <a:extLst>
                <a:ext uri="{FF2B5EF4-FFF2-40B4-BE49-F238E27FC236}">
                  <a16:creationId xmlns:a16="http://schemas.microsoft.com/office/drawing/2014/main" id="{BD9AC58C-BB8B-1010-CC0D-4F0B089348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41" t="20338" r="9188" b="19379"/>
            <a:stretch/>
          </p:blipFill>
          <p:spPr bwMode="auto">
            <a:xfrm>
              <a:off x="3183367" y="3169743"/>
              <a:ext cx="243231" cy="280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078E99-A1E5-9750-62B3-D6A85627CCBD}"/>
              </a:ext>
            </a:extLst>
          </p:cNvPr>
          <p:cNvGrpSpPr/>
          <p:nvPr/>
        </p:nvGrpSpPr>
        <p:grpSpPr>
          <a:xfrm>
            <a:off x="5719293" y="3819234"/>
            <a:ext cx="547262" cy="561121"/>
            <a:chOff x="4920422" y="4346897"/>
            <a:chExt cx="547262" cy="56112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FD4BED0-B168-FAE8-3524-02E717F9614C}"/>
                </a:ext>
              </a:extLst>
            </p:cNvPr>
            <p:cNvGrpSpPr/>
            <p:nvPr/>
          </p:nvGrpSpPr>
          <p:grpSpPr>
            <a:xfrm>
              <a:off x="4920422" y="4346897"/>
              <a:ext cx="440152" cy="527621"/>
              <a:chOff x="2817672" y="2226139"/>
              <a:chExt cx="844684" cy="107067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FB15BD2-A1C4-8CD9-7B05-AB1DB4996D8F}"/>
                  </a:ext>
                </a:extLst>
              </p:cNvPr>
              <p:cNvSpPr/>
              <p:nvPr/>
            </p:nvSpPr>
            <p:spPr>
              <a:xfrm>
                <a:off x="2817672" y="2226139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0DEF4CAA-8A64-C18C-CA39-BCE9409A33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srgbClr val="FFC000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Mark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852095" y="2260609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2" descr="16,500+ Red Lock Stock Illustrations, Royalty-Free Vector ...">
              <a:extLst>
                <a:ext uri="{FF2B5EF4-FFF2-40B4-BE49-F238E27FC236}">
                  <a16:creationId xmlns:a16="http://schemas.microsoft.com/office/drawing/2014/main" id="{0DF78D94-2B6B-44A9-5413-41482BE19F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41" t="20338" r="9188" b="19379"/>
            <a:stretch/>
          </p:blipFill>
          <p:spPr bwMode="auto">
            <a:xfrm>
              <a:off x="5224453" y="4627694"/>
              <a:ext cx="243231" cy="280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68AE1B-DAAE-9F7B-EA1B-00FC11778E56}"/>
              </a:ext>
            </a:extLst>
          </p:cNvPr>
          <p:cNvGrpSpPr/>
          <p:nvPr/>
        </p:nvGrpSpPr>
        <p:grpSpPr>
          <a:xfrm>
            <a:off x="4952810" y="5193459"/>
            <a:ext cx="527840" cy="561179"/>
            <a:chOff x="4514197" y="6128634"/>
            <a:chExt cx="527840" cy="56117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29AAD5E-2930-E792-ECCE-9C50DFD72671}"/>
                </a:ext>
              </a:extLst>
            </p:cNvPr>
            <p:cNvGrpSpPr/>
            <p:nvPr/>
          </p:nvGrpSpPr>
          <p:grpSpPr>
            <a:xfrm>
              <a:off x="4514197" y="6128634"/>
              <a:ext cx="440152" cy="527621"/>
              <a:chOff x="1967076" y="3344238"/>
              <a:chExt cx="844684" cy="107067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1D45746-65A5-7694-4E01-D23667E13B82}"/>
                  </a:ext>
                </a:extLst>
              </p:cNvPr>
              <p:cNvSpPr/>
              <p:nvPr/>
            </p:nvSpPr>
            <p:spPr>
              <a:xfrm>
                <a:off x="1967076" y="3344238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94C4B739-DDE8-812A-A075-F1ED90E520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967076" y="3383744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2" name="Picture 2" descr="16,500+ Red Lock Stock Illustrations, Royalty-Free Vector ...">
              <a:extLst>
                <a:ext uri="{FF2B5EF4-FFF2-40B4-BE49-F238E27FC236}">
                  <a16:creationId xmlns:a16="http://schemas.microsoft.com/office/drawing/2014/main" id="{56983B19-1C7B-101B-CF26-4A91901EC8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41" t="20338" r="9188" b="19379"/>
            <a:stretch/>
          </p:blipFill>
          <p:spPr bwMode="auto">
            <a:xfrm>
              <a:off x="4798806" y="6409489"/>
              <a:ext cx="243231" cy="280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76D8AEB-B843-B589-13D1-F48BF7E04785}"/>
              </a:ext>
            </a:extLst>
          </p:cNvPr>
          <p:cNvGrpSpPr/>
          <p:nvPr/>
        </p:nvGrpSpPr>
        <p:grpSpPr>
          <a:xfrm>
            <a:off x="1994677" y="5363488"/>
            <a:ext cx="552208" cy="572777"/>
            <a:chOff x="1445527" y="6128635"/>
            <a:chExt cx="552208" cy="57277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82E2B35-09E0-071D-70AE-11FB2D18D650}"/>
                </a:ext>
              </a:extLst>
            </p:cNvPr>
            <p:cNvGrpSpPr/>
            <p:nvPr/>
          </p:nvGrpSpPr>
          <p:grpSpPr>
            <a:xfrm>
              <a:off x="1445527" y="6128635"/>
              <a:ext cx="440152" cy="527678"/>
              <a:chOff x="931179" y="4446902"/>
              <a:chExt cx="844684" cy="1070786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280DA8E-B989-F6C7-F223-58E5A2E66623}"/>
                  </a:ext>
                </a:extLst>
              </p:cNvPr>
              <p:cNvSpPr/>
              <p:nvPr/>
            </p:nvSpPr>
            <p:spPr>
              <a:xfrm>
                <a:off x="931179" y="4446902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87429601-2E66-3F2B-8A70-EE103816AB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51961" y="4515958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7" name="Picture 2" descr="16,500+ Red Lock Stock Illustrations, Royalty-Free Vector ...">
              <a:extLst>
                <a:ext uri="{FF2B5EF4-FFF2-40B4-BE49-F238E27FC236}">
                  <a16:creationId xmlns:a16="http://schemas.microsoft.com/office/drawing/2014/main" id="{5D2985A9-AB0A-A5DF-7F81-21D4473708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41" t="20338" r="9188" b="19379"/>
            <a:stretch/>
          </p:blipFill>
          <p:spPr bwMode="auto">
            <a:xfrm>
              <a:off x="1754504" y="6421088"/>
              <a:ext cx="243231" cy="280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6A1642-A4E5-19E6-6811-8896FD50A57D}"/>
              </a:ext>
            </a:extLst>
          </p:cNvPr>
          <p:cNvGrpSpPr/>
          <p:nvPr/>
        </p:nvGrpSpPr>
        <p:grpSpPr>
          <a:xfrm>
            <a:off x="1232350" y="3319551"/>
            <a:ext cx="516480" cy="540280"/>
            <a:chOff x="762700" y="4363884"/>
            <a:chExt cx="516480" cy="54028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3A6BF7B-6AFD-8B1E-B7C2-AD9259492E91}"/>
                </a:ext>
              </a:extLst>
            </p:cNvPr>
            <p:cNvGrpSpPr/>
            <p:nvPr/>
          </p:nvGrpSpPr>
          <p:grpSpPr>
            <a:xfrm>
              <a:off x="762700" y="4363884"/>
              <a:ext cx="440152" cy="527621"/>
              <a:chOff x="833497" y="2295195"/>
              <a:chExt cx="844684" cy="1070670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52F54C3-1225-171C-4E2C-CD13BB30FA3F}"/>
                  </a:ext>
                </a:extLst>
              </p:cNvPr>
              <p:cNvSpPr/>
              <p:nvPr/>
            </p:nvSpPr>
            <p:spPr>
              <a:xfrm>
                <a:off x="833497" y="2295195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97CF8D62-686D-4DC9-C082-402195D44F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38200" y="2342508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2" descr="16,500+ Red Lock Stock Illustrations, Royalty-Free Vector ...">
              <a:extLst>
                <a:ext uri="{FF2B5EF4-FFF2-40B4-BE49-F238E27FC236}">
                  <a16:creationId xmlns:a16="http://schemas.microsoft.com/office/drawing/2014/main" id="{A55733AF-7275-ADF4-DF14-79CF3C113F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41" t="20338" r="9188" b="19379"/>
            <a:stretch/>
          </p:blipFill>
          <p:spPr bwMode="auto">
            <a:xfrm>
              <a:off x="1035949" y="4623840"/>
              <a:ext cx="243231" cy="280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Content Placeholder 12">
            <a:extLst>
              <a:ext uri="{FF2B5EF4-FFF2-40B4-BE49-F238E27FC236}">
                <a16:creationId xmlns:a16="http://schemas.microsoft.com/office/drawing/2014/main" id="{0F9F675E-9E34-B3E0-40DA-D5C6993B1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577" y="5039844"/>
            <a:ext cx="800724" cy="93941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0C1E1FE-3DB4-E16F-1862-2C6FEA3BF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7466" y="5040164"/>
            <a:ext cx="698135" cy="9614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3F9F113-F908-8754-A465-B3679ACDE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9371" y="1846349"/>
            <a:ext cx="776609" cy="98760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16C76F5-B8D7-3009-AEE9-59398932EE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993" y="3271722"/>
            <a:ext cx="707929" cy="98760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72BB9F3-27C3-C092-871C-7AF32E5794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2391" y="3276625"/>
            <a:ext cx="700986" cy="97780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2D8A8D5-30DB-A04B-628B-2DFB9A4E1FD3}"/>
              </a:ext>
            </a:extLst>
          </p:cNvPr>
          <p:cNvCxnSpPr>
            <a:cxnSpLocks/>
          </p:cNvCxnSpPr>
          <p:nvPr/>
        </p:nvCxnSpPr>
        <p:spPr>
          <a:xfrm flipV="1">
            <a:off x="1401555" y="2630704"/>
            <a:ext cx="1020566" cy="5958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1D0B31C-7D0B-A00D-5E20-08A09B961433}"/>
              </a:ext>
            </a:extLst>
          </p:cNvPr>
          <p:cNvCxnSpPr>
            <a:cxnSpLocks/>
          </p:cNvCxnSpPr>
          <p:nvPr/>
        </p:nvCxnSpPr>
        <p:spPr>
          <a:xfrm flipV="1">
            <a:off x="1782084" y="3963365"/>
            <a:ext cx="2990133" cy="11990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51E85F2-5C04-1849-1881-8BD2B52C4C71}"/>
              </a:ext>
            </a:extLst>
          </p:cNvPr>
          <p:cNvCxnSpPr>
            <a:cxnSpLocks/>
          </p:cNvCxnSpPr>
          <p:nvPr/>
        </p:nvCxnSpPr>
        <p:spPr>
          <a:xfrm>
            <a:off x="3112199" y="2847150"/>
            <a:ext cx="1367853" cy="20987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FE5890C-BC0F-643F-BA32-4D2A4319DC08}"/>
              </a:ext>
            </a:extLst>
          </p:cNvPr>
          <p:cNvCxnSpPr>
            <a:cxnSpLocks/>
          </p:cNvCxnSpPr>
          <p:nvPr/>
        </p:nvCxnSpPr>
        <p:spPr>
          <a:xfrm flipH="1">
            <a:off x="1705756" y="2859169"/>
            <a:ext cx="1114278" cy="21216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462C56-AE4A-3E1D-B458-A26CB483CF8E}"/>
              </a:ext>
            </a:extLst>
          </p:cNvPr>
          <p:cNvCxnSpPr>
            <a:cxnSpLocks/>
          </p:cNvCxnSpPr>
          <p:nvPr/>
        </p:nvCxnSpPr>
        <p:spPr>
          <a:xfrm flipV="1">
            <a:off x="1782084" y="3576330"/>
            <a:ext cx="2903540" cy="550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3D9F92-875A-929C-6017-B4A1B6E9A3BD}"/>
              </a:ext>
            </a:extLst>
          </p:cNvPr>
          <p:cNvCxnSpPr>
            <a:cxnSpLocks/>
          </p:cNvCxnSpPr>
          <p:nvPr/>
        </p:nvCxnSpPr>
        <p:spPr>
          <a:xfrm>
            <a:off x="1724730" y="4001266"/>
            <a:ext cx="2452736" cy="11156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71697F3-A57D-76F7-C666-03D9DE34BE0E}"/>
              </a:ext>
            </a:extLst>
          </p:cNvPr>
          <p:cNvCxnSpPr>
            <a:cxnSpLocks/>
          </p:cNvCxnSpPr>
          <p:nvPr/>
        </p:nvCxnSpPr>
        <p:spPr>
          <a:xfrm>
            <a:off x="3649994" y="2748422"/>
            <a:ext cx="1225607" cy="69046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B85AB1B-9487-0FC4-0F57-3F4100F67F63}"/>
              </a:ext>
            </a:extLst>
          </p:cNvPr>
          <p:cNvCxnSpPr>
            <a:cxnSpLocks/>
          </p:cNvCxnSpPr>
          <p:nvPr/>
        </p:nvCxnSpPr>
        <p:spPr>
          <a:xfrm>
            <a:off x="960732" y="4329869"/>
            <a:ext cx="442572" cy="6335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E04F7A-E4E3-8FAB-4E5D-F53936CF8F55}"/>
              </a:ext>
            </a:extLst>
          </p:cNvPr>
          <p:cNvCxnSpPr>
            <a:cxnSpLocks/>
            <a:endCxn id="46" idx="1"/>
          </p:cNvCxnSpPr>
          <p:nvPr/>
        </p:nvCxnSpPr>
        <p:spPr>
          <a:xfrm flipV="1">
            <a:off x="2580245" y="5520874"/>
            <a:ext cx="1597221" cy="292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40B17D-9870-526D-F584-30F3B8EB95AE}"/>
              </a:ext>
            </a:extLst>
          </p:cNvPr>
          <p:cNvCxnSpPr>
            <a:cxnSpLocks/>
          </p:cNvCxnSpPr>
          <p:nvPr/>
        </p:nvCxnSpPr>
        <p:spPr>
          <a:xfrm flipH="1">
            <a:off x="4875601" y="4351235"/>
            <a:ext cx="369659" cy="6873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99DEE1E-B28C-5243-75CF-13559FF2AA77}"/>
              </a:ext>
            </a:extLst>
          </p:cNvPr>
          <p:cNvGrpSpPr/>
          <p:nvPr/>
        </p:nvGrpSpPr>
        <p:grpSpPr>
          <a:xfrm>
            <a:off x="6657900" y="2226384"/>
            <a:ext cx="462791" cy="434865"/>
            <a:chOff x="2899196" y="2902978"/>
            <a:chExt cx="527402" cy="54708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4302FA3-401C-82C5-F9D0-924EF986DF97}"/>
                </a:ext>
              </a:extLst>
            </p:cNvPr>
            <p:cNvGrpSpPr/>
            <p:nvPr/>
          </p:nvGrpSpPr>
          <p:grpSpPr>
            <a:xfrm>
              <a:off x="2899196" y="2902978"/>
              <a:ext cx="440152" cy="527621"/>
              <a:chOff x="1967076" y="3344238"/>
              <a:chExt cx="844684" cy="107067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9BFDD53-8BB3-4C29-548A-BA38C5F35DA2}"/>
                  </a:ext>
                </a:extLst>
              </p:cNvPr>
              <p:cNvSpPr/>
              <p:nvPr/>
            </p:nvSpPr>
            <p:spPr>
              <a:xfrm>
                <a:off x="1967076" y="3344238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6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5ECC7278-12EC-37DB-9867-8DB309B316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967076" y="3383744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4" name="Picture 2" descr="16,500+ Red Lock Stock Illustrations, Royalty-Free Vector ...">
              <a:extLst>
                <a:ext uri="{FF2B5EF4-FFF2-40B4-BE49-F238E27FC236}">
                  <a16:creationId xmlns:a16="http://schemas.microsoft.com/office/drawing/2014/main" id="{F69C1E52-574E-865E-05E2-37102852D2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41" t="20338" r="9188" b="19379"/>
            <a:stretch/>
          </p:blipFill>
          <p:spPr bwMode="auto">
            <a:xfrm>
              <a:off x="3183367" y="3169743"/>
              <a:ext cx="243231" cy="280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C33BC5E-754C-1989-8218-F97A0321F5D5}"/>
              </a:ext>
            </a:extLst>
          </p:cNvPr>
          <p:cNvGrpSpPr/>
          <p:nvPr/>
        </p:nvGrpSpPr>
        <p:grpSpPr>
          <a:xfrm>
            <a:off x="7749412" y="2218658"/>
            <a:ext cx="480218" cy="446019"/>
            <a:chOff x="4920422" y="4346897"/>
            <a:chExt cx="547262" cy="561121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4C4CBBA-070F-F46C-BBE7-30F03FE36B48}"/>
                </a:ext>
              </a:extLst>
            </p:cNvPr>
            <p:cNvGrpSpPr/>
            <p:nvPr/>
          </p:nvGrpSpPr>
          <p:grpSpPr>
            <a:xfrm>
              <a:off x="4920422" y="4346897"/>
              <a:ext cx="440152" cy="527621"/>
              <a:chOff x="2817672" y="2226139"/>
              <a:chExt cx="844684" cy="1070670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57EB25B-E9CD-4C6C-BE2A-151994E7FC36}"/>
                  </a:ext>
                </a:extLst>
              </p:cNvPr>
              <p:cNvSpPr/>
              <p:nvPr/>
            </p:nvSpPr>
            <p:spPr>
              <a:xfrm>
                <a:off x="2817672" y="2226139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1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17C69893-3E3B-3CF5-822B-E6167B3A31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srgbClr val="FFC000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Mark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852095" y="2260609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9" name="Picture 2" descr="16,500+ Red Lock Stock Illustrations, Royalty-Free Vector ...">
              <a:extLst>
                <a:ext uri="{FF2B5EF4-FFF2-40B4-BE49-F238E27FC236}">
                  <a16:creationId xmlns:a16="http://schemas.microsoft.com/office/drawing/2014/main" id="{2E09D08B-7F32-9172-FCAB-BE4B596477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41" t="20338" r="9188" b="19379"/>
            <a:stretch/>
          </p:blipFill>
          <p:spPr bwMode="auto">
            <a:xfrm>
              <a:off x="5224453" y="4627694"/>
              <a:ext cx="243231" cy="280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7AD8400-1D28-62ED-90FB-D5B441BED144}"/>
              </a:ext>
            </a:extLst>
          </p:cNvPr>
          <p:cNvGrpSpPr/>
          <p:nvPr/>
        </p:nvGrpSpPr>
        <p:grpSpPr>
          <a:xfrm>
            <a:off x="7202641" y="2232927"/>
            <a:ext cx="463175" cy="446065"/>
            <a:chOff x="4514197" y="6128634"/>
            <a:chExt cx="527840" cy="561179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9F5C7EB-B616-1010-14E5-C5D5794D591B}"/>
                </a:ext>
              </a:extLst>
            </p:cNvPr>
            <p:cNvGrpSpPr/>
            <p:nvPr/>
          </p:nvGrpSpPr>
          <p:grpSpPr>
            <a:xfrm>
              <a:off x="4514197" y="6128634"/>
              <a:ext cx="440152" cy="527621"/>
              <a:chOff x="1967076" y="3344238"/>
              <a:chExt cx="844684" cy="107067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7878961-D7CC-4C26-2F17-E7E9B9472C07}"/>
                  </a:ext>
                </a:extLst>
              </p:cNvPr>
              <p:cNvSpPr/>
              <p:nvPr/>
            </p:nvSpPr>
            <p:spPr>
              <a:xfrm>
                <a:off x="1967076" y="3344238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6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238F5A83-851E-A647-55A2-450D3F7B79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967076" y="3383744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4" name="Picture 2" descr="16,500+ Red Lock Stock Illustrations, Royalty-Free Vector ...">
              <a:extLst>
                <a:ext uri="{FF2B5EF4-FFF2-40B4-BE49-F238E27FC236}">
                  <a16:creationId xmlns:a16="http://schemas.microsoft.com/office/drawing/2014/main" id="{0BAFAFC8-DAD0-7306-4C5C-C94456F89F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41" t="20338" r="9188" b="19379"/>
            <a:stretch/>
          </p:blipFill>
          <p:spPr bwMode="auto">
            <a:xfrm>
              <a:off x="4798806" y="6409489"/>
              <a:ext cx="243231" cy="280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7F0B20A-2EA0-DCE9-C3A0-A51A757DE5DD}"/>
              </a:ext>
            </a:extLst>
          </p:cNvPr>
          <p:cNvGrpSpPr/>
          <p:nvPr/>
        </p:nvGrpSpPr>
        <p:grpSpPr>
          <a:xfrm>
            <a:off x="6096000" y="2203495"/>
            <a:ext cx="484558" cy="455284"/>
            <a:chOff x="1445527" y="6128635"/>
            <a:chExt cx="552208" cy="57277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D8B698B-5823-A755-B6A6-A725A85FE695}"/>
                </a:ext>
              </a:extLst>
            </p:cNvPr>
            <p:cNvGrpSpPr/>
            <p:nvPr/>
          </p:nvGrpSpPr>
          <p:grpSpPr>
            <a:xfrm>
              <a:off x="1445527" y="6128635"/>
              <a:ext cx="440152" cy="527678"/>
              <a:chOff x="931179" y="4446902"/>
              <a:chExt cx="844684" cy="1070786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B9B2B66-572E-478E-ACC9-E3D406393CF9}"/>
                  </a:ext>
                </a:extLst>
              </p:cNvPr>
              <p:cNvSpPr/>
              <p:nvPr/>
            </p:nvSpPr>
            <p:spPr>
              <a:xfrm>
                <a:off x="931179" y="4446902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44444921-6E35-FEF8-211A-71F3D21294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51961" y="4515958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9" name="Picture 2" descr="16,500+ Red Lock Stock Illustrations, Royalty-Free Vector ...">
              <a:extLst>
                <a:ext uri="{FF2B5EF4-FFF2-40B4-BE49-F238E27FC236}">
                  <a16:creationId xmlns:a16="http://schemas.microsoft.com/office/drawing/2014/main" id="{77DEAAE2-9580-421F-DFF3-092CF85233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41" t="20338" r="9188" b="19379"/>
            <a:stretch/>
          </p:blipFill>
          <p:spPr bwMode="auto">
            <a:xfrm>
              <a:off x="1754504" y="6421088"/>
              <a:ext cx="243231" cy="280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4E3A16F-A6EF-D08D-0CC4-6E478EF4A71C}"/>
              </a:ext>
            </a:extLst>
          </p:cNvPr>
          <p:cNvGrpSpPr/>
          <p:nvPr/>
        </p:nvGrpSpPr>
        <p:grpSpPr>
          <a:xfrm>
            <a:off x="5556059" y="2233193"/>
            <a:ext cx="453207" cy="429453"/>
            <a:chOff x="762700" y="4363884"/>
            <a:chExt cx="516480" cy="54028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76B58B8-9B64-0203-B3E9-AFC333491914}"/>
                </a:ext>
              </a:extLst>
            </p:cNvPr>
            <p:cNvGrpSpPr/>
            <p:nvPr/>
          </p:nvGrpSpPr>
          <p:grpSpPr>
            <a:xfrm>
              <a:off x="762700" y="4363884"/>
              <a:ext cx="440152" cy="527621"/>
              <a:chOff x="833497" y="2295195"/>
              <a:chExt cx="844684" cy="1070670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AD6AD67-442A-95CD-5B14-A30508E2F910}"/>
                  </a:ext>
                </a:extLst>
              </p:cNvPr>
              <p:cNvSpPr/>
              <p:nvPr/>
            </p:nvSpPr>
            <p:spPr>
              <a:xfrm>
                <a:off x="833497" y="2295195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6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2DDE7D7A-03AF-A284-EBD1-967F2B61D8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38200" y="2342508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4" name="Picture 2" descr="16,500+ Red Lock Stock Illustrations, Royalty-Free Vector ...">
              <a:extLst>
                <a:ext uri="{FF2B5EF4-FFF2-40B4-BE49-F238E27FC236}">
                  <a16:creationId xmlns:a16="http://schemas.microsoft.com/office/drawing/2014/main" id="{C92B5E3A-E2AB-7DE7-1F66-D993FD794C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41" t="20338" r="9188" b="19379"/>
            <a:stretch/>
          </p:blipFill>
          <p:spPr bwMode="auto">
            <a:xfrm>
              <a:off x="1035949" y="4623840"/>
              <a:ext cx="243231" cy="280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064A5FF-7229-D1EE-DBA2-C8E9DE514D98}"/>
                  </a:ext>
                </a:extLst>
              </p:cNvPr>
              <p:cNvSpPr txBox="1"/>
              <p:nvPr/>
            </p:nvSpPr>
            <p:spPr>
              <a:xfrm>
                <a:off x="4905854" y="2110722"/>
                <a:ext cx="561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064A5FF-7229-D1EE-DBA2-C8E9DE514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854" y="2110722"/>
                <a:ext cx="561974" cy="646331"/>
              </a:xfrm>
              <a:prstGeom prst="rect">
                <a:avLst/>
              </a:prstGeom>
              <a:blipFill>
                <a:blip r:embed="rId12"/>
                <a:stretch>
                  <a:fillRect l="-11111" r="-8889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Double Bracket 87">
            <a:extLst>
              <a:ext uri="{FF2B5EF4-FFF2-40B4-BE49-F238E27FC236}">
                <a16:creationId xmlns:a16="http://schemas.microsoft.com/office/drawing/2014/main" id="{0228F475-7B62-8A6B-A29E-99B13582B726}"/>
              </a:ext>
            </a:extLst>
          </p:cNvPr>
          <p:cNvSpPr/>
          <p:nvPr/>
        </p:nvSpPr>
        <p:spPr>
          <a:xfrm>
            <a:off x="5442479" y="2078651"/>
            <a:ext cx="2912588" cy="620412"/>
          </a:xfrm>
          <a:prstGeom prst="bracketPai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C3E1AA-32C8-846D-CCA7-FDD2714A76C0}"/>
              </a:ext>
            </a:extLst>
          </p:cNvPr>
          <p:cNvSpPr txBox="1"/>
          <p:nvPr/>
        </p:nvSpPr>
        <p:spPr>
          <a:xfrm>
            <a:off x="6812181" y="3540763"/>
            <a:ext cx="5032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general problem of enabling a group of mutually distrusting parties to jointly compute a function over their private data without the compromising confidentiality of that data is called </a:t>
            </a:r>
            <a:r>
              <a:rPr lang="en-US" sz="2400" dirty="0">
                <a:solidFill>
                  <a:srgbClr val="C00000"/>
                </a:solidFill>
              </a:rPr>
              <a:t>secure multiparty computation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8759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5D165-2C96-132E-B9D8-F39FBA7AB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2D1F9-D44C-F6D4-60C7-01E14206F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Understand the key security properties essential for secure multiparty computation.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Learn to formally define the problem of secure multiparty computation.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Explore various constructions of secure multiparty computation and develop the ability to rigorously prove their compliance with defined security requirements.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459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B5054-125B-0EB1-AB14-36CCBDB7D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56091-18B6-1768-F40B-A06DDC1A7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Course Website: </a:t>
            </a:r>
            <a:r>
              <a:rPr lang="en-US" dirty="0"/>
              <a:t>https://</a:t>
            </a:r>
            <a:r>
              <a:rPr lang="en-US" dirty="0" err="1"/>
              <a:t>aarushigoel.github.io</a:t>
            </a:r>
            <a:r>
              <a:rPr lang="en-US"/>
              <a:t>/courses/Spring%202025/CS655.</a:t>
            </a:r>
            <a:r>
              <a:rPr lang="en-US" dirty="0"/>
              <a:t>html</a:t>
            </a:r>
          </a:p>
          <a:p>
            <a:r>
              <a:rPr lang="en-US" dirty="0">
                <a:solidFill>
                  <a:schemeClr val="accent1"/>
                </a:solidFill>
              </a:rPr>
              <a:t>Lectures: </a:t>
            </a:r>
            <a:r>
              <a:rPr lang="en-US" dirty="0"/>
              <a:t>3:00 pm – 4:15 pm, Tuesday and Thursday</a:t>
            </a:r>
          </a:p>
          <a:p>
            <a:r>
              <a:rPr lang="en-US" dirty="0">
                <a:solidFill>
                  <a:schemeClr val="accent1"/>
                </a:solidFill>
              </a:rPr>
              <a:t>Office hours:</a:t>
            </a:r>
            <a:r>
              <a:rPr lang="en-US" dirty="0"/>
              <a:t> 11 am – 12 pm, Tuesday (LWSN 2142D)</a:t>
            </a:r>
          </a:p>
          <a:p>
            <a:pPr algn="l"/>
            <a:r>
              <a:rPr lang="en-US" dirty="0">
                <a:solidFill>
                  <a:schemeClr val="accent1"/>
                </a:solidFill>
              </a:rPr>
              <a:t>Pre-requisites: </a:t>
            </a:r>
            <a:r>
              <a:rPr lang="en-US" b="0" i="0" dirty="0">
                <a:solidFill>
                  <a:srgbClr val="C00000"/>
                </a:solidFill>
                <a:effectLst/>
              </a:rPr>
              <a:t>CS 35500/55500 </a:t>
            </a:r>
            <a:r>
              <a:rPr lang="en-US" b="0" i="0" dirty="0">
                <a:solidFill>
                  <a:srgbClr val="000000"/>
                </a:solidFill>
                <a:effectLst/>
              </a:rPr>
              <a:t>(or an equivalent course), basic probability, computational complexity and maturity with mathematical proofs.</a:t>
            </a:r>
          </a:p>
          <a:p>
            <a:r>
              <a:rPr lang="en-US" dirty="0">
                <a:solidFill>
                  <a:schemeClr val="accent1"/>
                </a:solidFill>
              </a:rPr>
              <a:t>Ed Discussion </a:t>
            </a:r>
            <a:r>
              <a:rPr lang="en-US" dirty="0"/>
              <a:t>on Brightspace for all course relation discussions.</a:t>
            </a:r>
          </a:p>
        </p:txBody>
      </p:sp>
    </p:spTree>
    <p:extLst>
      <p:ext uri="{BB962C8B-B14F-4D97-AF65-F5344CB8AC3E}">
        <p14:creationId xmlns:p14="http://schemas.microsoft.com/office/powerpoint/2010/main" val="1659866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D499D-DEB8-EAEA-CDBC-300458297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Grading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49694-1B07-1E4B-BB0B-803AAA375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accent1"/>
                </a:solidFill>
                <a:effectLst/>
              </a:rPr>
              <a:t>10%</a:t>
            </a:r>
            <a:r>
              <a:rPr lang="en-US" b="0" i="0" dirty="0">
                <a:solidFill>
                  <a:srgbClr val="3A9BC4"/>
                </a:solidFill>
                <a:effectLst/>
              </a:rPr>
              <a:t> </a:t>
            </a:r>
            <a:r>
              <a:rPr lang="en-US" b="0" i="0" dirty="0">
                <a:solidFill>
                  <a:srgbClr val="000000"/>
                </a:solidFill>
                <a:effectLst/>
              </a:rPr>
              <a:t>Class Participation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accent1"/>
                </a:solidFill>
                <a:effectLst/>
              </a:rPr>
              <a:t>20% </a:t>
            </a:r>
            <a:r>
              <a:rPr lang="en-US" b="0" i="0" dirty="0">
                <a:solidFill>
                  <a:srgbClr val="000000"/>
                </a:solidFill>
                <a:effectLst/>
              </a:rPr>
              <a:t>Midterm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accent1"/>
                </a:solidFill>
                <a:effectLst/>
              </a:rPr>
              <a:t>25% </a:t>
            </a:r>
            <a:r>
              <a:rPr lang="en-US" b="0" i="0" dirty="0">
                <a:solidFill>
                  <a:srgbClr val="000000"/>
                </a:solidFill>
                <a:effectLst/>
              </a:rPr>
              <a:t>Final Exam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45</a:t>
            </a:r>
            <a:r>
              <a:rPr lang="en-US" b="0" i="0" dirty="0">
                <a:solidFill>
                  <a:schemeClr val="accent1"/>
                </a:solidFill>
                <a:effectLst/>
              </a:rPr>
              <a:t>% 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Homeworks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(best 5 out of 6)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256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E572-A088-86DF-3F38-EE885760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Homeworks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BA204-20EC-6013-E7FD-5859C8D7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</a:rPr>
              <a:t>All homework must be submitted via </a:t>
            </a:r>
            <a:r>
              <a:rPr lang="en-US" b="0" i="0" dirty="0" err="1">
                <a:solidFill>
                  <a:srgbClr val="C00000"/>
                </a:solidFill>
                <a:effectLst/>
              </a:rPr>
              <a:t>Gradescope</a:t>
            </a:r>
            <a:r>
              <a:rPr lang="en-US" b="0" i="0" dirty="0">
                <a:solidFill>
                  <a:srgbClr val="C00000"/>
                </a:solidFill>
                <a:effectLst/>
              </a:rPr>
              <a:t> </a:t>
            </a:r>
            <a:r>
              <a:rPr lang="en-US" b="0" i="0" dirty="0">
                <a:solidFill>
                  <a:srgbClr val="000000"/>
                </a:solidFill>
                <a:effectLst/>
              </a:rPr>
              <a:t>(on Brightspace).</a:t>
            </a:r>
          </a:p>
          <a:p>
            <a:pPr algn="l"/>
            <a:r>
              <a:rPr lang="en-US" b="0" i="0" dirty="0">
                <a:solidFill>
                  <a:schemeClr val="accent1"/>
                </a:solidFill>
                <a:effectLst/>
              </a:rPr>
              <a:t>Late Submission: </a:t>
            </a:r>
          </a:p>
          <a:p>
            <a:pPr lvl="1"/>
            <a:r>
              <a:rPr lang="en-US" sz="2800" dirty="0" err="1">
                <a:solidFill>
                  <a:srgbClr val="000000"/>
                </a:solidFill>
              </a:rPr>
              <a:t>U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pto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24 hours late -- a penalty of 50%. </a:t>
            </a:r>
          </a:p>
          <a:p>
            <a:pPr lvl="1"/>
            <a:r>
              <a:rPr lang="en-US" sz="2800" b="0" i="0" dirty="0">
                <a:solidFill>
                  <a:srgbClr val="000000"/>
                </a:solidFill>
                <a:effectLst/>
              </a:rPr>
              <a:t>More than 24 hours late -- no credit</a:t>
            </a:r>
          </a:p>
          <a:p>
            <a:pPr algn="l"/>
            <a:r>
              <a:rPr lang="en-US" b="0" i="0" dirty="0">
                <a:solidFill>
                  <a:schemeClr val="accent1"/>
                </a:solidFill>
                <a:effectLst/>
              </a:rPr>
              <a:t>Collaboration:</a:t>
            </a:r>
            <a:r>
              <a:rPr lang="en-US" b="0" i="0" dirty="0">
                <a:solidFill>
                  <a:srgbClr val="000000"/>
                </a:solidFill>
                <a:effectLst/>
              </a:rPr>
              <a:t> </a:t>
            </a:r>
          </a:p>
          <a:p>
            <a:pPr lvl="1"/>
            <a:r>
              <a:rPr lang="en-US" sz="2800" b="0" i="0" dirty="0">
                <a:solidFill>
                  <a:srgbClr val="000000"/>
                </a:solidFill>
                <a:effectLst/>
              </a:rPr>
              <a:t>W</a:t>
            </a:r>
            <a:r>
              <a:rPr lang="en-US" sz="2800" dirty="0">
                <a:solidFill>
                  <a:srgbClr val="000000"/>
                </a:solidFill>
              </a:rPr>
              <a:t>rite your own solution</a:t>
            </a:r>
          </a:p>
          <a:p>
            <a:pPr lvl="1"/>
            <a:r>
              <a:rPr lang="en-US" sz="2800" b="0" i="0" dirty="0">
                <a:solidFill>
                  <a:srgbClr val="000000"/>
                </a:solidFill>
                <a:effectLst/>
              </a:rPr>
              <a:t>Ackno</a:t>
            </a:r>
            <a:r>
              <a:rPr lang="en-US" sz="2800" dirty="0">
                <a:solidFill>
                  <a:srgbClr val="000000"/>
                </a:solidFill>
              </a:rPr>
              <a:t>wledge everyone you’ve worked with</a:t>
            </a:r>
          </a:p>
          <a:p>
            <a:pPr lvl="1"/>
            <a:r>
              <a:rPr lang="en-US" sz="2800" b="0" i="0" dirty="0">
                <a:solidFill>
                  <a:srgbClr val="000000"/>
                </a:solidFill>
                <a:effectLst/>
              </a:rPr>
              <a:t>Cite all resources you’ve looked at</a:t>
            </a:r>
          </a:p>
        </p:txBody>
      </p:sp>
    </p:spTree>
    <p:extLst>
      <p:ext uri="{BB962C8B-B14F-4D97-AF65-F5344CB8AC3E}">
        <p14:creationId xmlns:p14="http://schemas.microsoft.com/office/powerpoint/2010/main" val="4281021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1762</TotalTime>
  <Words>1360</Words>
  <Application>Microsoft Macintosh PowerPoint</Application>
  <PresentationFormat>Widescreen</PresentationFormat>
  <Paragraphs>257</Paragraphs>
  <Slides>41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Abadi</vt:lpstr>
      <vt:lpstr>Aptos</vt:lpstr>
      <vt:lpstr>Arial</vt:lpstr>
      <vt:lpstr>Calibri</vt:lpstr>
      <vt:lpstr>Calibri Light</vt:lpstr>
      <vt:lpstr>Cambria Math</vt:lpstr>
      <vt:lpstr>Office 2013 - 2022 Theme</vt:lpstr>
      <vt:lpstr>CS 65500  Advanced Cryptography</vt:lpstr>
      <vt:lpstr>Cryptography and its Evolution</vt:lpstr>
      <vt:lpstr>PowerPoint Presentation</vt:lpstr>
      <vt:lpstr>What is the Average Salary of  Purdue’s Class of 2024?</vt:lpstr>
      <vt:lpstr>Secure Multiparty Computation (MPC) </vt:lpstr>
      <vt:lpstr>Course Objectives</vt:lpstr>
      <vt:lpstr>Logistics</vt:lpstr>
      <vt:lpstr>Grading Policy</vt:lpstr>
      <vt:lpstr>Homeworks</vt:lpstr>
      <vt:lpstr>Exams</vt:lpstr>
      <vt:lpstr>Academic Dishonesty</vt:lpstr>
      <vt:lpstr>Tentative-List of Topics</vt:lpstr>
      <vt:lpstr>Toy Examples</vt:lpstr>
      <vt:lpstr>PowerPoint Presentation</vt:lpstr>
      <vt:lpstr>PowerPoint Presentation</vt:lpstr>
      <vt:lpstr>The Game of Like (Using Playing Cards) [dB89]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The Game of Like (Using Playing Cards)</vt:lpstr>
      <vt:lpstr>What is the Average Salary of  Purdue’s Class of 2024?</vt:lpstr>
      <vt:lpstr>Secure Computation of Average Salary</vt:lpstr>
      <vt:lpstr>What could go wrong with this approach?</vt:lpstr>
      <vt:lpstr>What could go wrong with this approach?</vt:lpstr>
      <vt:lpstr>What could go wrong with this approach?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Aarushi Goel</dc:creator>
  <cp:lastModifiedBy>Aarushi Goel</cp:lastModifiedBy>
  <cp:revision>21</cp:revision>
  <dcterms:created xsi:type="dcterms:W3CDTF">2024-09-17T18:33:53Z</dcterms:created>
  <dcterms:modified xsi:type="dcterms:W3CDTF">2025-01-14T20:56:12Z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2025-01-14T19:32:08Z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1d7364f9-8619-4531-af01-94e8fc36d0da</vt:lpwstr>
  </property>
  <property fmtid="{D5CDD505-2E9C-101B-9397-08002B2CF9AE}" pid="8" name="MSIP_Label_4044bd30-2ed7-4c9d-9d12-46200872a97b_ContentBits">
    <vt:lpwstr>0</vt:lpwstr>
  </property>
</Properties>
</file>