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917" r:id="rId2"/>
    <p:sldId id="918" r:id="rId3"/>
    <p:sldId id="916" r:id="rId4"/>
    <p:sldId id="920" r:id="rId5"/>
    <p:sldId id="921" r:id="rId6"/>
    <p:sldId id="922" r:id="rId7"/>
    <p:sldId id="965" r:id="rId8"/>
    <p:sldId id="923" r:id="rId9"/>
    <p:sldId id="929" r:id="rId10"/>
    <p:sldId id="931" r:id="rId11"/>
    <p:sldId id="966" r:id="rId12"/>
    <p:sldId id="941" r:id="rId13"/>
    <p:sldId id="940" r:id="rId14"/>
    <p:sldId id="942" r:id="rId15"/>
    <p:sldId id="943" r:id="rId16"/>
    <p:sldId id="944" r:id="rId17"/>
    <p:sldId id="948" r:id="rId18"/>
    <p:sldId id="945" r:id="rId19"/>
    <p:sldId id="946" r:id="rId20"/>
    <p:sldId id="947" r:id="rId21"/>
    <p:sldId id="949" r:id="rId22"/>
    <p:sldId id="935" r:id="rId23"/>
    <p:sldId id="951" r:id="rId24"/>
    <p:sldId id="952" r:id="rId25"/>
    <p:sldId id="954" r:id="rId26"/>
    <p:sldId id="955" r:id="rId27"/>
    <p:sldId id="957" r:id="rId28"/>
    <p:sldId id="958" r:id="rId29"/>
    <p:sldId id="959" r:id="rId30"/>
    <p:sldId id="961" r:id="rId31"/>
    <p:sldId id="963" r:id="rId32"/>
    <p:sldId id="964" r:id="rId33"/>
    <p:sldId id="925" r:id="rId34"/>
    <p:sldId id="25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5ABA21-5B9A-7683-55B2-1E1BE1BA01B9}" name="Aarushi Goel" initials="AG" userId="S::goel144@purdue.edu::4456ac4a-725a-43d1-9d1d-8a0900a895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88"/>
    <a:srgbClr val="B19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80342"/>
  </p:normalViewPr>
  <p:slideViewPr>
    <p:cSldViewPr snapToGrid="0">
      <p:cViewPr>
        <p:scale>
          <a:sx n="85" d="100"/>
          <a:sy n="85" d="100"/>
        </p:scale>
        <p:origin x="195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B527F-FE88-FC4B-AA7B-7DD484FED0FF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3983B-FEA1-5E48-97F9-F64FB860E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6B9DA-FB8A-DA6A-9100-CD1405BCA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8C0F9-A0FF-CB93-028A-FF17D24E8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F886F-064B-498E-9C23-DA6BA6FA1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AD54E-992F-CA99-8723-EEC6ADCDB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AD810-1FC6-6942-9522-D39EB32CAB4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94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79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DC1B7-4A21-5435-FF8E-20D54B29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95DF28-2443-08D8-3AC0-4353495DC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608D6-372D-DA81-AB30-B26EA1E9C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9E2D2-9A65-AFDB-58FE-DECB4A9EB6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78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42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3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2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55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83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29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1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86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61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8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56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86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96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33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94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2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1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7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38CE8-E9E2-8F42-B1A6-A1406D31C39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0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82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9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49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15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3983B-FEA1-5E48-97F9-F64FB860EC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4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adi" panose="020B06040201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78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4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90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376"/>
          </a:xfrm>
        </p:spPr>
        <p:txBody>
          <a:bodyPr>
            <a:normAutofit/>
          </a:bodyPr>
          <a:lstStyle>
            <a:lvl1pPr algn="ctr">
              <a:defRPr sz="3600">
                <a:latin typeface="Abadi" panose="020B06040201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1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9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1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8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4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3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4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79A0A-83E7-2C4D-9A41-E393C3C812F1}" type="datetimeFigureOut">
              <a:rPr lang="en-US" smtClean="0"/>
              <a:t>5/5/25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0356-57C5-6740-9421-3FC5BC99C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6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jpeg"/><Relationship Id="rId18" Type="http://schemas.openxmlformats.org/officeDocument/2006/relationships/image" Target="../media/image48.png"/><Relationship Id="rId26" Type="http://schemas.openxmlformats.org/officeDocument/2006/relationships/image" Target="../media/image37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28.tiff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27.tiff"/><Relationship Id="rId22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56.png"/><Relationship Id="rId21" Type="http://schemas.openxmlformats.org/officeDocument/2006/relationships/image" Target="../media/image54.png"/><Relationship Id="rId7" Type="http://schemas.openxmlformats.org/officeDocument/2006/relationships/image" Target="../media/image36.png"/><Relationship Id="rId12" Type="http://schemas.openxmlformats.org/officeDocument/2006/relationships/image" Target="../media/image28.tiff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7.tiff"/><Relationship Id="rId24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8.png"/><Relationship Id="rId23" Type="http://schemas.openxmlformats.org/officeDocument/2006/relationships/image" Target="../media/image31.png"/><Relationship Id="rId10" Type="http://schemas.openxmlformats.org/officeDocument/2006/relationships/image" Target="../media/image41.png"/><Relationship Id="rId19" Type="http://schemas.openxmlformats.org/officeDocument/2006/relationships/image" Target="../media/image52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59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56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58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8.tiff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57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27.tiff"/><Relationship Id="rId23" Type="http://schemas.openxmlformats.org/officeDocument/2006/relationships/image" Target="../media/image52.pn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60.png"/><Relationship Id="rId22" Type="http://schemas.openxmlformats.org/officeDocument/2006/relationships/image" Target="../media/image51.png"/><Relationship Id="rId27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56.png"/><Relationship Id="rId21" Type="http://schemas.openxmlformats.org/officeDocument/2006/relationships/image" Target="../media/image50.png"/><Relationship Id="rId34" Type="http://schemas.openxmlformats.org/officeDocument/2006/relationships/image" Target="../media/image68.png"/><Relationship Id="rId7" Type="http://schemas.openxmlformats.org/officeDocument/2006/relationships/image" Target="../media/image36.png"/><Relationship Id="rId12" Type="http://schemas.openxmlformats.org/officeDocument/2006/relationships/image" Target="../media/image58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.tiff"/><Relationship Id="rId20" Type="http://schemas.openxmlformats.org/officeDocument/2006/relationships/image" Target="../media/image49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57.png"/><Relationship Id="rId24" Type="http://schemas.openxmlformats.org/officeDocument/2006/relationships/image" Target="../media/image53.png"/><Relationship Id="rId32" Type="http://schemas.openxmlformats.org/officeDocument/2006/relationships/image" Target="../media/image66.png"/><Relationship Id="rId5" Type="http://schemas.openxmlformats.org/officeDocument/2006/relationships/image" Target="../media/image34.png"/><Relationship Id="rId15" Type="http://schemas.openxmlformats.org/officeDocument/2006/relationships/image" Target="../media/image27.tiff"/><Relationship Id="rId23" Type="http://schemas.openxmlformats.org/officeDocument/2006/relationships/image" Target="../media/image52.png"/><Relationship Id="rId28" Type="http://schemas.openxmlformats.org/officeDocument/2006/relationships/image" Target="../media/image62.pn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31" Type="http://schemas.openxmlformats.org/officeDocument/2006/relationships/image" Target="../media/image65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60.png"/><Relationship Id="rId22" Type="http://schemas.openxmlformats.org/officeDocument/2006/relationships/image" Target="../media/image5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31.png"/><Relationship Id="rId8" Type="http://schemas.openxmlformats.org/officeDocument/2006/relationships/image" Target="../media/image37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31.png"/><Relationship Id="rId21" Type="http://schemas.openxmlformats.org/officeDocument/2006/relationships/image" Target="../media/image58.png"/><Relationship Id="rId34" Type="http://schemas.openxmlformats.org/officeDocument/2006/relationships/image" Target="../media/image69.png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5.png"/><Relationship Id="rId33" Type="http://schemas.openxmlformats.org/officeDocument/2006/relationships/image" Target="../media/image68.png"/><Relationship Id="rId38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1.png"/><Relationship Id="rId20" Type="http://schemas.openxmlformats.org/officeDocument/2006/relationships/image" Target="../media/image57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24" Type="http://schemas.openxmlformats.org/officeDocument/2006/relationships/image" Target="../media/image54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5" Type="http://schemas.openxmlformats.org/officeDocument/2006/relationships/image" Target="../media/image34.png"/><Relationship Id="rId15" Type="http://schemas.openxmlformats.org/officeDocument/2006/relationships/image" Target="../media/image50.png"/><Relationship Id="rId23" Type="http://schemas.openxmlformats.org/officeDocument/2006/relationships/image" Target="../media/image60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28.tiff"/><Relationship Id="rId19" Type="http://schemas.openxmlformats.org/officeDocument/2006/relationships/image" Target="../media/image39.png"/><Relationship Id="rId31" Type="http://schemas.openxmlformats.org/officeDocument/2006/relationships/image" Target="../media/image66.png"/><Relationship Id="rId4" Type="http://schemas.openxmlformats.org/officeDocument/2006/relationships/image" Target="../media/image33.png"/><Relationship Id="rId9" Type="http://schemas.openxmlformats.org/officeDocument/2006/relationships/image" Target="../media/image27.tiff"/><Relationship Id="rId14" Type="http://schemas.openxmlformats.org/officeDocument/2006/relationships/image" Target="../media/image49.png"/><Relationship Id="rId22" Type="http://schemas.openxmlformats.org/officeDocument/2006/relationships/image" Target="../media/image59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8" Type="http://schemas.openxmlformats.org/officeDocument/2006/relationships/image" Target="../media/image370.png"/><Relationship Id="rId3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28.tiff"/><Relationship Id="rId5" Type="http://schemas.openxmlformats.org/officeDocument/2006/relationships/image" Target="../media/image83.png"/><Relationship Id="rId10" Type="http://schemas.openxmlformats.org/officeDocument/2006/relationships/image" Target="../media/image27.tiff"/><Relationship Id="rId4" Type="http://schemas.openxmlformats.org/officeDocument/2006/relationships/image" Target="../media/image82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28.tiff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10" Type="http://schemas.openxmlformats.org/officeDocument/2006/relationships/image" Target="../media/image27.tiff"/><Relationship Id="rId19" Type="http://schemas.openxmlformats.org/officeDocument/2006/relationships/image" Target="../media/image94.png"/><Relationship Id="rId4" Type="http://schemas.openxmlformats.org/officeDocument/2006/relationships/image" Target="../media/image82.png"/><Relationship Id="rId9" Type="http://schemas.openxmlformats.org/officeDocument/2006/relationships/image" Target="../media/image43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18" Type="http://schemas.openxmlformats.org/officeDocument/2006/relationships/image" Target="../media/image93.pn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12" Type="http://schemas.openxmlformats.org/officeDocument/2006/relationships/image" Target="../media/image96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0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11" Type="http://schemas.openxmlformats.org/officeDocument/2006/relationships/image" Target="../media/image73.png"/><Relationship Id="rId5" Type="http://schemas.openxmlformats.org/officeDocument/2006/relationships/image" Target="../media/image27.tiff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43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7.png"/><Relationship Id="rId18" Type="http://schemas.openxmlformats.org/officeDocument/2006/relationships/image" Target="../media/image92.png"/><Relationship Id="rId3" Type="http://schemas.openxmlformats.org/officeDocument/2006/relationships/image" Target="../media/image81.png"/><Relationship Id="rId21" Type="http://schemas.openxmlformats.org/officeDocument/2006/relationships/image" Target="../media/image95.png"/><Relationship Id="rId7" Type="http://schemas.openxmlformats.org/officeDocument/2006/relationships/image" Target="../media/image82.png"/><Relationship Id="rId12" Type="http://schemas.openxmlformats.org/officeDocument/2006/relationships/image" Target="../media/image96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9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11" Type="http://schemas.openxmlformats.org/officeDocument/2006/relationships/image" Target="../media/image73.png"/><Relationship Id="rId5" Type="http://schemas.openxmlformats.org/officeDocument/2006/relationships/image" Target="../media/image27.tiff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19" Type="http://schemas.openxmlformats.org/officeDocument/2006/relationships/image" Target="../media/image93.png"/><Relationship Id="rId4" Type="http://schemas.openxmlformats.org/officeDocument/2006/relationships/image" Target="../media/image43.png"/><Relationship Id="rId9" Type="http://schemas.openxmlformats.org/officeDocument/2006/relationships/image" Target="../media/image84.png"/><Relationship Id="rId1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png"/><Relationship Id="rId18" Type="http://schemas.openxmlformats.org/officeDocument/2006/relationships/image" Target="../media/image84.png"/><Relationship Id="rId3" Type="http://schemas.openxmlformats.org/officeDocument/2006/relationships/image" Target="../media/image81.png"/><Relationship Id="rId21" Type="http://schemas.openxmlformats.org/officeDocument/2006/relationships/image" Target="../media/image97.png"/><Relationship Id="rId7" Type="http://schemas.openxmlformats.org/officeDocument/2006/relationships/image" Target="../media/image28.tiff"/><Relationship Id="rId12" Type="http://schemas.openxmlformats.org/officeDocument/2006/relationships/image" Target="../media/image101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2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11" Type="http://schemas.openxmlformats.org/officeDocument/2006/relationships/image" Target="../media/image90.png"/><Relationship Id="rId5" Type="http://schemas.openxmlformats.org/officeDocument/2006/relationships/image" Target="../media/image43.png"/><Relationship Id="rId15" Type="http://schemas.openxmlformats.org/officeDocument/2006/relationships/image" Target="../media/image103.png"/><Relationship Id="rId10" Type="http://schemas.openxmlformats.org/officeDocument/2006/relationships/image" Target="../media/image100.png"/><Relationship Id="rId19" Type="http://schemas.openxmlformats.org/officeDocument/2006/relationships/image" Target="../media/image85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Relationship Id="rId1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43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28.tiff"/><Relationship Id="rId15" Type="http://schemas.openxmlformats.org/officeDocument/2006/relationships/image" Target="../media/image44.png"/><Relationship Id="rId10" Type="http://schemas.openxmlformats.org/officeDocument/2006/relationships/image" Target="../media/image108.png"/><Relationship Id="rId4" Type="http://schemas.openxmlformats.org/officeDocument/2006/relationships/image" Target="../media/image27.tiff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43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28.tiff"/><Relationship Id="rId10" Type="http://schemas.openxmlformats.org/officeDocument/2006/relationships/image" Target="../media/image121.png"/><Relationship Id="rId4" Type="http://schemas.openxmlformats.org/officeDocument/2006/relationships/image" Target="../media/image27.tiff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26.jpeg"/><Relationship Id="rId3" Type="http://schemas.openxmlformats.org/officeDocument/2006/relationships/image" Target="../media/image43.png"/><Relationship Id="rId7" Type="http://schemas.openxmlformats.org/officeDocument/2006/relationships/image" Target="../media/image125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28.tiff"/><Relationship Id="rId10" Type="http://schemas.openxmlformats.org/officeDocument/2006/relationships/image" Target="../media/image128.png"/><Relationship Id="rId4" Type="http://schemas.openxmlformats.org/officeDocument/2006/relationships/image" Target="../media/image27.tiff"/><Relationship Id="rId9" Type="http://schemas.openxmlformats.org/officeDocument/2006/relationships/image" Target="../media/image127.png"/><Relationship Id="rId1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43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32.png"/><Relationship Id="rId5" Type="http://schemas.openxmlformats.org/officeDocument/2006/relationships/image" Target="../media/image28.tiff"/><Relationship Id="rId10" Type="http://schemas.openxmlformats.org/officeDocument/2006/relationships/image" Target="../media/image128.png"/><Relationship Id="rId4" Type="http://schemas.openxmlformats.org/officeDocument/2006/relationships/image" Target="../media/image27.tiff"/><Relationship Id="rId9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27.png"/><Relationship Id="rId9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27.png"/><Relationship Id="rId9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6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27.png"/><Relationship Id="rId9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47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microsoft.com/office/2007/relationships/hdphoto" Target="../media/hdphoto1.wdp"/><Relationship Id="rId5" Type="http://schemas.openxmlformats.org/officeDocument/2006/relationships/image" Target="../media/image140.png"/><Relationship Id="rId10" Type="http://schemas.openxmlformats.org/officeDocument/2006/relationships/image" Target="../media/image113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7" Type="http://schemas.microsoft.com/office/2007/relationships/hdphoto" Target="../media/hdphoto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50.png"/><Relationship Id="rId10" Type="http://schemas.openxmlformats.org/officeDocument/2006/relationships/image" Target="../media/image153.png"/><Relationship Id="rId9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7" Type="http://schemas.microsoft.com/office/2007/relationships/hdphoto" Target="../media/hdphoto3.wdp"/><Relationship Id="rId12" Type="http://schemas.openxmlformats.org/officeDocument/2006/relationships/image" Target="../media/image15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55.png"/><Relationship Id="rId5" Type="http://schemas.openxmlformats.org/officeDocument/2006/relationships/image" Target="../media/image150.png"/><Relationship Id="rId10" Type="http://schemas.openxmlformats.org/officeDocument/2006/relationships/image" Target="../media/image154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60.png"/><Relationship Id="rId3" Type="http://schemas.openxmlformats.org/officeDocument/2006/relationships/image" Target="../media/image27.tiff"/><Relationship Id="rId7" Type="http://schemas.openxmlformats.org/officeDocument/2006/relationships/image" Target="../media/image126.png"/><Relationship Id="rId12" Type="http://schemas.openxmlformats.org/officeDocument/2006/relationships/image" Target="../media/image2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62.png"/><Relationship Id="rId10" Type="http://schemas.openxmlformats.org/officeDocument/2006/relationships/image" Target="../media/image129.png"/><Relationship Id="rId4" Type="http://schemas.openxmlformats.org/officeDocument/2006/relationships/image" Target="../media/image28.tiff"/><Relationship Id="rId9" Type="http://schemas.openxmlformats.org/officeDocument/2006/relationships/image" Target="../media/image128.png"/><Relationship Id="rId14" Type="http://schemas.openxmlformats.org/officeDocument/2006/relationships/image" Target="../media/image1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79DCD-3D72-F739-0DBA-12D9CB0E8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onic-vision.org | Institutions | Shanghai Jiao Tong University">
            <a:extLst>
              <a:ext uri="{FF2B5EF4-FFF2-40B4-BE49-F238E27FC236}">
                <a16:creationId xmlns:a16="http://schemas.microsoft.com/office/drawing/2014/main" id="{CCADB894-C153-3AF0-7AB5-8E331BBB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760" y="4751320"/>
            <a:ext cx="1886567" cy="108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074EA3-A810-BA3E-511C-B36B11278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496" y="527153"/>
            <a:ext cx="11666483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Multiparty</a:t>
            </a:r>
            <a:r>
              <a:rPr lang="en-US" sz="5400" dirty="0">
                <a:latin typeface="Abadi" panose="020B0604020104020204" pitchFamily="34" charset="0"/>
                <a:cs typeface="Aharoni" panose="02010803020104030203" pitchFamily="2" charset="-79"/>
              </a:rPr>
              <a:t> Distributed</a:t>
            </a:r>
            <a:br>
              <a:rPr lang="en-US" sz="5400" dirty="0">
                <a:latin typeface="Abadi" panose="020B0604020104020204" pitchFamily="34" charset="0"/>
                <a:cs typeface="Aharoni" panose="02010803020104030203" pitchFamily="2" charset="-79"/>
              </a:rPr>
            </a:br>
            <a:r>
              <a:rPr lang="en-US" sz="5400" dirty="0">
                <a:latin typeface="Abadi" panose="020B0604020104020204" pitchFamily="34" charset="0"/>
                <a:cs typeface="Aharoni" panose="02010803020104030203" pitchFamily="2" charset="-79"/>
              </a:rPr>
              <a:t> Point Functions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B2A7CCB-58CF-EC58-139F-CA81512FE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6" y="4533997"/>
            <a:ext cx="10405241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Aarushi Goel            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Mingyuan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Wang                    Zhiheng Wang</a:t>
            </a:r>
          </a:p>
        </p:txBody>
      </p:sp>
      <p:pic>
        <p:nvPicPr>
          <p:cNvPr id="2050" name="Picture 2" descr="Purdue University Logo PNG Transparent &amp; SVG Vector - Freebie Supply">
            <a:extLst>
              <a:ext uri="{FF2B5EF4-FFF2-40B4-BE49-F238E27FC236}">
                <a16:creationId xmlns:a16="http://schemas.microsoft.com/office/drawing/2014/main" id="{2609A8A7-1D6C-FF70-437E-9BB9F8EAC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6" b="34375"/>
          <a:stretch/>
        </p:blipFill>
        <p:spPr bwMode="auto">
          <a:xfrm>
            <a:off x="2002468" y="5035662"/>
            <a:ext cx="1728409" cy="54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acts and Figures | NYU Shanghai">
            <a:extLst>
              <a:ext uri="{FF2B5EF4-FFF2-40B4-BE49-F238E27FC236}">
                <a16:creationId xmlns:a16="http://schemas.microsoft.com/office/drawing/2014/main" id="{A176670E-6871-4C8A-9041-A410ACF0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86" y="4908485"/>
            <a:ext cx="2554965" cy="7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F81876-FF4F-B1F1-B076-2EED54C79966}"/>
              </a:ext>
            </a:extLst>
          </p:cNvPr>
          <p:cNvCxnSpPr>
            <a:cxnSpLocks/>
          </p:cNvCxnSpPr>
          <p:nvPr/>
        </p:nvCxnSpPr>
        <p:spPr>
          <a:xfrm>
            <a:off x="2002468" y="4885342"/>
            <a:ext cx="1822108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FBC2F5-3835-07CF-7A57-BC72EDCEE9E8}"/>
              </a:ext>
            </a:extLst>
          </p:cNvPr>
          <p:cNvSpPr txBox="1"/>
          <p:nvPr/>
        </p:nvSpPr>
        <p:spPr>
          <a:xfrm>
            <a:off x="3159037" y="6392412"/>
            <a:ext cx="5863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Theory and Practice of Laconic Cryptography | EUROCRYPT 2025</a:t>
            </a:r>
          </a:p>
        </p:txBody>
      </p:sp>
    </p:spTree>
    <p:extLst>
      <p:ext uri="{BB962C8B-B14F-4D97-AF65-F5344CB8AC3E}">
        <p14:creationId xmlns:p14="http://schemas.microsoft.com/office/powerpoint/2010/main" val="1593180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63DF-BD77-F372-79A7-F1B2697E4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C55E70C-27F4-A869-B4DE-850C68D958AC}"/>
              </a:ext>
            </a:extLst>
          </p:cNvPr>
          <p:cNvSpPr txBox="1"/>
          <p:nvPr/>
        </p:nvSpPr>
        <p:spPr>
          <a:xfrm>
            <a:off x="1069836" y="2100082"/>
            <a:ext cx="4516343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83954-F465-8855-9CCA-337CD55F9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5138020-E357-FEE1-C1DA-859161152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474968"/>
              </p:ext>
            </p:extLst>
          </p:nvPr>
        </p:nvGraphicFramePr>
        <p:xfrm>
          <a:off x="1609103" y="170421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CA40D5F-FC31-F200-A745-7D782C75F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7094278"/>
                  </p:ext>
                </p:extLst>
              </p:nvPr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CA40D5F-FC31-F200-A745-7D782C75F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7094278"/>
                  </p:ext>
                </p:extLst>
              </p:nvPr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6897" t="-9375" r="-20689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3AAC8D-6E06-80CE-8616-75203CAF4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97245"/>
              </p:ext>
            </p:extLst>
          </p:nvPr>
        </p:nvGraphicFramePr>
        <p:xfrm>
          <a:off x="1609103" y="249669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687B5E-61F6-DDB6-0056-7948CA9DA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605687"/>
              </p:ext>
            </p:extLst>
          </p:nvPr>
        </p:nvGraphicFramePr>
        <p:xfrm>
          <a:off x="1609103" y="2886398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7675E6-709B-7FDB-B80D-D20A4376847D}"/>
                  </a:ext>
                </a:extLst>
              </p:cNvPr>
              <p:cNvSpPr txBox="1"/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7675E6-709B-7FDB-B80D-D20A43768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blipFill>
                <a:blip r:embed="rId4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EEA435-FA2B-8A54-0550-E948D6B4CD7E}"/>
                  </a:ext>
                </a:extLst>
              </p:cNvPr>
              <p:cNvSpPr txBox="1"/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EEA435-FA2B-8A54-0550-E948D6B4C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blipFill>
                <a:blip r:embed="rId5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110D79-0BF1-D453-B898-5846152D44BF}"/>
                  </a:ext>
                </a:extLst>
              </p:cNvPr>
              <p:cNvSpPr txBox="1"/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110D79-0BF1-D453-B898-5846152D4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4DA143-CA7B-1265-3FCC-3535062BB0C0}"/>
                  </a:ext>
                </a:extLst>
              </p:cNvPr>
              <p:cNvSpPr txBox="1"/>
              <p:nvPr/>
            </p:nvSpPr>
            <p:spPr>
              <a:xfrm>
                <a:off x="3213094" y="2050253"/>
                <a:ext cx="124258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84DA143-CA7B-1265-3FCC-3535062BB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094" y="2050253"/>
                <a:ext cx="1242584" cy="440442"/>
              </a:xfrm>
              <a:prstGeom prst="rect">
                <a:avLst/>
              </a:prstGeom>
              <a:blipFill>
                <a:blip r:embed="rId7"/>
                <a:stretch>
                  <a:fillRect r="-202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98318D4-CC73-7158-75B3-686506774C90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98318D4-CC73-7158-75B3-686506774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25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2381BA-8DC2-D900-7E0B-0933BD26DEF5}"/>
                  </a:ext>
                </a:extLst>
              </p:cNvPr>
              <p:cNvSpPr txBox="1"/>
              <p:nvPr/>
            </p:nvSpPr>
            <p:spPr>
              <a:xfrm>
                <a:off x="4236095" y="2050253"/>
                <a:ext cx="1350085" cy="4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2381BA-8DC2-D900-7E0B-0933BD26D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095" y="2050253"/>
                <a:ext cx="1350085" cy="483915"/>
              </a:xfrm>
              <a:prstGeom prst="rect">
                <a:avLst/>
              </a:prstGeom>
              <a:blipFill>
                <a:blip r:embed="rId26"/>
                <a:stretch>
                  <a:fillRect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76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CBBC1-12A3-829F-B0CB-685B14A6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2EADC50E-9AD7-7C62-2EA8-661DC9833B76}"/>
              </a:ext>
            </a:extLst>
          </p:cNvPr>
          <p:cNvSpPr/>
          <p:nvPr/>
        </p:nvSpPr>
        <p:spPr>
          <a:xfrm>
            <a:off x="5720216" y="3903058"/>
            <a:ext cx="6093089" cy="1807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6BB53C3-C22E-3554-DC62-ADDE2D17B297}"/>
              </a:ext>
            </a:extLst>
          </p:cNvPr>
          <p:cNvSpPr txBox="1"/>
          <p:nvPr/>
        </p:nvSpPr>
        <p:spPr>
          <a:xfrm>
            <a:off x="5720218" y="3533480"/>
            <a:ext cx="609308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Evaluation (Attempt 1)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0ED72-23EE-8DC4-150E-D5480937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BB8798-8B16-584A-F449-2FED879FD57C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170421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D31005A-071F-9CF3-D9DE-EDA237C901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CA40D5F-FC31-F200-A745-7D782C75F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7094278"/>
                  </p:ext>
                </p:extLst>
              </p:nvPr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6897" t="-9375" r="-20689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E270FC-203D-0042-EBBB-AE2A1B1EE738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49669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A27C8F-31B7-59A1-D8CA-9F00C5C17DCB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886398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E9BAED-6339-D215-CF26-8DBD7F52E083}"/>
                  </a:ext>
                </a:extLst>
              </p:cNvPr>
              <p:cNvSpPr txBox="1"/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7675E6-709B-7FDB-B80D-D20A43768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blipFill>
                <a:blip r:embed="rId4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22821-EB7B-1591-186F-1E7A12718EA4}"/>
                  </a:ext>
                </a:extLst>
              </p:cNvPr>
              <p:cNvSpPr txBox="1"/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EEA435-FA2B-8A54-0550-E948D6B4C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blipFill>
                <a:blip r:embed="rId5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B89CDA-86FB-E91A-333B-4CC34DC399BD}"/>
                  </a:ext>
                </a:extLst>
              </p:cNvPr>
              <p:cNvSpPr txBox="1"/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C110D79-0BF1-D453-B898-5846152D4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80042C-C708-CBEC-33B3-26290EDD685F}"/>
                  </a:ext>
                </a:extLst>
              </p:cNvPr>
              <p:cNvSpPr txBox="1"/>
              <p:nvPr/>
            </p:nvSpPr>
            <p:spPr>
              <a:xfrm>
                <a:off x="3213094" y="2050253"/>
                <a:ext cx="124258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80042C-C708-CBEC-33B3-26290EDD6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094" y="2050253"/>
                <a:ext cx="1242584" cy="440442"/>
              </a:xfrm>
              <a:prstGeom prst="rect">
                <a:avLst/>
              </a:prstGeom>
              <a:blipFill>
                <a:blip r:embed="rId7"/>
                <a:stretch>
                  <a:fillRect r="-202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18CD46-EE12-D963-2412-64C1256B4A7A}"/>
                  </a:ext>
                </a:extLst>
              </p:cNvPr>
              <p:cNvSpPr txBox="1"/>
              <p:nvPr/>
            </p:nvSpPr>
            <p:spPr>
              <a:xfrm>
                <a:off x="6533543" y="4316432"/>
                <a:ext cx="43387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≠2: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A1F4C51-0B95-934D-32E1-C30DB3D50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543" y="4316432"/>
                <a:ext cx="4338794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DF2063-2549-639A-D546-20290088E76B}"/>
                  </a:ext>
                </a:extLst>
              </p:cNvPr>
              <p:cNvSpPr txBox="1"/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85C4C12-F7BC-65D9-D0D9-09D9E2B83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blipFill>
                <a:blip r:embed="rId9"/>
                <a:stretch>
                  <a:fillRect l="-1990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28F24C4-B903-CE4F-BD21-29FE8EADCF67}"/>
                  </a:ext>
                </a:extLst>
              </p:cNvPr>
              <p:cNvSpPr txBox="1"/>
              <p:nvPr/>
            </p:nvSpPr>
            <p:spPr>
              <a:xfrm>
                <a:off x="5254926" y="4794509"/>
                <a:ext cx="60988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=2: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𝑃𝑅𝐺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𝑃𝑅𝐺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595B9CB-13C2-42C6-D096-A92B47A04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926" y="4794509"/>
                <a:ext cx="6098874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2252B38-ADAC-A1CD-DDD1-6455DA9876D9}"/>
                  </a:ext>
                </a:extLst>
              </p:cNvPr>
              <p:cNvSpPr txBox="1"/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482E36-9B58-DE1D-19CE-7C7E2F254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blipFill>
                <a:blip r:embed="rId11"/>
                <a:stretch>
                  <a:fillRect l="-125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E8422E-B042-CFDD-6F9D-9A8592A51CB1}"/>
                  </a:ext>
                </a:extLst>
              </p:cNvPr>
              <p:cNvSpPr txBox="1"/>
              <p:nvPr/>
            </p:nvSpPr>
            <p:spPr>
              <a:xfrm>
                <a:off x="7539849" y="3929293"/>
                <a:ext cx="1815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</m:oMath>
                </a14:m>
                <a:r>
                  <a:rPr lang="en-US" i="1" dirty="0"/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D97032-FF3B-5A51-92CE-AA3366715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849" y="3929293"/>
                <a:ext cx="1815305" cy="369332"/>
              </a:xfrm>
              <a:prstGeom prst="rect">
                <a:avLst/>
              </a:prstGeom>
              <a:blipFill>
                <a:blip r:embed="rId12"/>
                <a:stretch>
                  <a:fillRect l="-277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F9DC2E70-3601-2297-AA82-AB31F29D4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0225588" y="4345717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6298FD88-8342-AF33-7F48-AC77B06EF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3" t="15772" r="6093" b="18002"/>
          <a:stretch/>
        </p:blipFill>
        <p:spPr bwMode="auto">
          <a:xfrm>
            <a:off x="10225587" y="4793017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B62857CB-1784-AE7B-14B7-671D414904EC}"/>
              </a:ext>
            </a:extLst>
          </p:cNvPr>
          <p:cNvSpPr/>
          <p:nvPr/>
        </p:nvSpPr>
        <p:spPr>
          <a:xfrm>
            <a:off x="9517271" y="5337042"/>
            <a:ext cx="1355066" cy="394792"/>
          </a:xfrm>
          <a:prstGeom prst="wedgeRoundRectCallout">
            <a:avLst>
              <a:gd name="adj1" fmla="val -27836"/>
              <a:gd name="adj2" fmla="val -110119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Pseudorandom string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D16C746-9E28-2D56-F689-67B267C331C5}"/>
              </a:ext>
            </a:extLst>
          </p:cNvPr>
          <p:cNvSpPr/>
          <p:nvPr/>
        </p:nvSpPr>
        <p:spPr>
          <a:xfrm>
            <a:off x="404634" y="3705481"/>
            <a:ext cx="4787339" cy="2945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488B2C-83A7-03E1-99C0-36C96B6EF8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234" y="4100143"/>
            <a:ext cx="347044" cy="461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26EFC5D-DF0F-7063-71EB-77975140D8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4824" y="4100143"/>
            <a:ext cx="350525" cy="4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26268A7-DD78-7F41-AE1F-5E66EEE2A749}"/>
                  </a:ext>
                </a:extLst>
              </p:cNvPr>
              <p:cNvSpPr txBox="1"/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7F9F9C4-F109-AC01-FF7A-99B83908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22636FA-9CBC-1DFD-6EA1-2602EBCC0295}"/>
                  </a:ext>
                </a:extLst>
              </p:cNvPr>
              <p:cNvSpPr txBox="1"/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35A6D0E-8D3D-2683-9D42-2914EF702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A001C1-ECDE-008C-3C10-DE3146A955C0}"/>
                  </a:ext>
                </a:extLst>
              </p:cNvPr>
              <p:cNvSpPr txBox="1"/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21152B8-5726-A944-3007-1FC413F37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A37E28E-5DFB-27AC-1290-2614F8F01C2D}"/>
                  </a:ext>
                </a:extLst>
              </p:cNvPr>
              <p:cNvSpPr txBox="1"/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015F11-4152-B421-1AEE-B41B5E4B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blipFill>
                <a:blip r:embed="rId1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4E34BE4-D730-CCD6-A173-28ACAF678C29}"/>
                  </a:ext>
                </a:extLst>
              </p:cNvPr>
              <p:cNvSpPr txBox="1"/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BF0DFDC-3AAD-95C9-AEAA-84E5FB520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D07DFC8-5FD0-59CE-E782-CE43B421AE79}"/>
                  </a:ext>
                </a:extLst>
              </p:cNvPr>
              <p:cNvSpPr txBox="1"/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9FE139B-721F-5BFF-BA1B-248FF322B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B21FAE-CD4B-A8BD-BE7A-2D35BE28A0F9}"/>
                  </a:ext>
                </a:extLst>
              </p:cNvPr>
              <p:cNvSpPr txBox="1"/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FF68C71-8198-6DAF-0C22-D2D047737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200DE3-94B0-6381-06C5-B4EF0C99E0E8}"/>
                  </a:ext>
                </a:extLst>
              </p:cNvPr>
              <p:cNvSpPr txBox="1"/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C6C3032-34CC-70D3-26FE-1B4209E9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7DD30023-DA51-726B-2ECD-13D7DA50C957}"/>
              </a:ext>
            </a:extLst>
          </p:cNvPr>
          <p:cNvSpPr txBox="1"/>
          <p:nvPr/>
        </p:nvSpPr>
        <p:spPr>
          <a:xfrm>
            <a:off x="404633" y="3533480"/>
            <a:ext cx="478733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Shares (Attempt 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6DC4F3-0AEE-8E2B-F40B-2DBDAF533600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98318D4-CC73-7158-75B3-686506774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25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3AAA2B-8EB4-2DA6-5FF8-994D39FE0C4C}"/>
                  </a:ext>
                </a:extLst>
              </p:cNvPr>
              <p:cNvSpPr txBox="1"/>
              <p:nvPr/>
            </p:nvSpPr>
            <p:spPr>
              <a:xfrm>
                <a:off x="4236095" y="2050253"/>
                <a:ext cx="1350085" cy="4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3AAA2B-8EB4-2DA6-5FF8-994D39FE0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095" y="2050253"/>
                <a:ext cx="1350085" cy="483915"/>
              </a:xfrm>
              <a:prstGeom prst="rect">
                <a:avLst/>
              </a:prstGeom>
              <a:blipFill>
                <a:blip r:embed="rId26"/>
                <a:stretch>
                  <a:fillRect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F3DAE3-182B-E180-CA1D-A149330AD6D6}"/>
              </a:ext>
            </a:extLst>
          </p:cNvPr>
          <p:cNvSpPr txBox="1"/>
          <p:nvPr/>
        </p:nvSpPr>
        <p:spPr>
          <a:xfrm>
            <a:off x="638228" y="5072750"/>
            <a:ext cx="4516343" cy="41549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654112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27" grpId="0"/>
      <p:bldP spid="31" grpId="0"/>
      <p:bldP spid="34" grpId="0"/>
      <p:bldP spid="35" grpId="0" animBg="1"/>
      <p:bldP spid="37" grpId="0"/>
      <p:bldP spid="28" grpId="0" animBg="1"/>
      <p:bldP spid="36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A1B15-22CA-43FF-C56C-27F696455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56378B-D64F-A3FF-0EF0-C74D92962F3B}"/>
                  </a:ext>
                </a:extLst>
              </p:cNvPr>
              <p:cNvSpPr txBox="1"/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Correction word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56378B-D64F-A3FF-0EF0-C74D92962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blipFill>
                <a:blip r:embed="rId3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6F0D0E0-0337-A38C-6F43-FD10059E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FB07BA-FCBA-5C81-F25B-F17076E0BA26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170421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BC239873-AE04-CBF5-F8FD-7ED2DCEA33F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BC239873-AE04-CBF5-F8FD-7ED2DCEA33F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6897" t="-9375" r="-20689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56C1B0-FA8A-4119-44B8-C08367AEF59B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49669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C061CE-F5FE-622F-42FD-283189CA1E13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886398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BE9CB5-8AE8-D05E-9EAF-DB1832915305}"/>
                  </a:ext>
                </a:extLst>
              </p:cNvPr>
              <p:cNvSpPr txBox="1"/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BE9CB5-8AE8-D05E-9EAF-DB1832915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blipFill>
                <a:blip r:embed="rId5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281036-3889-1026-0844-1991898E8B7D}"/>
                  </a:ext>
                </a:extLst>
              </p:cNvPr>
              <p:cNvSpPr txBox="1"/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281036-3889-1026-0844-1991898E8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6811DF-307E-FF7F-10E2-94B89280DCD1}"/>
                  </a:ext>
                </a:extLst>
              </p:cNvPr>
              <p:cNvSpPr txBox="1"/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6811DF-307E-FF7F-10E2-94B89280D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blipFill>
                <a:blip r:embed="rId7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35106E-D704-AD40-5605-88A2F202FD15}"/>
                  </a:ext>
                </a:extLst>
              </p:cNvPr>
              <p:cNvSpPr txBox="1"/>
              <p:nvPr/>
            </p:nvSpPr>
            <p:spPr>
              <a:xfrm>
                <a:off x="3213094" y="2050253"/>
                <a:ext cx="124258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35106E-D704-AD40-5605-88A2F202F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094" y="2050253"/>
                <a:ext cx="1242584" cy="440442"/>
              </a:xfrm>
              <a:prstGeom prst="rect">
                <a:avLst/>
              </a:prstGeom>
              <a:blipFill>
                <a:blip r:embed="rId8"/>
                <a:stretch>
                  <a:fillRect r="-202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8B788D-63C9-6990-40F1-89461E318EF7}"/>
                  </a:ext>
                </a:extLst>
              </p:cNvPr>
              <p:cNvSpPr txBox="1"/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8B788D-63C9-6990-40F1-89461E318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blipFill>
                <a:blip r:embed="rId9"/>
                <a:stretch>
                  <a:fillRect l="-1990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BAC171A-FFF7-2B95-1FBC-A680C5D8A888}"/>
                  </a:ext>
                </a:extLst>
              </p:cNvPr>
              <p:cNvSpPr txBox="1"/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BAC171A-FFF7-2B95-1FBC-A680C5D8A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blipFill>
                <a:blip r:embed="rId10"/>
                <a:stretch>
                  <a:fillRect l="-125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63975596-E7CA-D5AB-E56E-A78C852BEFF6}"/>
              </a:ext>
            </a:extLst>
          </p:cNvPr>
          <p:cNvSpPr/>
          <p:nvPr/>
        </p:nvSpPr>
        <p:spPr>
          <a:xfrm>
            <a:off x="404634" y="3705481"/>
            <a:ext cx="4787339" cy="2945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A4D9D8-622D-E975-94CE-E15115C006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34" y="4100143"/>
            <a:ext cx="347044" cy="4617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1017D7-AD2C-23B5-CD17-7C651E7687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824" y="4100143"/>
            <a:ext cx="350525" cy="4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A8358B-FE6D-5B3A-7CCD-D2E22460BA7D}"/>
                  </a:ext>
                </a:extLst>
              </p:cNvPr>
              <p:cNvSpPr txBox="1"/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A8358B-FE6D-5B3A-7CCD-D2E22460B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EDD6831-F509-3002-9A1C-B2A30AAFF34C}"/>
                  </a:ext>
                </a:extLst>
              </p:cNvPr>
              <p:cNvSpPr txBox="1"/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EDD6831-F509-3002-9A1C-B2A30AAFF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4E32A1-D13F-0E92-27B7-B01128A98F5A}"/>
                  </a:ext>
                </a:extLst>
              </p:cNvPr>
              <p:cNvSpPr txBox="1"/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4E32A1-D13F-0E92-27B7-B01128A98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64B1E6-EE96-173B-1D24-E6512ED84AB1}"/>
                  </a:ext>
                </a:extLst>
              </p:cNvPr>
              <p:cNvSpPr txBox="1"/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64B1E6-EE96-173B-1D24-E6512ED8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blipFill>
                <a:blip r:embed="rId16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9B75B7-4332-AE0C-67C8-D125245F314E}"/>
                  </a:ext>
                </a:extLst>
              </p:cNvPr>
              <p:cNvSpPr txBox="1"/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39B75B7-4332-AE0C-67C8-D125245F3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F986A1D-C083-AB9D-C4CE-40E9C9E9FC96}"/>
                  </a:ext>
                </a:extLst>
              </p:cNvPr>
              <p:cNvSpPr txBox="1"/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F986A1D-C083-AB9D-C4CE-40E9C9E9F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7AB0E2-4EFF-D82D-8FB0-716FC275B225}"/>
                  </a:ext>
                </a:extLst>
              </p:cNvPr>
              <p:cNvSpPr txBox="1"/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7AB0E2-4EFF-D82D-8FB0-716FC275B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0012862-C4C5-E771-3B1B-402D80AA3DCC}"/>
                  </a:ext>
                </a:extLst>
              </p:cNvPr>
              <p:cNvSpPr txBox="1"/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0012862-C4C5-E771-3B1B-402D80AA3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01D4131D-0BAF-0C02-FE18-F4633C9B8D93}"/>
              </a:ext>
            </a:extLst>
          </p:cNvPr>
          <p:cNvSpPr txBox="1"/>
          <p:nvPr/>
        </p:nvSpPr>
        <p:spPr>
          <a:xfrm>
            <a:off x="404633" y="3533480"/>
            <a:ext cx="478733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Shares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C7DC4B-6CAB-43AE-86CE-E58ED4B2C30D}"/>
                  </a:ext>
                </a:extLst>
              </p:cNvPr>
              <p:cNvSpPr txBox="1"/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C7DC4B-6CAB-43AE-86CE-E58ED4B2C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5AFFD6B-E1B3-2ACD-2400-AA93B70CFF58}"/>
                  </a:ext>
                </a:extLst>
              </p:cNvPr>
              <p:cNvSpPr txBox="1"/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5AFFD6B-E1B3-2ACD-2400-AA93B70CF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D76E0CA7-A993-2CA9-7FE0-F5DCE6BFDF89}"/>
              </a:ext>
            </a:extLst>
          </p:cNvPr>
          <p:cNvSpPr/>
          <p:nvPr/>
        </p:nvSpPr>
        <p:spPr>
          <a:xfrm>
            <a:off x="5720216" y="3903058"/>
            <a:ext cx="6093089" cy="1807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C5B66C-7AAE-1C42-4B59-385AA598D18A}"/>
              </a:ext>
            </a:extLst>
          </p:cNvPr>
          <p:cNvSpPr txBox="1"/>
          <p:nvPr/>
        </p:nvSpPr>
        <p:spPr>
          <a:xfrm>
            <a:off x="5720218" y="3533480"/>
            <a:ext cx="609308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8C0CC15-AE5C-F3C9-34C1-5BFC89851FC4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8C0CC15-AE5C-F3C9-34C1-5BFC89851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23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801712-FCFA-4EAE-E5C8-4A9176706BDE}"/>
                  </a:ext>
                </a:extLst>
              </p:cNvPr>
              <p:cNvSpPr txBox="1"/>
              <p:nvPr/>
            </p:nvSpPr>
            <p:spPr>
              <a:xfrm>
                <a:off x="4236095" y="2050253"/>
                <a:ext cx="1350085" cy="48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801712-FCFA-4EAE-E5C8-4A9176706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095" y="2050253"/>
                <a:ext cx="1350085" cy="483915"/>
              </a:xfrm>
              <a:prstGeom prst="rect">
                <a:avLst/>
              </a:prstGeom>
              <a:blipFill>
                <a:blip r:embed="rId24"/>
                <a:stretch>
                  <a:fillRect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939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263F5-6827-EF60-2258-CD1DE2EAA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E122AC-47E8-1799-54EA-903E66FFE944}"/>
                  </a:ext>
                </a:extLst>
              </p:cNvPr>
              <p:cNvSpPr txBox="1"/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Correction word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E122AC-47E8-1799-54EA-903E66FF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blipFill>
                <a:blip r:embed="rId3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3810FF8-111E-0F40-722E-CC08A945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6B823B-D089-9068-6670-1EF9C7FDE29D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170421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63664FB-A0B3-2946-571A-259E1CB82B1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63664FB-A0B3-2946-571A-259E1CB82B1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6897" t="-9375" r="-20689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E0910E-A2EA-2E39-5C4F-6DB8AD6C6747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49669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8AB7E0-8079-10CB-FD0A-B66E4FC62B70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886398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5ACF20-1AAB-5D82-9A91-2D6DEE7307DB}"/>
                  </a:ext>
                </a:extLst>
              </p:cNvPr>
              <p:cNvSpPr txBox="1"/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5ACF20-1AAB-5D82-9A91-2D6DEE730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blipFill>
                <a:blip r:embed="rId5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1418C9-A0B2-35CF-797C-048C7D5B8451}"/>
                  </a:ext>
                </a:extLst>
              </p:cNvPr>
              <p:cNvSpPr txBox="1"/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1418C9-A0B2-35CF-797C-048C7D5B8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212B5D-6D25-68D0-47E2-A33CD8C69D25}"/>
                  </a:ext>
                </a:extLst>
              </p:cNvPr>
              <p:cNvSpPr txBox="1"/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212B5D-6D25-68D0-47E2-A33CD8C69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blipFill>
                <a:blip r:embed="rId7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6BA0E9-2342-F6E0-A04E-AC340F3144E2}"/>
                  </a:ext>
                </a:extLst>
              </p:cNvPr>
              <p:cNvSpPr txBox="1"/>
              <p:nvPr/>
            </p:nvSpPr>
            <p:spPr>
              <a:xfrm>
                <a:off x="3213094" y="2050253"/>
                <a:ext cx="22655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groupChr>
                      <m:groupChrPr>
                        <m:chr m:val="←"/>
                        <m:vertJc m:val="bot"/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6BA0E9-2342-F6E0-A04E-AC340F314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094" y="2050253"/>
                <a:ext cx="2265557" cy="451214"/>
              </a:xfrm>
              <a:prstGeom prst="rect">
                <a:avLst/>
              </a:prstGeom>
              <a:blipFill>
                <a:blip r:embed="rId8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3E4AA5-4510-EB6F-DC05-CDFDD9414B91}"/>
                  </a:ext>
                </a:extLst>
              </p:cNvPr>
              <p:cNvSpPr txBox="1"/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3E4AA5-4510-EB6F-DC05-CDFDD9414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blipFill>
                <a:blip r:embed="rId9"/>
                <a:stretch>
                  <a:fillRect l="-1990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D9DC1B3-EB86-C83F-F652-2C6B4E617606}"/>
                  </a:ext>
                </a:extLst>
              </p:cNvPr>
              <p:cNvSpPr txBox="1"/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D9DC1B3-EB86-C83F-F652-2C6B4E617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blipFill>
                <a:blip r:embed="rId10"/>
                <a:stretch>
                  <a:fillRect l="-125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130EEC-420D-CCAF-7FE8-D2720169A2AC}"/>
                  </a:ext>
                </a:extLst>
              </p:cNvPr>
              <p:cNvSpPr txBox="1"/>
              <p:nvPr/>
            </p:nvSpPr>
            <p:spPr>
              <a:xfrm>
                <a:off x="4259679" y="1651777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130EEC-420D-CCAF-7FE8-D2720169A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679" y="1651777"/>
                <a:ext cx="1114846" cy="440442"/>
              </a:xfrm>
              <a:prstGeom prst="rect">
                <a:avLst/>
              </a:prstGeom>
              <a:blipFill>
                <a:blip r:embed="rId11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D7F88F-95F2-14B8-1AE5-FDBD71234D1D}"/>
                  </a:ext>
                </a:extLst>
              </p:cNvPr>
              <p:cNvSpPr txBox="1"/>
              <p:nvPr/>
            </p:nvSpPr>
            <p:spPr>
              <a:xfrm>
                <a:off x="4258624" y="2455884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D7F88F-95F2-14B8-1AE5-FDBD71234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624" y="2455884"/>
                <a:ext cx="1114846" cy="440442"/>
              </a:xfrm>
              <a:prstGeom prst="rect">
                <a:avLst/>
              </a:prstGeom>
              <a:blipFill>
                <a:blip r:embed="rId12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558D35-0C61-8B27-55A4-8C0691FDC0C8}"/>
                  </a:ext>
                </a:extLst>
              </p:cNvPr>
              <p:cNvSpPr txBox="1"/>
              <p:nvPr/>
            </p:nvSpPr>
            <p:spPr>
              <a:xfrm>
                <a:off x="5296854" y="2054933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558D35-0C61-8B27-55A4-8C0691FDC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854" y="2054933"/>
                <a:ext cx="1114846" cy="440442"/>
              </a:xfrm>
              <a:prstGeom prst="rect">
                <a:avLst/>
              </a:prstGeom>
              <a:blipFill>
                <a:blip r:embed="rId13"/>
                <a:stretch>
                  <a:fillRect l="-1136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792FD85-EE8C-45F1-5582-D2AE07CA9103}"/>
                  </a:ext>
                </a:extLst>
              </p:cNvPr>
              <p:cNvSpPr txBox="1"/>
              <p:nvPr/>
            </p:nvSpPr>
            <p:spPr>
              <a:xfrm>
                <a:off x="4272732" y="2847353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792FD85-EE8C-45F1-5582-D2AE07CA9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732" y="2847353"/>
                <a:ext cx="1114846" cy="440442"/>
              </a:xfrm>
              <a:prstGeom prst="rect">
                <a:avLst/>
              </a:prstGeom>
              <a:blipFill>
                <a:blip r:embed="rId14"/>
                <a:stretch>
                  <a:fillRect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A3121D9A-9B36-958F-7E74-B0AC24366836}"/>
              </a:ext>
            </a:extLst>
          </p:cNvPr>
          <p:cNvSpPr/>
          <p:nvPr/>
        </p:nvSpPr>
        <p:spPr>
          <a:xfrm>
            <a:off x="404634" y="3705481"/>
            <a:ext cx="4787339" cy="2945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AD0C107-8746-4F80-1D3E-D4D42711F6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4234" y="4100143"/>
            <a:ext cx="347044" cy="4617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1946B6F-4F04-B834-F152-3943990CB9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4824" y="4100143"/>
            <a:ext cx="350525" cy="4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05FEB5-CBA3-8703-EF7A-BDB03EF285AC}"/>
                  </a:ext>
                </a:extLst>
              </p:cNvPr>
              <p:cNvSpPr txBox="1"/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05FEB5-CBA3-8703-EF7A-BDB03EF28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916E7CF-1CE0-D9B1-7074-3F2C3D2F58AF}"/>
                  </a:ext>
                </a:extLst>
              </p:cNvPr>
              <p:cNvSpPr txBox="1"/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916E7CF-1CE0-D9B1-7074-3F2C3D2F5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5AE0412-7D2B-9C6F-51E7-DA3CE8032569}"/>
                  </a:ext>
                </a:extLst>
              </p:cNvPr>
              <p:cNvSpPr txBox="1"/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5AE0412-7D2B-9C6F-51E7-DA3CE8032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638827E-79DD-CB3D-7B70-1BD98EF69300}"/>
                  </a:ext>
                </a:extLst>
              </p:cNvPr>
              <p:cNvSpPr txBox="1"/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638827E-79DD-CB3D-7B70-1BD98EF69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blipFill>
                <a:blip r:embed="rId2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D0D47CE-BCFC-FB0A-CCB2-610E26F499CB}"/>
                  </a:ext>
                </a:extLst>
              </p:cNvPr>
              <p:cNvSpPr txBox="1"/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D0D47CE-BCFC-FB0A-CCB2-610E26F49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D23074A-4992-73C0-FD1E-3FBA8CB42955}"/>
                  </a:ext>
                </a:extLst>
              </p:cNvPr>
              <p:cNvSpPr txBox="1"/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D23074A-4992-73C0-FD1E-3FBA8CB42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C629932-041F-BA5E-B641-0D986AC5ECC1}"/>
                  </a:ext>
                </a:extLst>
              </p:cNvPr>
              <p:cNvSpPr txBox="1"/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C629932-041F-BA5E-B641-0D986AC5E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1D7980E-8E95-81DB-5A90-C763BCB8EC99}"/>
                  </a:ext>
                </a:extLst>
              </p:cNvPr>
              <p:cNvSpPr txBox="1"/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1D7980E-8E95-81DB-5A90-C763BCB8E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59684908-28CE-551C-9007-20C94856FF80}"/>
              </a:ext>
            </a:extLst>
          </p:cNvPr>
          <p:cNvSpPr txBox="1"/>
          <p:nvPr/>
        </p:nvSpPr>
        <p:spPr>
          <a:xfrm>
            <a:off x="404633" y="3533480"/>
            <a:ext cx="478733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Shares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0DDAE00-845E-C7B4-9198-E6D856DF5BCB}"/>
                  </a:ext>
                </a:extLst>
              </p:cNvPr>
              <p:cNvSpPr txBox="1"/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0DDAE00-845E-C7B4-9198-E6D856DF5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F71D2BD-3891-F4DF-0F8A-F7F735001E64}"/>
                  </a:ext>
                </a:extLst>
              </p:cNvPr>
              <p:cNvSpPr txBox="1"/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F71D2BD-3891-F4DF-0F8A-F7F735001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0D913EA5-6C91-8D5E-AC72-ABAC83D0B3D2}"/>
              </a:ext>
            </a:extLst>
          </p:cNvPr>
          <p:cNvSpPr/>
          <p:nvPr/>
        </p:nvSpPr>
        <p:spPr>
          <a:xfrm>
            <a:off x="5720216" y="3903058"/>
            <a:ext cx="6093089" cy="1807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B307ECC1-3716-3938-5AAF-75F6E32B95DA}"/>
              </a:ext>
            </a:extLst>
          </p:cNvPr>
          <p:cNvSpPr txBox="1"/>
          <p:nvPr/>
        </p:nvSpPr>
        <p:spPr>
          <a:xfrm>
            <a:off x="5720218" y="3533480"/>
            <a:ext cx="609308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Evaluation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9F133606-54F4-46FB-0067-C282A63FFEC9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9F133606-54F4-46FB-0067-C282A63FF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27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329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D6C04-6A1A-B04B-7FC9-04C2DEAF6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D090890-C57C-6CBA-2AC6-278E5B0038AF}"/>
                  </a:ext>
                </a:extLst>
              </p:cNvPr>
              <p:cNvSpPr txBox="1"/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Correction word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D090890-C57C-6CBA-2AC6-278E5B003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blipFill>
                <a:blip r:embed="rId3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5692DED-14D7-8AFE-FE3D-D42890313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6BB960-36B8-8FAB-A23F-5F471DD84C50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170421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7018F54-84B5-D7F9-C947-50A8CBD70E5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7018F54-84B5-D7F9-C947-50A8CBD70E5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6897" t="-9375" r="-20689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28DF82-60C1-12D5-AA41-B2D66527112C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49669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0D487F0-6771-9E45-4D00-EFAC70963101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886398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73722A-1F14-28D9-0AA5-DE292441A59E}"/>
                  </a:ext>
                </a:extLst>
              </p:cNvPr>
              <p:cNvSpPr txBox="1"/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73722A-1F14-28D9-0AA5-DE292441A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blipFill>
                <a:blip r:embed="rId5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24701B-F82C-2FD6-C279-B3748BAFE619}"/>
                  </a:ext>
                </a:extLst>
              </p:cNvPr>
              <p:cNvSpPr txBox="1"/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A24701B-F82C-2FD6-C279-B3748BAFE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78C932-FF35-6397-57D8-6FE041F9087E}"/>
                  </a:ext>
                </a:extLst>
              </p:cNvPr>
              <p:cNvSpPr txBox="1"/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78C932-FF35-6397-57D8-6FE041F90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blipFill>
                <a:blip r:embed="rId7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05FB42-98F1-114D-A283-30F657067F50}"/>
                  </a:ext>
                </a:extLst>
              </p:cNvPr>
              <p:cNvSpPr txBox="1"/>
              <p:nvPr/>
            </p:nvSpPr>
            <p:spPr>
              <a:xfrm>
                <a:off x="3213094" y="2050253"/>
                <a:ext cx="22655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groupChr>
                      <m:groupChrPr>
                        <m:chr m:val="←"/>
                        <m:vertJc m:val="bot"/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05FB42-98F1-114D-A283-30F657067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094" y="2050253"/>
                <a:ext cx="2265557" cy="451214"/>
              </a:xfrm>
              <a:prstGeom prst="rect">
                <a:avLst/>
              </a:prstGeom>
              <a:blipFill>
                <a:blip r:embed="rId8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2F7264B-8FAA-7548-1456-98297564B9EF}"/>
                  </a:ext>
                </a:extLst>
              </p:cNvPr>
              <p:cNvSpPr txBox="1"/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2F7264B-8FAA-7548-1456-98297564B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blipFill>
                <a:blip r:embed="rId9"/>
                <a:stretch>
                  <a:fillRect l="-1990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9F917D-7AAB-CB03-7CD6-9124AE53756A}"/>
                  </a:ext>
                </a:extLst>
              </p:cNvPr>
              <p:cNvSpPr txBox="1"/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9F917D-7AAB-CB03-7CD6-9124AE537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543" y="5857610"/>
                <a:ext cx="4054828" cy="369332"/>
              </a:xfrm>
              <a:prstGeom prst="rect">
                <a:avLst/>
              </a:prstGeom>
              <a:blipFill>
                <a:blip r:embed="rId10"/>
                <a:stretch>
                  <a:fillRect l="-125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977257-F611-3B30-DC64-7343DDD6ECCB}"/>
                  </a:ext>
                </a:extLst>
              </p:cNvPr>
              <p:cNvSpPr txBox="1"/>
              <p:nvPr/>
            </p:nvSpPr>
            <p:spPr>
              <a:xfrm>
                <a:off x="4259679" y="1651777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977257-F611-3B30-DC64-7343DDD6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679" y="1651777"/>
                <a:ext cx="1114846" cy="440442"/>
              </a:xfrm>
              <a:prstGeom prst="rect">
                <a:avLst/>
              </a:prstGeom>
              <a:blipFill>
                <a:blip r:embed="rId11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A56466-96FD-5F6D-E3ED-6C9578C36553}"/>
                  </a:ext>
                </a:extLst>
              </p:cNvPr>
              <p:cNvSpPr txBox="1"/>
              <p:nvPr/>
            </p:nvSpPr>
            <p:spPr>
              <a:xfrm>
                <a:off x="4258624" y="2455884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6A56466-96FD-5F6D-E3ED-6C9578C3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624" y="2455884"/>
                <a:ext cx="1114846" cy="440442"/>
              </a:xfrm>
              <a:prstGeom prst="rect">
                <a:avLst/>
              </a:prstGeom>
              <a:blipFill>
                <a:blip r:embed="rId12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278D57-89C7-0DD4-2135-BFE2E5B89A03}"/>
                  </a:ext>
                </a:extLst>
              </p:cNvPr>
              <p:cNvSpPr txBox="1"/>
              <p:nvPr/>
            </p:nvSpPr>
            <p:spPr>
              <a:xfrm>
                <a:off x="5296854" y="2054933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278D57-89C7-0DD4-2135-BFE2E5B89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854" y="2054933"/>
                <a:ext cx="1114846" cy="440442"/>
              </a:xfrm>
              <a:prstGeom prst="rect">
                <a:avLst/>
              </a:prstGeom>
              <a:blipFill>
                <a:blip r:embed="rId13"/>
                <a:stretch>
                  <a:fillRect l="-1136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E6287E-6A4D-0511-4686-D3D21CADFD4E}"/>
                  </a:ext>
                </a:extLst>
              </p:cNvPr>
              <p:cNvSpPr txBox="1"/>
              <p:nvPr/>
            </p:nvSpPr>
            <p:spPr>
              <a:xfrm>
                <a:off x="4272732" y="2847353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E6287E-6A4D-0511-4686-D3D21CAD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732" y="2847353"/>
                <a:ext cx="1114846" cy="440442"/>
              </a:xfrm>
              <a:prstGeom prst="rect">
                <a:avLst/>
              </a:prstGeom>
              <a:blipFill>
                <a:blip r:embed="rId14"/>
                <a:stretch>
                  <a:fillRect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363EA784-72CE-9A96-2B17-8BA1C5805BDE}"/>
              </a:ext>
            </a:extLst>
          </p:cNvPr>
          <p:cNvSpPr/>
          <p:nvPr/>
        </p:nvSpPr>
        <p:spPr>
          <a:xfrm>
            <a:off x="404634" y="3705481"/>
            <a:ext cx="4787339" cy="2945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EFB2632-B276-D8A8-C996-08AD392CE8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64234" y="4100143"/>
            <a:ext cx="347044" cy="4617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25A019D-A27D-B7A1-1047-02E66E95EC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4824" y="4100143"/>
            <a:ext cx="350525" cy="4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40FF672-C28C-3074-C8EC-3755568ECE27}"/>
                  </a:ext>
                </a:extLst>
              </p:cNvPr>
              <p:cNvSpPr txBox="1"/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40FF672-C28C-3074-C8EC-3755568EC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0220C37-6440-5C07-1577-D4E21E134AE3}"/>
                  </a:ext>
                </a:extLst>
              </p:cNvPr>
              <p:cNvSpPr txBox="1"/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0220C37-6440-5C07-1577-D4E21E134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A596AC-468C-C144-CEB3-127F514797B6}"/>
                  </a:ext>
                </a:extLst>
              </p:cNvPr>
              <p:cNvSpPr txBox="1"/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A596AC-468C-C144-CEB3-127F51479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A82292-54DE-D19B-0740-98A72E2932A2}"/>
                  </a:ext>
                </a:extLst>
              </p:cNvPr>
              <p:cNvSpPr txBox="1"/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8A82292-54DE-D19B-0740-98A72E293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blipFill>
                <a:blip r:embed="rId2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6C13095-67F9-211D-F2D5-A04194ED1CCD}"/>
                  </a:ext>
                </a:extLst>
              </p:cNvPr>
              <p:cNvSpPr txBox="1"/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6C13095-67F9-211D-F2D5-A04194ED1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4E672BD-6A1D-BE47-795E-C5E028CCD3DD}"/>
                  </a:ext>
                </a:extLst>
              </p:cNvPr>
              <p:cNvSpPr txBox="1"/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4E672BD-6A1D-BE47-795E-C5E028CCD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02F107E-70AE-F9AA-A1CA-DBCDF09B5485}"/>
                  </a:ext>
                </a:extLst>
              </p:cNvPr>
              <p:cNvSpPr txBox="1"/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02F107E-70AE-F9AA-A1CA-DBCDF09B5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0A4A65B-5035-C8F1-CBDA-E0EDA6889A92}"/>
                  </a:ext>
                </a:extLst>
              </p:cNvPr>
              <p:cNvSpPr txBox="1"/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0A4A65B-5035-C8F1-CBDA-E0EDA6889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69A46F0B-F072-CC53-5EAA-09FF15CD8A45}"/>
              </a:ext>
            </a:extLst>
          </p:cNvPr>
          <p:cNvSpPr txBox="1"/>
          <p:nvPr/>
        </p:nvSpPr>
        <p:spPr>
          <a:xfrm>
            <a:off x="404633" y="3533480"/>
            <a:ext cx="478733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Shares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D62ADA2-74CF-6CD5-D51D-075AEF567A73}"/>
                  </a:ext>
                </a:extLst>
              </p:cNvPr>
              <p:cNvSpPr txBox="1"/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D62ADA2-74CF-6CD5-D51D-075AEF567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35D6C0A-CF5E-79C9-2A40-F009C975A82C}"/>
                  </a:ext>
                </a:extLst>
              </p:cNvPr>
              <p:cNvSpPr txBox="1"/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35D6C0A-CF5E-79C9-2A40-F009C975A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88725FD-27D2-98CE-C5CA-EC92363DDBC2}"/>
                  </a:ext>
                </a:extLst>
              </p:cNvPr>
              <p:cNvSpPr txBox="1"/>
              <p:nvPr/>
            </p:nvSpPr>
            <p:spPr>
              <a:xfrm>
                <a:off x="1825501" y="471020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88725FD-27D2-98CE-C5CA-EC92363DD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501" y="4710202"/>
                <a:ext cx="746185" cy="338554"/>
              </a:xfrm>
              <a:prstGeom prst="rect">
                <a:avLst/>
              </a:prstGeom>
              <a:blipFill>
                <a:blip r:embed="rId27"/>
                <a:stretch>
                  <a:fillRect l="-3333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9D1102-072A-BB4B-E3E5-41A9CB39E09D}"/>
                  </a:ext>
                </a:extLst>
              </p:cNvPr>
              <p:cNvSpPr txBox="1"/>
              <p:nvPr/>
            </p:nvSpPr>
            <p:spPr>
              <a:xfrm>
                <a:off x="3876627" y="470716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9D1102-072A-BB4B-E3E5-41A9CB39E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627" y="4707167"/>
                <a:ext cx="746185" cy="338554"/>
              </a:xfrm>
              <a:prstGeom prst="rect">
                <a:avLst/>
              </a:prstGeom>
              <a:blipFill>
                <a:blip r:embed="rId28"/>
                <a:stretch>
                  <a:fillRect l="-5085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2F6436E-B99F-9921-2847-9AA751DF53DE}"/>
                  </a:ext>
                </a:extLst>
              </p:cNvPr>
              <p:cNvSpPr txBox="1"/>
              <p:nvPr/>
            </p:nvSpPr>
            <p:spPr>
              <a:xfrm>
                <a:off x="1823296" y="5126854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2F6436E-B99F-9921-2847-9AA751DF5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296" y="5126854"/>
                <a:ext cx="746185" cy="338554"/>
              </a:xfrm>
              <a:prstGeom prst="rect">
                <a:avLst/>
              </a:prstGeom>
              <a:blipFill>
                <a:blip r:embed="rId29"/>
                <a:stretch>
                  <a:fillRect l="-3333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B71248-63E3-55F2-A790-4C16ED15A07C}"/>
                  </a:ext>
                </a:extLst>
              </p:cNvPr>
              <p:cNvSpPr txBox="1"/>
              <p:nvPr/>
            </p:nvSpPr>
            <p:spPr>
              <a:xfrm>
                <a:off x="1836345" y="5558744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7B71248-63E3-55F2-A790-4C16ED15A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345" y="5558744"/>
                <a:ext cx="746185" cy="338554"/>
              </a:xfrm>
              <a:prstGeom prst="rect">
                <a:avLst/>
              </a:prstGeom>
              <a:blipFill>
                <a:blip r:embed="rId30"/>
                <a:stretch>
                  <a:fillRect l="-3333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E1BF3B3-CBF2-2867-9624-D19E67C766F8}"/>
                  </a:ext>
                </a:extLst>
              </p:cNvPr>
              <p:cNvSpPr txBox="1"/>
              <p:nvPr/>
            </p:nvSpPr>
            <p:spPr>
              <a:xfrm>
                <a:off x="1852291" y="594561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E1BF3B3-CBF2-2867-9624-D19E67C76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91" y="5945610"/>
                <a:ext cx="746185" cy="338554"/>
              </a:xfrm>
              <a:prstGeom prst="rect">
                <a:avLst/>
              </a:prstGeom>
              <a:blipFill>
                <a:blip r:embed="rId31"/>
                <a:stretch>
                  <a:fillRect l="-3333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1D4FAC7-A5D0-7467-2D9F-5405B329C776}"/>
                  </a:ext>
                </a:extLst>
              </p:cNvPr>
              <p:cNvSpPr txBox="1"/>
              <p:nvPr/>
            </p:nvSpPr>
            <p:spPr>
              <a:xfrm>
                <a:off x="3876627" y="5140918"/>
                <a:ext cx="94842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1−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1D4FAC7-A5D0-7467-2D9F-5405B329C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627" y="5140918"/>
                <a:ext cx="948425" cy="338554"/>
              </a:xfrm>
              <a:prstGeom prst="rect">
                <a:avLst/>
              </a:prstGeom>
              <a:blipFill>
                <a:blip r:embed="rId32"/>
                <a:stretch>
                  <a:fillRect l="-3947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96E322B-8A19-A9C0-1D0F-22C94DB0DE20}"/>
                  </a:ext>
                </a:extLst>
              </p:cNvPr>
              <p:cNvSpPr txBox="1"/>
              <p:nvPr/>
            </p:nvSpPr>
            <p:spPr>
              <a:xfrm>
                <a:off x="3889803" y="555733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96E322B-8A19-A9C0-1D0F-22C94DB0D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803" y="5557333"/>
                <a:ext cx="746185" cy="338554"/>
              </a:xfrm>
              <a:prstGeom prst="rect">
                <a:avLst/>
              </a:prstGeom>
              <a:blipFill>
                <a:blip r:embed="rId33"/>
                <a:stretch>
                  <a:fillRect l="-5085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289A4D3-A88E-3E74-D76C-CAB219311A7E}"/>
                  </a:ext>
                </a:extLst>
              </p:cNvPr>
              <p:cNvSpPr txBox="1"/>
              <p:nvPr/>
            </p:nvSpPr>
            <p:spPr>
              <a:xfrm>
                <a:off x="3888900" y="594224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289A4D3-A88E-3E74-D76C-CAB219311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900" y="5942242"/>
                <a:ext cx="746185" cy="338554"/>
              </a:xfrm>
              <a:prstGeom prst="rect">
                <a:avLst/>
              </a:prstGeom>
              <a:blipFill>
                <a:blip r:embed="rId34"/>
                <a:stretch>
                  <a:fillRect l="-5085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id="{865E9904-52CA-4520-1A77-D141E9FC447C}"/>
              </a:ext>
            </a:extLst>
          </p:cNvPr>
          <p:cNvSpPr/>
          <p:nvPr/>
        </p:nvSpPr>
        <p:spPr>
          <a:xfrm>
            <a:off x="5720216" y="3903058"/>
            <a:ext cx="6093089" cy="18076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CFBFCE-658C-3A35-CC50-A590AA75ACE3}"/>
              </a:ext>
            </a:extLst>
          </p:cNvPr>
          <p:cNvSpPr txBox="1"/>
          <p:nvPr/>
        </p:nvSpPr>
        <p:spPr>
          <a:xfrm>
            <a:off x="5720218" y="3533480"/>
            <a:ext cx="609308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Evaluation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AB6237B-398C-A816-2A02-8F9451BBD17C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AB6237B-398C-A816-2A02-8F9451BBD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35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51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1070-DA6E-D6B8-AF20-809BDA480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0435DC-0BB6-E38E-4A6C-F6987A408072}"/>
                  </a:ext>
                </a:extLst>
              </p:cNvPr>
              <p:cNvSpPr txBox="1"/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Correction word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𝑃𝑅𝐺</m:t>
                    </m:r>
                    <m:d>
                      <m:d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00435DC-0BB6-E38E-4A6C-F6987A408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53" y="1746681"/>
                <a:ext cx="3911207" cy="646331"/>
              </a:xfrm>
              <a:prstGeom prst="rect">
                <a:avLst/>
              </a:prstGeom>
              <a:blipFill>
                <a:blip r:embed="rId3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EE9B9F7B-2406-66FA-AF65-BD1A6B5A41C6}"/>
              </a:ext>
            </a:extLst>
          </p:cNvPr>
          <p:cNvSpPr/>
          <p:nvPr/>
        </p:nvSpPr>
        <p:spPr>
          <a:xfrm>
            <a:off x="5720216" y="3903057"/>
            <a:ext cx="6093089" cy="2744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C060D-C63C-74E6-00C0-9029E16CA790}"/>
              </a:ext>
            </a:extLst>
          </p:cNvPr>
          <p:cNvSpPr/>
          <p:nvPr/>
        </p:nvSpPr>
        <p:spPr>
          <a:xfrm>
            <a:off x="404634" y="3705481"/>
            <a:ext cx="4787339" cy="29455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FF62B-2505-F431-6DB6-B27BA8E9F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F9D7AE-9708-CDAD-DC8B-7DA860E9B1F1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170421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B7D76626-6CB1-08D9-E61A-E11C22F3E95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B7D76626-6CB1-08D9-E61A-E11C22F3E95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609103" y="2100452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6897" t="-9375" r="-20689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BDA38E-4E7D-5833-A100-8A142C600BC2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496692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EFE34D-7807-4BB1-E640-743DC908809D}"/>
              </a:ext>
            </a:extLst>
          </p:cNvPr>
          <p:cNvGraphicFramePr>
            <a:graphicFrameLocks noGrp="1"/>
          </p:cNvGraphicFramePr>
          <p:nvPr/>
        </p:nvGraphicFramePr>
        <p:xfrm>
          <a:off x="1609103" y="2886398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DD3001-5907-1CAF-5DB2-40ACE8558FEE}"/>
                  </a:ext>
                </a:extLst>
              </p:cNvPr>
              <p:cNvSpPr txBox="1"/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DD3001-5907-1CAF-5DB2-40ACE8558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1656189"/>
                <a:ext cx="1178528" cy="440442"/>
              </a:xfrm>
              <a:prstGeom prst="rect">
                <a:avLst/>
              </a:prstGeom>
              <a:blipFill>
                <a:blip r:embed="rId5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253EAC-FDDD-7835-D581-17F01F756F1C}"/>
                  </a:ext>
                </a:extLst>
              </p:cNvPr>
              <p:cNvSpPr txBox="1"/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253EAC-FDDD-7835-D581-17F01F756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50" y="2448669"/>
                <a:ext cx="1183273" cy="440442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0E161D-5D71-C466-B4EE-CB2698FBB55F}"/>
                  </a:ext>
                </a:extLst>
              </p:cNvPr>
              <p:cNvSpPr txBox="1"/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0E161D-5D71-C466-B4EE-CB2698FBB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687" y="2842196"/>
                <a:ext cx="1179234" cy="440442"/>
              </a:xfrm>
              <a:prstGeom prst="rect">
                <a:avLst/>
              </a:prstGeom>
              <a:blipFill>
                <a:blip r:embed="rId7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1234B5-93EB-1C33-BFFB-5B964AE0C92D}"/>
                  </a:ext>
                </a:extLst>
              </p:cNvPr>
              <p:cNvSpPr txBox="1"/>
              <p:nvPr/>
            </p:nvSpPr>
            <p:spPr>
              <a:xfrm>
                <a:off x="3213094" y="2050253"/>
                <a:ext cx="22655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groupChr>
                      <m:groupChrPr>
                        <m:chr m:val="←"/>
                        <m:vertJc m:val="bot"/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1234B5-93EB-1C33-BFFB-5B964AE0C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094" y="2050253"/>
                <a:ext cx="2265557" cy="451214"/>
              </a:xfrm>
              <a:prstGeom prst="rect">
                <a:avLst/>
              </a:prstGeom>
              <a:blipFill>
                <a:blip r:embed="rId8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1CF6D73-3741-3428-81B9-3732908773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234" y="4100143"/>
            <a:ext cx="347044" cy="461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3C8D00-2504-9CA3-9695-919D2410CF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4824" y="4100143"/>
            <a:ext cx="350525" cy="4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1B7C9C-6811-B7C5-1ACB-0085B495F2E4}"/>
                  </a:ext>
                </a:extLst>
              </p:cNvPr>
              <p:cNvSpPr txBox="1"/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1B7C9C-6811-B7C5-1ACB-0085B495F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4687807"/>
                <a:ext cx="746185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AD8535-D094-E4B3-5818-F88B2D84D3DE}"/>
                  </a:ext>
                </a:extLst>
              </p:cNvPr>
              <p:cNvSpPr txBox="1"/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AD8535-D094-E4B3-5818-F88B2D84D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4687807"/>
                <a:ext cx="74618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17A33F-C1E6-EE02-F7F7-F003E79D2D33}"/>
                  </a:ext>
                </a:extLst>
              </p:cNvPr>
              <p:cNvSpPr txBox="1"/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17A33F-C1E6-EE02-F7F7-F003E79D2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112890"/>
                <a:ext cx="74618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661775-A70E-35B4-ABD3-16F90CD15EF0}"/>
                  </a:ext>
                </a:extLst>
              </p:cNvPr>
              <p:cNvSpPr txBox="1"/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661775-A70E-35B4-ABD3-16F90CD15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5116597"/>
                <a:ext cx="746185" cy="338554"/>
              </a:xfrm>
              <a:prstGeom prst="rect">
                <a:avLst/>
              </a:prstGeom>
              <a:blipFill>
                <a:blip r:embed="rId1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0E7A5F-EEFF-2C48-3226-EED2F0770722}"/>
                  </a:ext>
                </a:extLst>
              </p:cNvPr>
              <p:cNvSpPr txBox="1"/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0E7A5F-EEFF-2C48-3226-EED2F077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537973"/>
                <a:ext cx="746185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B77485-0946-1B3B-DCE0-8A437D50B587}"/>
                  </a:ext>
                </a:extLst>
              </p:cNvPr>
              <p:cNvSpPr txBox="1"/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B77485-0946-1B3B-DCE0-8A437D50B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537973"/>
                <a:ext cx="746185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3E5364-B77D-5738-730D-4C619461FFFF}"/>
                  </a:ext>
                </a:extLst>
              </p:cNvPr>
              <p:cNvSpPr txBox="1"/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3E5364-B77D-5738-730D-4C619461F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663" y="5931500"/>
                <a:ext cx="746185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707C0-86E2-DD94-F8C4-90D9322719B0}"/>
                  </a:ext>
                </a:extLst>
              </p:cNvPr>
              <p:cNvSpPr txBox="1"/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707C0-86E2-DD94-F8C4-90D932271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89" y="5931500"/>
                <a:ext cx="746185" cy="3385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2D04208-D645-2BA6-D19A-5BF4819D25C6}"/>
              </a:ext>
            </a:extLst>
          </p:cNvPr>
          <p:cNvSpPr txBox="1"/>
          <p:nvPr/>
        </p:nvSpPr>
        <p:spPr>
          <a:xfrm>
            <a:off x="404633" y="3533480"/>
            <a:ext cx="4787339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Shares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3117E0-0F47-2708-A523-67D8DB9D9506}"/>
                  </a:ext>
                </a:extLst>
              </p:cNvPr>
              <p:cNvSpPr txBox="1"/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3117E0-0F47-2708-A523-67D8DB9D9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443" y="3053753"/>
                <a:ext cx="2539028" cy="382605"/>
              </a:xfrm>
              <a:prstGeom prst="rect">
                <a:avLst/>
              </a:prstGeom>
              <a:blipFill>
                <a:blip r:embed="rId19"/>
                <a:stretch>
                  <a:fillRect l="-1990"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F1DAAAD-30A3-6E7C-07BB-3661F7D36D8E}"/>
              </a:ext>
            </a:extLst>
          </p:cNvPr>
          <p:cNvSpPr txBox="1"/>
          <p:nvPr/>
        </p:nvSpPr>
        <p:spPr>
          <a:xfrm>
            <a:off x="5720218" y="3533480"/>
            <a:ext cx="609308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DPF Evaluation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E62BFC-3A0E-282E-08F3-807A0FF2181F}"/>
                  </a:ext>
                </a:extLst>
              </p:cNvPr>
              <p:cNvSpPr txBox="1"/>
              <p:nvPr/>
            </p:nvSpPr>
            <p:spPr>
              <a:xfrm>
                <a:off x="4259679" y="1651777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E62BFC-3A0E-282E-08F3-807A0FF2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679" y="1651777"/>
                <a:ext cx="1114846" cy="440442"/>
              </a:xfrm>
              <a:prstGeom prst="rect">
                <a:avLst/>
              </a:prstGeom>
              <a:blipFill>
                <a:blip r:embed="rId20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9348111-469F-9DDC-9A88-E676E9A9E0F1}"/>
                  </a:ext>
                </a:extLst>
              </p:cNvPr>
              <p:cNvSpPr txBox="1"/>
              <p:nvPr/>
            </p:nvSpPr>
            <p:spPr>
              <a:xfrm>
                <a:off x="4258624" y="2455884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9348111-469F-9DDC-9A88-E676E9A9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624" y="2455884"/>
                <a:ext cx="1114846" cy="440442"/>
              </a:xfrm>
              <a:prstGeom prst="rect">
                <a:avLst/>
              </a:prstGeom>
              <a:blipFill>
                <a:blip r:embed="rId21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FBB1B2-2916-82DD-975A-5D1B766621DF}"/>
                  </a:ext>
                </a:extLst>
              </p:cNvPr>
              <p:cNvSpPr txBox="1"/>
              <p:nvPr/>
            </p:nvSpPr>
            <p:spPr>
              <a:xfrm>
                <a:off x="5296854" y="2054933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3FBB1B2-2916-82DD-975A-5D1B7666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854" y="2054933"/>
                <a:ext cx="1114846" cy="440442"/>
              </a:xfrm>
              <a:prstGeom prst="rect">
                <a:avLst/>
              </a:prstGeom>
              <a:blipFill>
                <a:blip r:embed="rId22"/>
                <a:stretch>
                  <a:fillRect l="-1136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FEB2912-0FF4-6F39-B24A-3FF02117C008}"/>
                  </a:ext>
                </a:extLst>
              </p:cNvPr>
              <p:cNvSpPr txBox="1"/>
              <p:nvPr/>
            </p:nvSpPr>
            <p:spPr>
              <a:xfrm>
                <a:off x="4272732" y="2847353"/>
                <a:ext cx="1114846" cy="4404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{0,1}</m:t>
                      </m:r>
                    </m:oMath>
                  </m:oMathPara>
                </a14:m>
                <a:endParaRPr 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FEB2912-0FF4-6F39-B24A-3FF02117C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732" y="2847353"/>
                <a:ext cx="1114846" cy="440442"/>
              </a:xfrm>
              <a:prstGeom prst="rect">
                <a:avLst/>
              </a:prstGeom>
              <a:blipFill>
                <a:blip r:embed="rId23"/>
                <a:stretch>
                  <a:fillRect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90FEF31-15C6-6E5C-FA4C-DCF526BF9A26}"/>
                  </a:ext>
                </a:extLst>
              </p:cNvPr>
              <p:cNvSpPr txBox="1"/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90FEF31-15C6-6E5C-FA4C-DCF526BF9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84" y="6298343"/>
                <a:ext cx="746185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C200EE0-49DB-710F-7CEB-D9131A1391DA}"/>
                  </a:ext>
                </a:extLst>
              </p:cNvPr>
              <p:cNvSpPr txBox="1"/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C200EE0-49DB-710F-7CEB-D9131A139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910" y="6312522"/>
                <a:ext cx="746185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2FC848-7FA9-EC6A-6D79-75703E624446}"/>
                  </a:ext>
                </a:extLst>
              </p:cNvPr>
              <p:cNvSpPr txBox="1"/>
              <p:nvPr/>
            </p:nvSpPr>
            <p:spPr>
              <a:xfrm>
                <a:off x="1825501" y="471020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52FC848-7FA9-EC6A-6D79-75703E624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501" y="4710202"/>
                <a:ext cx="746185" cy="338554"/>
              </a:xfrm>
              <a:prstGeom prst="rect">
                <a:avLst/>
              </a:prstGeom>
              <a:blipFill>
                <a:blip r:embed="rId26"/>
                <a:stretch>
                  <a:fillRect l="-3333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0F828A-8A15-FF5E-1F0F-D3276833A827}"/>
                  </a:ext>
                </a:extLst>
              </p:cNvPr>
              <p:cNvSpPr txBox="1"/>
              <p:nvPr/>
            </p:nvSpPr>
            <p:spPr>
              <a:xfrm>
                <a:off x="3876627" y="4707167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0F828A-8A15-FF5E-1F0F-D3276833A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627" y="4707167"/>
                <a:ext cx="746185" cy="338554"/>
              </a:xfrm>
              <a:prstGeom prst="rect">
                <a:avLst/>
              </a:prstGeom>
              <a:blipFill>
                <a:blip r:embed="rId27"/>
                <a:stretch>
                  <a:fillRect l="-5085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AB6EF-0E9F-19D7-B317-5D7AD8C606E0}"/>
                  </a:ext>
                </a:extLst>
              </p:cNvPr>
              <p:cNvSpPr txBox="1"/>
              <p:nvPr/>
            </p:nvSpPr>
            <p:spPr>
              <a:xfrm>
                <a:off x="1823296" y="5126854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3AB6EF-0E9F-19D7-B317-5D7AD8C60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296" y="5126854"/>
                <a:ext cx="746185" cy="338554"/>
              </a:xfrm>
              <a:prstGeom prst="rect">
                <a:avLst/>
              </a:prstGeom>
              <a:blipFill>
                <a:blip r:embed="rId28"/>
                <a:stretch>
                  <a:fillRect l="-3333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78AB04D-9F31-09F6-60FB-E4BBA76D140F}"/>
                  </a:ext>
                </a:extLst>
              </p:cNvPr>
              <p:cNvSpPr txBox="1"/>
              <p:nvPr/>
            </p:nvSpPr>
            <p:spPr>
              <a:xfrm>
                <a:off x="1836345" y="5558744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78AB04D-9F31-09F6-60FB-E4BBA76D1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345" y="5558744"/>
                <a:ext cx="746185" cy="338554"/>
              </a:xfrm>
              <a:prstGeom prst="rect">
                <a:avLst/>
              </a:prstGeom>
              <a:blipFill>
                <a:blip r:embed="rId29"/>
                <a:stretch>
                  <a:fillRect l="-3333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BFACFD4-02D9-0FD9-D61E-818BA007057B}"/>
                  </a:ext>
                </a:extLst>
              </p:cNvPr>
              <p:cNvSpPr txBox="1"/>
              <p:nvPr/>
            </p:nvSpPr>
            <p:spPr>
              <a:xfrm>
                <a:off x="1852291" y="5945610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BFACFD4-02D9-0FD9-D61E-818BA0070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91" y="5945610"/>
                <a:ext cx="746185" cy="338554"/>
              </a:xfrm>
              <a:prstGeom prst="rect">
                <a:avLst/>
              </a:prstGeom>
              <a:blipFill>
                <a:blip r:embed="rId30"/>
                <a:stretch>
                  <a:fillRect l="-3333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4E5DEF-EEDE-0463-D204-52DE6A19D8AD}"/>
                  </a:ext>
                </a:extLst>
              </p:cNvPr>
              <p:cNvSpPr txBox="1"/>
              <p:nvPr/>
            </p:nvSpPr>
            <p:spPr>
              <a:xfrm>
                <a:off x="3876627" y="5140918"/>
                <a:ext cx="94842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1−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64E5DEF-EEDE-0463-D204-52DE6A19D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627" y="5140918"/>
                <a:ext cx="948425" cy="338554"/>
              </a:xfrm>
              <a:prstGeom prst="rect">
                <a:avLst/>
              </a:prstGeom>
              <a:blipFill>
                <a:blip r:embed="rId31"/>
                <a:stretch>
                  <a:fillRect l="-3947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25F3FC7-7500-94DE-8FC8-F92F495CEF03}"/>
                  </a:ext>
                </a:extLst>
              </p:cNvPr>
              <p:cNvSpPr txBox="1"/>
              <p:nvPr/>
            </p:nvSpPr>
            <p:spPr>
              <a:xfrm>
                <a:off x="3889803" y="5557333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25F3FC7-7500-94DE-8FC8-F92F495C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803" y="5557333"/>
                <a:ext cx="746185" cy="338554"/>
              </a:xfrm>
              <a:prstGeom prst="rect">
                <a:avLst/>
              </a:prstGeom>
              <a:blipFill>
                <a:blip r:embed="rId32"/>
                <a:stretch>
                  <a:fillRect l="-5085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96DFE31-C4D2-7988-114E-4E1D6881BDC4}"/>
                  </a:ext>
                </a:extLst>
              </p:cNvPr>
              <p:cNvSpPr txBox="1"/>
              <p:nvPr/>
            </p:nvSpPr>
            <p:spPr>
              <a:xfrm>
                <a:off x="3888900" y="5942242"/>
                <a:ext cx="74618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96DFE31-C4D2-7988-114E-4E1D6881B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900" y="5942242"/>
                <a:ext cx="746185" cy="338554"/>
              </a:xfrm>
              <a:prstGeom prst="rect">
                <a:avLst/>
              </a:prstGeom>
              <a:blipFill>
                <a:blip r:embed="rId33"/>
                <a:stretch>
                  <a:fillRect l="-5085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EECA2FE1-0400-143B-8865-C24D11877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0651" y="4023724"/>
            <a:ext cx="347044" cy="461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1EEB87-6955-0AA3-14E6-04C7D84F1D90}"/>
                  </a:ext>
                </a:extLst>
              </p:cNvPr>
              <p:cNvSpPr txBox="1"/>
              <p:nvPr/>
            </p:nvSpPr>
            <p:spPr>
              <a:xfrm>
                <a:off x="6949339" y="4023724"/>
                <a:ext cx="4150624" cy="385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1EEB87-6955-0AA3-14E6-04C7D84F1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339" y="4023724"/>
                <a:ext cx="4150624" cy="385875"/>
              </a:xfrm>
              <a:prstGeom prst="rect">
                <a:avLst/>
              </a:prstGeom>
              <a:blipFill>
                <a:blip r:embed="rId34"/>
                <a:stretch>
                  <a:fillRect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907DA4FB-3EA1-E4B4-FCFE-849BF8B424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0651" y="4652455"/>
            <a:ext cx="350525" cy="4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423DFC7-1D83-6B60-9369-36C723D5B083}"/>
                  </a:ext>
                </a:extLst>
              </p:cNvPr>
              <p:cNvSpPr txBox="1"/>
              <p:nvPr/>
            </p:nvSpPr>
            <p:spPr>
              <a:xfrm>
                <a:off x="6949338" y="4652455"/>
                <a:ext cx="4150624" cy="3844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𝐸𝑣𝑎𝑙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𝑃𝑅𝐺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423DFC7-1D83-6B60-9369-36C723D5B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338" y="4652455"/>
                <a:ext cx="4150624" cy="384464"/>
              </a:xfrm>
              <a:prstGeom prst="rect">
                <a:avLst/>
              </a:prstGeom>
              <a:blipFill>
                <a:blip r:embed="rId35"/>
                <a:stretch>
                  <a:fillRect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CA3F22D-8C97-515D-98C9-7BAB82BDFA4F}"/>
                  </a:ext>
                </a:extLst>
              </p:cNvPr>
              <p:cNvSpPr txBox="1"/>
              <p:nvPr/>
            </p:nvSpPr>
            <p:spPr>
              <a:xfrm>
                <a:off x="5855701" y="5468522"/>
                <a:ext cx="5616530" cy="38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≠2: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𝐸𝑣𝑎𝑙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𝐸𝑣𝑎𝑙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CA3F22D-8C97-515D-98C9-7BAB82BDF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701" y="5468522"/>
                <a:ext cx="5616530" cy="385875"/>
              </a:xfrm>
              <a:prstGeom prst="rect">
                <a:avLst/>
              </a:prstGeom>
              <a:blipFill>
                <a:blip r:embed="rId3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90F2A66-7364-4FB0-26FB-DC92DB56CBD7}"/>
                  </a:ext>
                </a:extLst>
              </p:cNvPr>
              <p:cNvSpPr txBox="1"/>
              <p:nvPr/>
            </p:nvSpPr>
            <p:spPr>
              <a:xfrm>
                <a:off x="5606641" y="5883915"/>
                <a:ext cx="6098874" cy="385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=2: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𝐸𝑣𝑎𝑙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𝐸𝑣𝑎𝑙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90F2A66-7364-4FB0-26FB-DC92DB56C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641" y="5883915"/>
                <a:ext cx="6098874" cy="385875"/>
              </a:xfrm>
              <a:prstGeom prst="rect">
                <a:avLst/>
              </a:prstGeom>
              <a:blipFill>
                <a:blip r:embed="rId3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A014DD8F-7C55-EA1F-B8D6-5126AAC57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1463945" y="5901717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8C6B1FD3-2A08-55A3-E73D-9716A8AB7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1162066" y="5464995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7FD0072-68A9-DCCB-10AF-860033D80F7E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7FD0072-68A9-DCCB-10AF-860033D80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39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4723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838E7-BA7C-6701-E453-155495149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48D2-D633-7B3D-40C4-610948388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F9BCD-9D1C-3EAD-C4D5-85E674B8E11C}"/>
              </a:ext>
            </a:extLst>
          </p:cNvPr>
          <p:cNvSpPr txBox="1"/>
          <p:nvPr/>
        </p:nvSpPr>
        <p:spPr>
          <a:xfrm>
            <a:off x="3798767" y="1072681"/>
            <a:ext cx="44480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of seeds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7ED34A-4DD3-26A8-839E-92FC7CBCD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2639"/>
              </p:ext>
            </p:extLst>
          </p:nvPr>
        </p:nvGraphicFramePr>
        <p:xfrm>
          <a:off x="1244630" y="287408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06D4A52-2872-8F1A-BB1D-FB89D17B7F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0121272"/>
                  </p:ext>
                </p:extLst>
              </p:nvPr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706D4A52-2872-8F1A-BB1D-FB89D17B7F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0121272"/>
                  </p:ext>
                </p:extLst>
              </p:nvPr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9375" r="-19666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815E52-564B-CA47-F066-6029CEFCD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537850"/>
              </p:ext>
            </p:extLst>
          </p:nvPr>
        </p:nvGraphicFramePr>
        <p:xfrm>
          <a:off x="1244630" y="366656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27179D5-7574-D595-28D6-6C8860BE6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879423"/>
              </p:ext>
            </p:extLst>
          </p:nvPr>
        </p:nvGraphicFramePr>
        <p:xfrm>
          <a:off x="1244630" y="4056273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F0ED7E-C8C0-5522-FE0E-FC31256523DA}"/>
                  </a:ext>
                </a:extLst>
              </p:cNvPr>
              <p:cNvSpPr txBox="1"/>
              <p:nvPr/>
            </p:nvSpPr>
            <p:spPr>
              <a:xfrm>
                <a:off x="2833077" y="2826064"/>
                <a:ext cx="1178528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F0ED7E-C8C0-5522-FE0E-FC3125652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077" y="2826064"/>
                <a:ext cx="1178528" cy="440442"/>
              </a:xfrm>
              <a:prstGeom prst="rect">
                <a:avLst/>
              </a:prstGeom>
              <a:blipFill>
                <a:blip r:embed="rId4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35A23A-DEF0-714E-3005-82473A456A9B}"/>
                  </a:ext>
                </a:extLst>
              </p:cNvPr>
              <p:cNvSpPr txBox="1"/>
              <p:nvPr/>
            </p:nvSpPr>
            <p:spPr>
              <a:xfrm>
                <a:off x="2833077" y="3618544"/>
                <a:ext cx="1183273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35A23A-DEF0-714E-3005-82473A456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077" y="3618544"/>
                <a:ext cx="1183273" cy="440442"/>
              </a:xfrm>
              <a:prstGeom prst="rect">
                <a:avLst/>
              </a:prstGeom>
              <a:blipFill>
                <a:blip r:embed="rId5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C1116C-D930-7D92-C509-E1DD11032840}"/>
                  </a:ext>
                </a:extLst>
              </p:cNvPr>
              <p:cNvSpPr txBox="1"/>
              <p:nvPr/>
            </p:nvSpPr>
            <p:spPr>
              <a:xfrm>
                <a:off x="2827214" y="4012071"/>
                <a:ext cx="1179234" cy="440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C1116C-D930-7D92-C509-E1DD11032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214" y="4012071"/>
                <a:ext cx="1179234" cy="440442"/>
              </a:xfrm>
              <a:prstGeom prst="rect">
                <a:avLst/>
              </a:prstGeom>
              <a:blipFill>
                <a:blip r:embed="rId6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FA5407-B72C-F5F8-6FA0-E879A38497E3}"/>
                  </a:ext>
                </a:extLst>
              </p:cNvPr>
              <p:cNvSpPr txBox="1"/>
              <p:nvPr/>
            </p:nvSpPr>
            <p:spPr>
              <a:xfrm>
                <a:off x="2848621" y="3220128"/>
                <a:ext cx="22655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groupChr>
                      <m:groupChrPr>
                        <m:chr m:val="←"/>
                        <m:vertJc m:val="bot"/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FA5407-B72C-F5F8-6FA0-E879A3849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8621" y="3220128"/>
                <a:ext cx="2265557" cy="451214"/>
              </a:xfrm>
              <a:prstGeom prst="rect">
                <a:avLst/>
              </a:prstGeom>
              <a:blipFill>
                <a:blip r:embed="rId7"/>
                <a:stretch>
                  <a:fillRect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D355985D-949D-5524-FFAE-4D196C516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318" y="2505005"/>
            <a:ext cx="347044" cy="4617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8C103E4-4890-1C82-4531-8E8FCFD463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0867" y="3688599"/>
            <a:ext cx="350525" cy="460435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704BE69E-7C8A-ECFF-0884-418801A1D087}"/>
              </a:ext>
            </a:extLst>
          </p:cNvPr>
          <p:cNvSpPr/>
          <p:nvPr/>
        </p:nvSpPr>
        <p:spPr>
          <a:xfrm>
            <a:off x="7164111" y="2551213"/>
            <a:ext cx="367795" cy="3693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AC41DBF-906B-2D59-8E99-34CE05790553}"/>
              </a:ext>
            </a:extLst>
          </p:cNvPr>
          <p:cNvSpPr/>
          <p:nvPr/>
        </p:nvSpPr>
        <p:spPr>
          <a:xfrm>
            <a:off x="9947923" y="3677455"/>
            <a:ext cx="367795" cy="3693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1A0F282-EF6A-CEB9-8C57-C9972349E1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4131" y="2505006"/>
            <a:ext cx="347044" cy="4617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40B4807-96AE-8401-C054-8AEA453A67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8617" y="3631902"/>
            <a:ext cx="350525" cy="460435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23B4D647-BF73-F205-9556-C35676925134}"/>
              </a:ext>
            </a:extLst>
          </p:cNvPr>
          <p:cNvSpPr/>
          <p:nvPr/>
        </p:nvSpPr>
        <p:spPr>
          <a:xfrm>
            <a:off x="9947924" y="2551213"/>
            <a:ext cx="367795" cy="3693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22CE61C-ACAC-5DEB-73E5-F8F6ED8812AF}"/>
              </a:ext>
            </a:extLst>
          </p:cNvPr>
          <p:cNvSpPr/>
          <p:nvPr/>
        </p:nvSpPr>
        <p:spPr>
          <a:xfrm>
            <a:off x="7163973" y="3651408"/>
            <a:ext cx="367795" cy="3693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B85CE8B-145E-6408-FCD1-477B89641FD3}"/>
              </a:ext>
            </a:extLst>
          </p:cNvPr>
          <p:cNvCxnSpPr>
            <a:stCxn id="35" idx="3"/>
            <a:endCxn id="51" idx="2"/>
          </p:cNvCxnSpPr>
          <p:nvPr/>
        </p:nvCxnSpPr>
        <p:spPr>
          <a:xfrm>
            <a:off x="6377362" y="2735878"/>
            <a:ext cx="78674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F3C7510-5DEB-D601-561B-179B5C91C0AF}"/>
              </a:ext>
            </a:extLst>
          </p:cNvPr>
          <p:cNvCxnSpPr>
            <a:cxnSpLocks/>
            <a:stCxn id="50" idx="3"/>
          </p:cNvCxnSpPr>
          <p:nvPr/>
        </p:nvCxnSpPr>
        <p:spPr>
          <a:xfrm flipV="1">
            <a:off x="6371392" y="2851641"/>
            <a:ext cx="827253" cy="10671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A627DF8-4FA2-2242-C3AC-F42D2DD72401}"/>
              </a:ext>
            </a:extLst>
          </p:cNvPr>
          <p:cNvCxnSpPr>
            <a:cxnSpLocks/>
            <a:stCxn id="54" idx="3"/>
            <a:endCxn id="56" idx="2"/>
          </p:cNvCxnSpPr>
          <p:nvPr/>
        </p:nvCxnSpPr>
        <p:spPr>
          <a:xfrm>
            <a:off x="9161175" y="2735879"/>
            <a:ext cx="7867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61842D-F198-7756-C98F-110FAD9E66D0}"/>
              </a:ext>
            </a:extLst>
          </p:cNvPr>
          <p:cNvCxnSpPr>
            <a:cxnSpLocks/>
            <a:stCxn id="55" idx="3"/>
            <a:endCxn id="52" idx="2"/>
          </p:cNvCxnSpPr>
          <p:nvPr/>
        </p:nvCxnSpPr>
        <p:spPr>
          <a:xfrm>
            <a:off x="9169142" y="3862120"/>
            <a:ext cx="778781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077229E-70E0-7B1B-BFD4-9603BA206F61}"/>
                  </a:ext>
                </a:extLst>
              </p:cNvPr>
              <p:cNvSpPr txBox="1"/>
              <p:nvPr/>
            </p:nvSpPr>
            <p:spPr>
              <a:xfrm>
                <a:off x="7172607" y="2526171"/>
                <a:ext cx="350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077229E-70E0-7B1B-BFD4-9603BA206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2607" y="2526171"/>
                <a:ext cx="35052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4013BA8-33B7-E01F-1F90-C559E272066B}"/>
                  </a:ext>
                </a:extLst>
              </p:cNvPr>
              <p:cNvSpPr txBox="1"/>
              <p:nvPr/>
            </p:nvSpPr>
            <p:spPr>
              <a:xfrm>
                <a:off x="7190431" y="3632395"/>
                <a:ext cx="350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4013BA8-33B7-E01F-1F90-C559E2720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431" y="3632395"/>
                <a:ext cx="35052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C24EE48-6730-450A-C3EC-0421E7C75DAB}"/>
                  </a:ext>
                </a:extLst>
              </p:cNvPr>
              <p:cNvSpPr txBox="1"/>
              <p:nvPr/>
            </p:nvSpPr>
            <p:spPr>
              <a:xfrm>
                <a:off x="9956557" y="2524538"/>
                <a:ext cx="3505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C24EE48-6730-450A-C3EC-0421E7C75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6557" y="2524538"/>
                <a:ext cx="35052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37D5A49-1670-C59E-BDFE-6B06EE8515A7}"/>
                  </a:ext>
                </a:extLst>
              </p:cNvPr>
              <p:cNvSpPr txBox="1"/>
              <p:nvPr/>
            </p:nvSpPr>
            <p:spPr>
              <a:xfrm>
                <a:off x="9982792" y="3667132"/>
                <a:ext cx="350525" cy="375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37D5A49-1670-C59E-BDFE-6B06EE851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792" y="3667132"/>
                <a:ext cx="350525" cy="3754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3FA804B-B0F2-6B1B-6086-20BCDA684904}"/>
              </a:ext>
            </a:extLst>
          </p:cNvPr>
          <p:cNvSpPr txBox="1"/>
          <p:nvPr/>
        </p:nvSpPr>
        <p:spPr>
          <a:xfrm>
            <a:off x="5861273" y="1572367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non-special</a:t>
            </a:r>
            <a:r>
              <a:rPr lang="en-US" sz="1600" dirty="0"/>
              <a:t> rows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49C525-64CA-C5DB-C971-E42995D01F0B}"/>
              </a:ext>
            </a:extLst>
          </p:cNvPr>
          <p:cNvSpPr txBox="1"/>
          <p:nvPr/>
        </p:nvSpPr>
        <p:spPr>
          <a:xfrm>
            <a:off x="8645086" y="1572366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special</a:t>
            </a:r>
            <a:r>
              <a:rPr lang="en-US" sz="1600" dirty="0"/>
              <a:t> row</a:t>
            </a:r>
          </a:p>
        </p:txBody>
      </p:sp>
    </p:spTree>
    <p:extLst>
      <p:ext uri="{BB962C8B-B14F-4D97-AF65-F5344CB8AC3E}">
        <p14:creationId xmlns:p14="http://schemas.microsoft.com/office/powerpoint/2010/main" val="3682274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6" grpId="0" animBg="1"/>
      <p:bldP spid="57" grpId="0" animBg="1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F90F0-AA89-F1A5-19F1-427A443E2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D0A45C-3A88-2971-E4E7-440158C4C5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-Party DPF </a:t>
                </a:r>
                <a:r>
                  <a:rPr lang="en-US" dirty="0">
                    <a:solidFill>
                      <a:schemeClr val="accent1"/>
                    </a:solidFill>
                  </a:rPr>
                  <a:t>[BGI15]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4D0A45C-3A88-2971-E4E7-440158C4C5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93DD3F-CA0A-C6DC-F779-C0F7EEBA8E43}"/>
                  </a:ext>
                </a:extLst>
              </p:cNvPr>
              <p:cNvSpPr txBox="1"/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93DD3F-CA0A-C6DC-F779-C0F7EEBA8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blipFill>
                <a:blip r:embed="rId4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51F76E-9A28-D4A0-D5AB-AB71D9C9D508}"/>
                  </a:ext>
                </a:extLst>
              </p:cNvPr>
              <p:cNvSpPr txBox="1"/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A51F76E-9A28-D4A0-D5AB-AB71D9C9D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blipFill>
                <a:blip r:embed="rId5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E748706-B450-7025-A0BB-FB5C9AFCBA75}"/>
                  </a:ext>
                </a:extLst>
              </p:cNvPr>
              <p:cNvSpPr txBox="1"/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E748706-B450-7025-A0BB-FB5C9AFCB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blipFill>
                <a:blip r:embed="rId6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8C5D7C-6A74-0025-255E-499405E50513}"/>
                  </a:ext>
                </a:extLst>
              </p:cNvPr>
              <p:cNvSpPr txBox="1"/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8C5D7C-6A74-0025-255E-499405E50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blipFill>
                <a:blip r:embed="rId7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C76A343-8D6E-15A2-0FD9-3FC347766E80}"/>
              </a:ext>
            </a:extLst>
          </p:cNvPr>
          <p:cNvSpPr txBox="1"/>
          <p:nvPr/>
        </p:nvSpPr>
        <p:spPr>
          <a:xfrm>
            <a:off x="3798767" y="1072681"/>
            <a:ext cx="44480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of seeds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E2503D-4B52-D791-D8A4-ECBD56E64583}"/>
              </a:ext>
            </a:extLst>
          </p:cNvPr>
          <p:cNvSpPr txBox="1"/>
          <p:nvPr/>
        </p:nvSpPr>
        <p:spPr>
          <a:xfrm>
            <a:off x="1128826" y="4833510"/>
            <a:ext cx="42399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 subset of the seeds associated with each row are given to each party</a:t>
            </a:r>
          </a:p>
        </p:txBody>
      </p:sp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996838BC-78F7-F87C-537C-975C63765FB6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287408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BFFEDE0F-8CA1-8654-2001-223EEF2AD56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BFFEDE0F-8CA1-8654-2001-223EEF2AD56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000" t="-9375" r="-19666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3EA38F7E-D75A-CAA7-15DE-38126C947C9C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366656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23260851-3875-DA4B-48C0-3FDFBF93653E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4056273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pic>
        <p:nvPicPr>
          <p:cNvPr id="97" name="Content Placeholder 12">
            <a:extLst>
              <a:ext uri="{FF2B5EF4-FFF2-40B4-BE49-F238E27FC236}">
                <a16:creationId xmlns:a16="http://schemas.microsoft.com/office/drawing/2014/main" id="{5DB15ABF-5CE8-742A-0672-569FA673B43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4277658"/>
            <a:ext cx="411451" cy="46043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63BC9BF-0645-3CA7-8187-380BB79594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6302" y="2691439"/>
            <a:ext cx="347044" cy="46174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139FE8E-20C2-F79B-4CF9-CCDABB16B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2821" y="3457883"/>
            <a:ext cx="350525" cy="4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14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033A4-9FA2-2D95-385B-C4CC0272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628DEB-085E-EB3E-0724-2F69C1DEECA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-Party DPF </a:t>
                </a:r>
                <a:r>
                  <a:rPr lang="en-US" dirty="0">
                    <a:solidFill>
                      <a:schemeClr val="accent1"/>
                    </a:solidFill>
                  </a:rPr>
                  <a:t>[BGI15]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628DEB-085E-EB3E-0724-2F69C1DEE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93A2A7-F591-E048-8D0E-2E368A25F124}"/>
                  </a:ext>
                </a:extLst>
              </p:cNvPr>
              <p:cNvSpPr txBox="1"/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93A2A7-F591-E048-8D0E-2E368A25F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blipFill>
                <a:blip r:embed="rId4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7C814BB-DC62-50E5-B9B0-281683F8A482}"/>
                  </a:ext>
                </a:extLst>
              </p:cNvPr>
              <p:cNvSpPr txBox="1"/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7C814BB-DC62-50E5-B9B0-281683F8A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blipFill>
                <a:blip r:embed="rId5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43E73C-91A1-1720-6168-02224895870D}"/>
                  </a:ext>
                </a:extLst>
              </p:cNvPr>
              <p:cNvSpPr txBox="1"/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43E73C-91A1-1720-6168-022248958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blipFill>
                <a:blip r:embed="rId6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E7CA20-06E1-78D5-B0F8-551AE3809C6E}"/>
                  </a:ext>
                </a:extLst>
              </p:cNvPr>
              <p:cNvSpPr txBox="1"/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1E7CA20-06E1-78D5-B0F8-551AE3809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blipFill>
                <a:blip r:embed="rId7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30C9455-FDD5-8E1F-E42B-91D467D3EEBE}"/>
              </a:ext>
            </a:extLst>
          </p:cNvPr>
          <p:cNvSpPr txBox="1"/>
          <p:nvPr/>
        </p:nvSpPr>
        <p:spPr>
          <a:xfrm>
            <a:off x="3798767" y="1072681"/>
            <a:ext cx="44480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of seeds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B339E6-EF52-CFF7-5A3E-761C738F0DD1}"/>
              </a:ext>
            </a:extLst>
          </p:cNvPr>
          <p:cNvSpPr txBox="1"/>
          <p:nvPr/>
        </p:nvSpPr>
        <p:spPr>
          <a:xfrm>
            <a:off x="1128826" y="4833510"/>
            <a:ext cx="42399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 subset of the seeds associated with each row are given to each party</a:t>
            </a:r>
          </a:p>
        </p:txBody>
      </p:sp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D20530AF-D122-6B12-A10F-4F6B4E8BE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42705"/>
              </p:ext>
            </p:extLst>
          </p:nvPr>
        </p:nvGraphicFramePr>
        <p:xfrm>
          <a:off x="1244630" y="287408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96EB0DEB-4125-C855-E5AE-F27A453BF7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6913732"/>
                  </p:ext>
                </p:extLst>
              </p:nvPr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96EB0DEB-4125-C855-E5AE-F27A453BF7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6913732"/>
                  </p:ext>
                </p:extLst>
              </p:nvPr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000" t="-9375" r="-19666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C70668C5-47EF-6CE3-086C-DCFBF69F7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203003"/>
              </p:ext>
            </p:extLst>
          </p:nvPr>
        </p:nvGraphicFramePr>
        <p:xfrm>
          <a:off x="1244630" y="366656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79D4A5AD-E2B3-8E35-4B79-D4E8674F9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558992"/>
              </p:ext>
            </p:extLst>
          </p:nvPr>
        </p:nvGraphicFramePr>
        <p:xfrm>
          <a:off x="1244630" y="4056273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sp>
        <p:nvSpPr>
          <p:cNvPr id="95" name="TextBox 94">
            <a:extLst>
              <a:ext uri="{FF2B5EF4-FFF2-40B4-BE49-F238E27FC236}">
                <a16:creationId xmlns:a16="http://schemas.microsoft.com/office/drawing/2014/main" id="{1D1C1156-0559-F63C-5162-48DC75EB433C}"/>
              </a:ext>
            </a:extLst>
          </p:cNvPr>
          <p:cNvSpPr txBox="1"/>
          <p:nvPr/>
        </p:nvSpPr>
        <p:spPr>
          <a:xfrm>
            <a:off x="5861272" y="1572367"/>
            <a:ext cx="2609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non-special</a:t>
            </a:r>
            <a:r>
              <a:rPr lang="en-US" sz="1600" dirty="0"/>
              <a:t> rows are given to </a:t>
            </a:r>
            <a:r>
              <a:rPr lang="en-US" sz="1600" dirty="0">
                <a:solidFill>
                  <a:srgbClr val="C00000"/>
                </a:solidFill>
              </a:rPr>
              <a:t>even</a:t>
            </a:r>
            <a:r>
              <a:rPr lang="en-US" sz="1600" dirty="0"/>
              <a:t> number of parties</a:t>
            </a:r>
          </a:p>
        </p:txBody>
      </p:sp>
      <p:pic>
        <p:nvPicPr>
          <p:cNvPr id="100" name="Content Placeholder 12">
            <a:extLst>
              <a:ext uri="{FF2B5EF4-FFF2-40B4-BE49-F238E27FC236}">
                <a16:creationId xmlns:a16="http://schemas.microsoft.com/office/drawing/2014/main" id="{21694071-647F-589E-38CE-E25103EE83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4277658"/>
            <a:ext cx="411451" cy="46043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6EF596B-66A9-1246-3609-AFD8239EC2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6302" y="2691439"/>
            <a:ext cx="347044" cy="46174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DA7EBFE-BC1A-015D-364F-489A680D60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2821" y="3457883"/>
            <a:ext cx="350525" cy="460435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975D42F-FC6E-FF86-31D5-69D8C34F28AA}"/>
              </a:ext>
            </a:extLst>
          </p:cNvPr>
          <p:cNvGrpSpPr/>
          <p:nvPr/>
        </p:nvGrpSpPr>
        <p:grpSpPr>
          <a:xfrm>
            <a:off x="7297029" y="2459586"/>
            <a:ext cx="367795" cy="397032"/>
            <a:chOff x="6728890" y="1953974"/>
            <a:chExt cx="367795" cy="397032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708CFA1-64C0-BADF-864F-1FA0591575CF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30D7EB4-00AB-8E85-3493-56666765C464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970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30D7EB4-00AB-8E85-3493-56666765C4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970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DC9F267-8440-9A58-16A2-21FC11224FF9}"/>
              </a:ext>
            </a:extLst>
          </p:cNvPr>
          <p:cNvGrpSpPr/>
          <p:nvPr/>
        </p:nvGrpSpPr>
        <p:grpSpPr>
          <a:xfrm>
            <a:off x="7285905" y="3197486"/>
            <a:ext cx="367795" cy="397545"/>
            <a:chOff x="6728752" y="3055454"/>
            <a:chExt cx="367795" cy="39754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0EBE57A-BC2E-0DA8-9BE3-E8F309DBD139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E1B9A3E-9651-192C-9EED-4C697B25654A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97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EE1B9A3E-9651-192C-9EED-4C697B2565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9754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0EF35C4-EB01-7D19-8438-28C44D0B5D29}"/>
              </a:ext>
            </a:extLst>
          </p:cNvPr>
          <p:cNvGrpSpPr/>
          <p:nvPr/>
        </p:nvGrpSpPr>
        <p:grpSpPr>
          <a:xfrm>
            <a:off x="7301451" y="4003494"/>
            <a:ext cx="367795" cy="394373"/>
            <a:chOff x="6728890" y="1953974"/>
            <a:chExt cx="367795" cy="394373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AB41C1B-2E54-E515-681C-9995C485A502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6E7802B1-7C3A-7995-FF07-CA6C70205777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857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6E7802B1-7C3A-7995-FF07-CA6C702057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8574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E2E0FFE-77A8-909D-3A47-296F66354BE8}"/>
              </a:ext>
            </a:extLst>
          </p:cNvPr>
          <p:cNvGrpSpPr/>
          <p:nvPr/>
        </p:nvGrpSpPr>
        <p:grpSpPr>
          <a:xfrm>
            <a:off x="7301452" y="4720740"/>
            <a:ext cx="367795" cy="393088"/>
            <a:chOff x="6728752" y="3055454"/>
            <a:chExt cx="367795" cy="393088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5683B2B-0844-DD44-8B8D-88F008106273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5CDA34C-8B13-B0D4-50F2-AF7A99AA6349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5CDA34C-8B13-B0D4-50F2-AF7A99AA63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1595220-3F54-47A3-96FB-9FA4CBEE1DDE}"/>
              </a:ext>
            </a:extLst>
          </p:cNvPr>
          <p:cNvCxnSpPr>
            <a:cxnSpLocks/>
            <a:stCxn id="101" idx="3"/>
            <a:endCxn id="105" idx="1"/>
          </p:cNvCxnSpPr>
          <p:nvPr/>
        </p:nvCxnSpPr>
        <p:spPr>
          <a:xfrm flipV="1">
            <a:off x="6463346" y="2658102"/>
            <a:ext cx="842179" cy="2642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B34A386-7010-E556-85CB-7E37DF0AD37F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6463346" y="3493449"/>
            <a:ext cx="842179" cy="1946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C560DA3B-9013-CFFB-DC72-5B36D24C2C2A}"/>
              </a:ext>
            </a:extLst>
          </p:cNvPr>
          <p:cNvCxnSpPr>
            <a:cxnSpLocks/>
            <a:endCxn id="111" idx="1"/>
          </p:cNvCxnSpPr>
          <p:nvPr/>
        </p:nvCxnSpPr>
        <p:spPr>
          <a:xfrm>
            <a:off x="6481151" y="3803438"/>
            <a:ext cx="828796" cy="3929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3F6A3AF-1A3E-A287-09D1-64A3159A90C9}"/>
              </a:ext>
            </a:extLst>
          </p:cNvPr>
          <p:cNvCxnSpPr>
            <a:cxnSpLocks/>
          </p:cNvCxnSpPr>
          <p:nvPr/>
        </p:nvCxnSpPr>
        <p:spPr>
          <a:xfrm flipV="1">
            <a:off x="6416411" y="2775118"/>
            <a:ext cx="923478" cy="16417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5965E64-1B85-8AD8-64FC-7FE62E0EA5C8}"/>
              </a:ext>
            </a:extLst>
          </p:cNvPr>
          <p:cNvCxnSpPr>
            <a:cxnSpLocks/>
            <a:endCxn id="108" idx="1"/>
          </p:cNvCxnSpPr>
          <p:nvPr/>
        </p:nvCxnSpPr>
        <p:spPr>
          <a:xfrm>
            <a:off x="6482375" y="3049108"/>
            <a:ext cx="803668" cy="3471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2A54B42-A76D-8A33-2DD2-2A00757B4588}"/>
              </a:ext>
            </a:extLst>
          </p:cNvPr>
          <p:cNvCxnSpPr>
            <a:cxnSpLocks/>
            <a:stCxn id="100" idx="3"/>
          </p:cNvCxnSpPr>
          <p:nvPr/>
        </p:nvCxnSpPr>
        <p:spPr>
          <a:xfrm flipV="1">
            <a:off x="6507451" y="4314956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DB2800C3-F384-6866-5DB5-621B3598D665}"/>
                  </a:ext>
                </a:extLst>
              </p:cNvPr>
              <p:cNvSpPr txBox="1"/>
              <p:nvPr/>
            </p:nvSpPr>
            <p:spPr>
              <a:xfrm>
                <a:off x="7629435" y="5648858"/>
                <a:ext cx="1931554" cy="3693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[BGI15]: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DB2800C3-F384-6866-5DB5-621B3598D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435" y="5648858"/>
                <a:ext cx="1931554" cy="369332"/>
              </a:xfrm>
              <a:prstGeom prst="rect">
                <a:avLst/>
              </a:prstGeom>
              <a:blipFill>
                <a:blip r:embed="rId16"/>
                <a:stretch>
                  <a:fillRect l="-261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5" name="Content Placeholder 12">
            <a:extLst>
              <a:ext uri="{FF2B5EF4-FFF2-40B4-BE49-F238E27FC236}">
                <a16:creationId xmlns:a16="http://schemas.microsoft.com/office/drawing/2014/main" id="{35A03714-FBAE-A6A6-D231-C492C28F09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699" y="4315051"/>
            <a:ext cx="411451" cy="460435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95D57FE2-4EFB-083E-1B84-533F10C6E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9001" y="2728832"/>
            <a:ext cx="347044" cy="461745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D1A5CFC-8E62-8DE9-5D57-C84B36379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5520" y="3495276"/>
            <a:ext cx="350525" cy="460435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E1041E8-CF77-3256-7AC1-B94FE06E89F9}"/>
              </a:ext>
            </a:extLst>
          </p:cNvPr>
          <p:cNvGrpSpPr/>
          <p:nvPr/>
        </p:nvGrpSpPr>
        <p:grpSpPr>
          <a:xfrm>
            <a:off x="10581543" y="2432312"/>
            <a:ext cx="367795" cy="394373"/>
            <a:chOff x="6728890" y="1953974"/>
            <a:chExt cx="367795" cy="394373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2A1EFC4-4210-77E6-11DC-344072C344EC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D3CE1FAA-2645-B4B9-8640-C7DD23C6853A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725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D3CE1FAA-2645-B4B9-8640-C7DD23C68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72538"/>
                </a:xfrm>
                <a:prstGeom prst="rect">
                  <a:avLst/>
                </a:prstGeom>
                <a:blipFill>
                  <a:blip r:embed="rId17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6BFE891-9749-61D6-0EE2-699599BC0564}"/>
              </a:ext>
            </a:extLst>
          </p:cNvPr>
          <p:cNvGrpSpPr/>
          <p:nvPr/>
        </p:nvGrpSpPr>
        <p:grpSpPr>
          <a:xfrm>
            <a:off x="10570419" y="3170212"/>
            <a:ext cx="367795" cy="393088"/>
            <a:chOff x="6728752" y="3055454"/>
            <a:chExt cx="367795" cy="393088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0B5C7D82-7261-56D9-EF2A-E7595C52C59D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807DAA9E-F0B9-975D-E663-2C130856EC77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3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807DAA9E-F0B9-975D-E663-2C130856E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305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A76B259-0815-F8C2-FFCC-91EE72235D5F}"/>
              </a:ext>
            </a:extLst>
          </p:cNvPr>
          <p:cNvGrpSpPr/>
          <p:nvPr/>
        </p:nvGrpSpPr>
        <p:grpSpPr>
          <a:xfrm>
            <a:off x="10585965" y="3976220"/>
            <a:ext cx="367795" cy="394373"/>
            <a:chOff x="6728890" y="1953974"/>
            <a:chExt cx="367795" cy="394373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6F9E6AB-1707-2A75-BFC3-DB57BFD6FEF0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BC2BB17F-DBF3-553F-9319-942703F390FF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BC2BB17F-DBF3-553F-9319-942703F390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blipFill>
                  <a:blip r:embed="rId19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A7A321A-8929-4318-9DA9-9C378A5F4736}"/>
              </a:ext>
            </a:extLst>
          </p:cNvPr>
          <p:cNvGrpSpPr/>
          <p:nvPr/>
        </p:nvGrpSpPr>
        <p:grpSpPr>
          <a:xfrm>
            <a:off x="10594592" y="4693466"/>
            <a:ext cx="367795" cy="393088"/>
            <a:chOff x="6728752" y="3055454"/>
            <a:chExt cx="367795" cy="393088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A587515-71A8-B76B-419F-907F2C12EE0A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6723119B-B0A1-DB22-DC4A-938C7095B103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4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6723119B-B0A1-DB22-DC4A-938C7095B1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4461"/>
                </a:xfrm>
                <a:prstGeom prst="rect">
                  <a:avLst/>
                </a:prstGeom>
                <a:blipFill>
                  <a:blip r:embed="rId20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3793C7BD-D2F8-4DFE-BF2F-3F13352AAACF}"/>
              </a:ext>
            </a:extLst>
          </p:cNvPr>
          <p:cNvCxnSpPr>
            <a:cxnSpLocks/>
            <a:endCxn id="150" idx="1"/>
          </p:cNvCxnSpPr>
          <p:nvPr/>
        </p:nvCxnSpPr>
        <p:spPr>
          <a:xfrm flipV="1">
            <a:off x="9747860" y="2618581"/>
            <a:ext cx="842179" cy="2764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D74EA2C-6938-5F40-58F6-8C66B2570E1C}"/>
              </a:ext>
            </a:extLst>
          </p:cNvPr>
          <p:cNvCxnSpPr>
            <a:cxnSpLocks/>
          </p:cNvCxnSpPr>
          <p:nvPr/>
        </p:nvCxnSpPr>
        <p:spPr>
          <a:xfrm>
            <a:off x="9787853" y="3842625"/>
            <a:ext cx="876926" cy="9328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6548FDA7-1208-90E6-7015-EAB51BFC95C3}"/>
              </a:ext>
            </a:extLst>
          </p:cNvPr>
          <p:cNvCxnSpPr>
            <a:cxnSpLocks/>
            <a:endCxn id="159" idx="1"/>
          </p:cNvCxnSpPr>
          <p:nvPr/>
        </p:nvCxnSpPr>
        <p:spPr>
          <a:xfrm>
            <a:off x="9819620" y="4680053"/>
            <a:ext cx="775110" cy="2006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0C7DFEF-102F-CEA0-022E-538E5740F1FB}"/>
              </a:ext>
            </a:extLst>
          </p:cNvPr>
          <p:cNvCxnSpPr>
            <a:cxnSpLocks/>
            <a:stCxn id="147" idx="3"/>
            <a:endCxn id="153" idx="1"/>
          </p:cNvCxnSpPr>
          <p:nvPr/>
        </p:nvCxnSpPr>
        <p:spPr>
          <a:xfrm flipV="1">
            <a:off x="9756045" y="3356738"/>
            <a:ext cx="814512" cy="3687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4F9D0288-BBE8-815C-5F83-83809E61826C}"/>
              </a:ext>
            </a:extLst>
          </p:cNvPr>
          <p:cNvCxnSpPr>
            <a:cxnSpLocks/>
            <a:endCxn id="159" idx="0"/>
          </p:cNvCxnSpPr>
          <p:nvPr/>
        </p:nvCxnSpPr>
        <p:spPr>
          <a:xfrm>
            <a:off x="9775515" y="3021834"/>
            <a:ext cx="994478" cy="1671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3400B3B-C4A4-77CD-E0B8-D6DB29406B4D}"/>
              </a:ext>
            </a:extLst>
          </p:cNvPr>
          <p:cNvCxnSpPr>
            <a:cxnSpLocks/>
          </p:cNvCxnSpPr>
          <p:nvPr/>
        </p:nvCxnSpPr>
        <p:spPr>
          <a:xfrm flipV="1">
            <a:off x="9791965" y="4287682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51E44336-5E8C-5544-40D0-75654430365B}"/>
              </a:ext>
            </a:extLst>
          </p:cNvPr>
          <p:cNvSpPr txBox="1"/>
          <p:nvPr/>
        </p:nvSpPr>
        <p:spPr>
          <a:xfrm>
            <a:off x="9207069" y="1572461"/>
            <a:ext cx="2362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special</a:t>
            </a:r>
            <a:r>
              <a:rPr lang="en-US" sz="1600" dirty="0"/>
              <a:t> row are given to </a:t>
            </a:r>
            <a:r>
              <a:rPr lang="en-US" sz="1600" dirty="0">
                <a:solidFill>
                  <a:srgbClr val="C00000"/>
                </a:solidFill>
              </a:rPr>
              <a:t>odd </a:t>
            </a:r>
            <a:r>
              <a:rPr lang="en-US" sz="1600" dirty="0"/>
              <a:t>number of parties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E36A748-5F3E-E50B-133F-FA2F2E48FF40}"/>
              </a:ext>
            </a:extLst>
          </p:cNvPr>
          <p:cNvSpPr txBox="1"/>
          <p:nvPr/>
        </p:nvSpPr>
        <p:spPr>
          <a:xfrm>
            <a:off x="907824" y="5616042"/>
            <a:ext cx="468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Our observation: </a:t>
            </a:r>
            <a:r>
              <a:rPr lang="en-US" sz="1600" dirty="0"/>
              <a:t>Can be viewed as bipartite graphs</a:t>
            </a:r>
          </a:p>
        </p:txBody>
      </p:sp>
    </p:spTree>
    <p:extLst>
      <p:ext uri="{BB962C8B-B14F-4D97-AF65-F5344CB8AC3E}">
        <p14:creationId xmlns:p14="http://schemas.microsoft.com/office/powerpoint/2010/main" val="2544950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43" grpId="0" animBg="1"/>
      <p:bldP spid="1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34E57-3DA4-6075-63A9-8C0FE89A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6793BE-6CDD-CAD6-8F37-0AC4AA7BD0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-Party DPF </a:t>
                </a:r>
                <a:r>
                  <a:rPr lang="en-US" dirty="0">
                    <a:solidFill>
                      <a:schemeClr val="accent1"/>
                    </a:solidFill>
                  </a:rPr>
                  <a:t>[BGI15]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E6793BE-6CDD-CAD6-8F37-0AC4AA7BD0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9F4C9B6-BFEB-3EA6-01B0-88DD6438F243}"/>
              </a:ext>
            </a:extLst>
          </p:cNvPr>
          <p:cNvSpPr txBox="1"/>
          <p:nvPr/>
        </p:nvSpPr>
        <p:spPr>
          <a:xfrm>
            <a:off x="3798767" y="1072681"/>
            <a:ext cx="44480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of seeds</a:t>
            </a:r>
          </a:p>
        </p:txBody>
      </p:sp>
      <p:pic>
        <p:nvPicPr>
          <p:cNvPr id="43" name="Content Placeholder 12">
            <a:extLst>
              <a:ext uri="{FF2B5EF4-FFF2-40B4-BE49-F238E27FC236}">
                <a16:creationId xmlns:a16="http://schemas.microsoft.com/office/drawing/2014/main" id="{D002950E-2077-D0D6-3DA7-CCCBD64E76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4277658"/>
            <a:ext cx="411451" cy="4604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0226A6-EA2B-F3E0-7EB8-99A4722C5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302" y="2691439"/>
            <a:ext cx="347044" cy="4617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D81772-2C77-41B3-C794-76402E426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821" y="3457883"/>
            <a:ext cx="350525" cy="46043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613595D-DA4C-93B1-B75C-8E22C787CE1C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6463346" y="2644252"/>
            <a:ext cx="842179" cy="278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E8D4EC1-D0B8-FC2B-82B8-D05A572F0C65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6463346" y="3493449"/>
            <a:ext cx="842179" cy="1946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0D4351E-86BE-3EBB-FF03-2043A3D8D40E}"/>
              </a:ext>
            </a:extLst>
          </p:cNvPr>
          <p:cNvCxnSpPr>
            <a:cxnSpLocks/>
          </p:cNvCxnSpPr>
          <p:nvPr/>
        </p:nvCxnSpPr>
        <p:spPr>
          <a:xfrm>
            <a:off x="6481151" y="3803438"/>
            <a:ext cx="828796" cy="384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DD75558-7101-5E8F-382F-216B5526C04C}"/>
              </a:ext>
            </a:extLst>
          </p:cNvPr>
          <p:cNvCxnSpPr>
            <a:cxnSpLocks/>
          </p:cNvCxnSpPr>
          <p:nvPr/>
        </p:nvCxnSpPr>
        <p:spPr>
          <a:xfrm flipV="1">
            <a:off x="6416411" y="2775118"/>
            <a:ext cx="923478" cy="16417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A00527-6641-CB67-478D-DBD5AF89643F}"/>
              </a:ext>
            </a:extLst>
          </p:cNvPr>
          <p:cNvCxnSpPr>
            <a:cxnSpLocks/>
          </p:cNvCxnSpPr>
          <p:nvPr/>
        </p:nvCxnSpPr>
        <p:spPr>
          <a:xfrm>
            <a:off x="6482375" y="3049108"/>
            <a:ext cx="803668" cy="333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24190C-6202-CACC-ACF7-57352636B17A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6507451" y="4314956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585DB-0AB1-153B-3F3B-095B62F98FF7}"/>
                  </a:ext>
                </a:extLst>
              </p:cNvPr>
              <p:cNvSpPr txBox="1"/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E585DB-0AB1-153B-3F3B-095B62F98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blipFill>
                <a:blip r:embed="rId7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EF9D36-2D3F-645F-CA61-BAE2961A4BE2}"/>
                  </a:ext>
                </a:extLst>
              </p:cNvPr>
              <p:cNvSpPr txBox="1"/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EF9D36-2D3F-645F-CA61-BAE2961A4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blipFill>
                <a:blip r:embed="rId8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84209E-9203-D7C5-91FC-5A03C8060706}"/>
                  </a:ext>
                </a:extLst>
              </p:cNvPr>
              <p:cNvSpPr txBox="1"/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84209E-9203-D7C5-91FC-5A03C8060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blipFill>
                <a:blip r:embed="rId9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0E5BF7-CCED-51EB-41FB-79384ADC00D2}"/>
                  </a:ext>
                </a:extLst>
              </p:cNvPr>
              <p:cNvSpPr txBox="1"/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0E5BF7-CCED-51EB-41FB-79384ADC0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blipFill>
                <a:blip r:embed="rId10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76CDFE-A095-7FAD-096A-8DDF2F02A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615430"/>
              </p:ext>
            </p:extLst>
          </p:nvPr>
        </p:nvGraphicFramePr>
        <p:xfrm>
          <a:off x="1244630" y="287408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44BC480-2CAC-D0A8-EA2F-BE56B7EF00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2222991"/>
                  </p:ext>
                </p:extLst>
              </p:nvPr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44BC480-2CAC-D0A8-EA2F-BE56B7EF00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2222991"/>
                  </p:ext>
                </p:extLst>
              </p:nvPr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100000" t="-9375" r="-19666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D8DEAC7-59D3-0948-A058-2F59C444F1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424138"/>
              </p:ext>
            </p:extLst>
          </p:nvPr>
        </p:nvGraphicFramePr>
        <p:xfrm>
          <a:off x="1244630" y="366656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1DB5210-15AF-0BF4-30FE-FD186095D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332670"/>
              </p:ext>
            </p:extLst>
          </p:nvPr>
        </p:nvGraphicFramePr>
        <p:xfrm>
          <a:off x="1244630" y="4056273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32DD1DF-6BCF-A014-BF57-0196D751FB3B}"/>
              </a:ext>
            </a:extLst>
          </p:cNvPr>
          <p:cNvSpPr txBox="1"/>
          <p:nvPr/>
        </p:nvSpPr>
        <p:spPr>
          <a:xfrm>
            <a:off x="5861273" y="1572367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non-special</a:t>
            </a:r>
            <a:r>
              <a:rPr lang="en-US" sz="1600" dirty="0"/>
              <a:t> rows</a:t>
            </a:r>
          </a:p>
        </p:txBody>
      </p:sp>
      <p:pic>
        <p:nvPicPr>
          <p:cNvPr id="94" name="Content Placeholder 12">
            <a:extLst>
              <a:ext uri="{FF2B5EF4-FFF2-40B4-BE49-F238E27FC236}">
                <a16:creationId xmlns:a16="http://schemas.microsoft.com/office/drawing/2014/main" id="{E2D3BD31-6E2E-44F6-B73D-BE4DCF3275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699" y="4315051"/>
            <a:ext cx="411451" cy="46043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9E85D1-B0CD-A15E-3A91-FBDA88835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001" y="2728832"/>
            <a:ext cx="347044" cy="46174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BD7524E-3834-388E-F818-9C0FAC8B2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5520" y="3495276"/>
            <a:ext cx="350525" cy="460435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079EF4C-7902-B9EB-696C-5B0E74F3BA50}"/>
              </a:ext>
            </a:extLst>
          </p:cNvPr>
          <p:cNvCxnSpPr>
            <a:cxnSpLocks/>
          </p:cNvCxnSpPr>
          <p:nvPr/>
        </p:nvCxnSpPr>
        <p:spPr>
          <a:xfrm flipV="1">
            <a:off x="9747860" y="2616978"/>
            <a:ext cx="842179" cy="278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65D7737-615A-A3BE-A2EE-2535BC62B1CF}"/>
              </a:ext>
            </a:extLst>
          </p:cNvPr>
          <p:cNvCxnSpPr>
            <a:cxnSpLocks/>
          </p:cNvCxnSpPr>
          <p:nvPr/>
        </p:nvCxnSpPr>
        <p:spPr>
          <a:xfrm>
            <a:off x="9787853" y="3842625"/>
            <a:ext cx="876926" cy="9328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50CCAF4-FE21-2D74-6795-A14959849A80}"/>
              </a:ext>
            </a:extLst>
          </p:cNvPr>
          <p:cNvCxnSpPr>
            <a:cxnSpLocks/>
          </p:cNvCxnSpPr>
          <p:nvPr/>
        </p:nvCxnSpPr>
        <p:spPr>
          <a:xfrm>
            <a:off x="9819620" y="4680053"/>
            <a:ext cx="775110" cy="1980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C14BDA7-0FD8-1295-324D-99FF5D33C6FA}"/>
              </a:ext>
            </a:extLst>
          </p:cNvPr>
          <p:cNvCxnSpPr>
            <a:cxnSpLocks/>
            <a:stCxn id="96" idx="3"/>
          </p:cNvCxnSpPr>
          <p:nvPr/>
        </p:nvCxnSpPr>
        <p:spPr>
          <a:xfrm flipV="1">
            <a:off x="9756045" y="3354878"/>
            <a:ext cx="814512" cy="3706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158895A-1667-D474-E244-FB360839CC28}"/>
              </a:ext>
            </a:extLst>
          </p:cNvPr>
          <p:cNvCxnSpPr>
            <a:cxnSpLocks/>
          </p:cNvCxnSpPr>
          <p:nvPr/>
        </p:nvCxnSpPr>
        <p:spPr>
          <a:xfrm>
            <a:off x="9775515" y="3021834"/>
            <a:ext cx="994478" cy="1671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7224242-E18E-E463-C2E8-D7C64DF9C16C}"/>
              </a:ext>
            </a:extLst>
          </p:cNvPr>
          <p:cNvCxnSpPr>
            <a:cxnSpLocks/>
          </p:cNvCxnSpPr>
          <p:nvPr/>
        </p:nvCxnSpPr>
        <p:spPr>
          <a:xfrm flipV="1">
            <a:off x="9791965" y="4287682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A3B046E-34E9-56CA-69C3-7388AFDDC2CC}"/>
              </a:ext>
            </a:extLst>
          </p:cNvPr>
          <p:cNvSpPr txBox="1"/>
          <p:nvPr/>
        </p:nvSpPr>
        <p:spPr>
          <a:xfrm>
            <a:off x="9207069" y="1572461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special</a:t>
            </a:r>
            <a:r>
              <a:rPr lang="en-US" sz="1600" dirty="0"/>
              <a:t> row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F0587B-43EC-5D19-3850-5F35D5461E5A}"/>
                  </a:ext>
                </a:extLst>
              </p:cNvPr>
              <p:cNvSpPr txBox="1"/>
              <p:nvPr/>
            </p:nvSpPr>
            <p:spPr>
              <a:xfrm>
                <a:off x="5476898" y="5584130"/>
                <a:ext cx="28025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≠2:</m:t>
                    </m:r>
                  </m:oMath>
                </a14:m>
                <a:r>
                  <a:rPr lang="en-US" sz="1600" dirty="0"/>
                  <a:t> Each seed is given to even number of parties.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F0587B-43EC-5D19-3850-5F35D5461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98" y="5584130"/>
                <a:ext cx="2802504" cy="584775"/>
              </a:xfrm>
              <a:prstGeom prst="rect">
                <a:avLst/>
              </a:prstGeom>
              <a:blipFill>
                <a:blip r:embed="rId12"/>
                <a:stretch>
                  <a:fillRect t="-2128" r="-45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>
            <a:extLst>
              <a:ext uri="{FF2B5EF4-FFF2-40B4-BE49-F238E27FC236}">
                <a16:creationId xmlns:a16="http://schemas.microsoft.com/office/drawing/2014/main" id="{3388B726-BDDC-8786-1461-07DDEB2930E4}"/>
              </a:ext>
            </a:extLst>
          </p:cNvPr>
          <p:cNvSpPr txBox="1"/>
          <p:nvPr/>
        </p:nvSpPr>
        <p:spPr>
          <a:xfrm>
            <a:off x="6285322" y="5214293"/>
            <a:ext cx="12766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Correctness</a:t>
            </a:r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73D8381-2DC4-4405-45F7-02B886EA1138}"/>
              </a:ext>
            </a:extLst>
          </p:cNvPr>
          <p:cNvGrpSpPr/>
          <p:nvPr/>
        </p:nvGrpSpPr>
        <p:grpSpPr>
          <a:xfrm>
            <a:off x="7297029" y="2459586"/>
            <a:ext cx="367795" cy="397032"/>
            <a:chOff x="6728890" y="1953974"/>
            <a:chExt cx="367795" cy="397032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21564ABF-905F-0422-5154-ADE0634BC69D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1308522-D886-A9E6-04FA-0DAF88671C5A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970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1308522-D886-A9E6-04FA-0DAF88671C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970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9FB88FB-20FC-82FF-7499-078D2A0A7A41}"/>
              </a:ext>
            </a:extLst>
          </p:cNvPr>
          <p:cNvGrpSpPr/>
          <p:nvPr/>
        </p:nvGrpSpPr>
        <p:grpSpPr>
          <a:xfrm>
            <a:off x="7285905" y="3197486"/>
            <a:ext cx="367795" cy="397545"/>
            <a:chOff x="6728752" y="3055454"/>
            <a:chExt cx="367795" cy="397545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2AD740D7-0F4D-0B84-26A2-0C8056109D18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576371CC-3A60-C2DA-FD78-4D681B0BFC95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97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576371CC-3A60-C2DA-FD78-4D681B0BF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9754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E7FE393-F5B1-D6B7-23FE-A9C805BFB01E}"/>
              </a:ext>
            </a:extLst>
          </p:cNvPr>
          <p:cNvGrpSpPr/>
          <p:nvPr/>
        </p:nvGrpSpPr>
        <p:grpSpPr>
          <a:xfrm>
            <a:off x="7301451" y="4003494"/>
            <a:ext cx="367795" cy="394373"/>
            <a:chOff x="6728890" y="1953974"/>
            <a:chExt cx="367795" cy="394373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91BE7E4-64C3-2634-063E-CE54742088C4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D4E17083-9875-475B-360A-936606376489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857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D4E17083-9875-475B-360A-9366063764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8574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09B965E-1CC5-2E60-BEEE-B7A7FE4AD959}"/>
              </a:ext>
            </a:extLst>
          </p:cNvPr>
          <p:cNvGrpSpPr/>
          <p:nvPr/>
        </p:nvGrpSpPr>
        <p:grpSpPr>
          <a:xfrm>
            <a:off x="7301452" y="4720740"/>
            <a:ext cx="367795" cy="393088"/>
            <a:chOff x="6728752" y="3055454"/>
            <a:chExt cx="367795" cy="393088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ED162F9-BD85-031D-BDDC-E499ED1C920C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44E1F5B7-E4ED-55DD-C5CE-59F4C360068C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44E1F5B7-E4ED-55DD-C5CE-59F4C3600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E195CF8-2B48-AD66-A25A-9F05493B7081}"/>
              </a:ext>
            </a:extLst>
          </p:cNvPr>
          <p:cNvGrpSpPr/>
          <p:nvPr/>
        </p:nvGrpSpPr>
        <p:grpSpPr>
          <a:xfrm>
            <a:off x="10581543" y="2432312"/>
            <a:ext cx="367795" cy="394373"/>
            <a:chOff x="6728890" y="1953974"/>
            <a:chExt cx="367795" cy="394373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69719B7-0F53-1FBC-438D-8E2FE9EF73A3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A2881C1A-5FC6-D18F-DEC6-2F972CE210C8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725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A2881C1A-5FC6-D18F-DEC6-2F972CE21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72538"/>
                </a:xfrm>
                <a:prstGeom prst="rect">
                  <a:avLst/>
                </a:prstGeom>
                <a:blipFill>
                  <a:blip r:embed="rId17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DD1BCB1-2479-E58E-373B-46F2FFE17251}"/>
              </a:ext>
            </a:extLst>
          </p:cNvPr>
          <p:cNvGrpSpPr/>
          <p:nvPr/>
        </p:nvGrpSpPr>
        <p:grpSpPr>
          <a:xfrm>
            <a:off x="10570419" y="3170212"/>
            <a:ext cx="367795" cy="393088"/>
            <a:chOff x="6728752" y="3055454"/>
            <a:chExt cx="367795" cy="393088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77E68B19-58A1-7244-E388-C33A0424A777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D4DC0DB1-0414-4973-57E8-A345903E7FB2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3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D4DC0DB1-0414-4973-57E8-A345903E7F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305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6AD1962-9027-9B52-EC42-549AFF352394}"/>
              </a:ext>
            </a:extLst>
          </p:cNvPr>
          <p:cNvGrpSpPr/>
          <p:nvPr/>
        </p:nvGrpSpPr>
        <p:grpSpPr>
          <a:xfrm>
            <a:off x="10585965" y="3976220"/>
            <a:ext cx="367795" cy="394373"/>
            <a:chOff x="6728890" y="1953974"/>
            <a:chExt cx="367795" cy="394373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5717E6-E7CB-2187-D98F-5D7E492A30D3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183C5231-A378-FD70-5EF5-4233C3FFCA35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183C5231-A378-FD70-5EF5-4233C3FFCA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blipFill>
                  <a:blip r:embed="rId19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D22A585-0F18-2AF8-C408-DCE8686C674E}"/>
              </a:ext>
            </a:extLst>
          </p:cNvPr>
          <p:cNvGrpSpPr/>
          <p:nvPr/>
        </p:nvGrpSpPr>
        <p:grpSpPr>
          <a:xfrm>
            <a:off x="10594592" y="4693466"/>
            <a:ext cx="367795" cy="393088"/>
            <a:chOff x="6728752" y="3055454"/>
            <a:chExt cx="367795" cy="393088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F7C1F7C2-A413-CCBD-64E0-E6CF2DB14A64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A6803CD5-65B7-FF41-DF8A-9DE4C1ADE74E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4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A6803CD5-65B7-FF41-DF8A-9DE4C1ADE7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4461"/>
                </a:xfrm>
                <a:prstGeom prst="rect">
                  <a:avLst/>
                </a:prstGeom>
                <a:blipFill>
                  <a:blip r:embed="rId20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3826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C57AC3-E6CC-2FBD-56C3-4EE32A9566B7}"/>
                  </a:ext>
                </a:extLst>
              </p:cNvPr>
              <p:cNvSpPr txBox="1"/>
              <p:nvPr/>
            </p:nvSpPr>
            <p:spPr>
              <a:xfrm>
                <a:off x="529432" y="3116955"/>
                <a:ext cx="383400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C57AC3-E6CC-2FBD-56C3-4EE32A956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432" y="3116955"/>
                <a:ext cx="383400" cy="461665"/>
              </a:xfrm>
              <a:prstGeom prst="rect">
                <a:avLst/>
              </a:prstGeom>
              <a:blipFill>
                <a:blip r:embed="rId3"/>
                <a:stretch>
                  <a:fillRect l="-9677" r="-9677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E046C9-C6EB-9706-9C00-D8AE648C4AB6}"/>
                  </a:ext>
                </a:extLst>
              </p:cNvPr>
              <p:cNvSpPr txBox="1"/>
              <p:nvPr/>
            </p:nvSpPr>
            <p:spPr>
              <a:xfrm>
                <a:off x="2235420" y="2187844"/>
                <a:ext cx="453895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E046C9-C6EB-9706-9C00-D8AE648C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420" y="2187844"/>
                <a:ext cx="453895" cy="461665"/>
              </a:xfrm>
              <a:prstGeom prst="rect">
                <a:avLst/>
              </a:prstGeom>
              <a:blipFill>
                <a:blip r:embed="rId4"/>
                <a:stretch>
                  <a:fillRect l="-11111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1520DC-1894-01A9-9E50-76C7343AE19A}"/>
                  </a:ext>
                </a:extLst>
              </p:cNvPr>
              <p:cNvSpPr txBox="1"/>
              <p:nvPr/>
            </p:nvSpPr>
            <p:spPr>
              <a:xfrm>
                <a:off x="2235420" y="3116955"/>
                <a:ext cx="460300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1520DC-1894-01A9-9E50-76C7343AE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420" y="3116955"/>
                <a:ext cx="460300" cy="461665"/>
              </a:xfrm>
              <a:prstGeom prst="rect">
                <a:avLst/>
              </a:prstGeom>
              <a:blipFill>
                <a:blip r:embed="rId5"/>
                <a:stretch>
                  <a:fillRect l="-10811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B6923-064C-BA0D-32CD-BF743AA87430}"/>
                  </a:ext>
                </a:extLst>
              </p:cNvPr>
              <p:cNvSpPr txBox="1"/>
              <p:nvPr/>
            </p:nvSpPr>
            <p:spPr>
              <a:xfrm>
                <a:off x="2241908" y="5133719"/>
                <a:ext cx="453812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EB6923-064C-BA0D-32CD-BF743AA87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908" y="5133719"/>
                <a:ext cx="453812" cy="461665"/>
              </a:xfrm>
              <a:prstGeom prst="rect">
                <a:avLst/>
              </a:prstGeom>
              <a:blipFill>
                <a:blip r:embed="rId6"/>
                <a:stretch>
                  <a:fillRect l="-10811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3861375-52B4-C3EA-A9E5-D89E276285D0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912832" y="2418677"/>
            <a:ext cx="1322588" cy="9291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2B4D2A-895F-5F2F-D0F1-BB7E9268FA53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912832" y="3347788"/>
            <a:ext cx="13225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3017D4-7042-0199-993D-FDE2A77EC83E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912832" y="3347788"/>
            <a:ext cx="1329076" cy="20167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73B3B6-7399-14F2-5B26-50C7205CD28F}"/>
              </a:ext>
            </a:extLst>
          </p:cNvPr>
          <p:cNvCxnSpPr>
            <a:cxnSpLocks/>
          </p:cNvCxnSpPr>
          <p:nvPr/>
        </p:nvCxnSpPr>
        <p:spPr>
          <a:xfrm flipV="1">
            <a:off x="2743552" y="2447094"/>
            <a:ext cx="2219718" cy="4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3A628C-2764-1F30-3981-D1C1EC431A5C}"/>
              </a:ext>
            </a:extLst>
          </p:cNvPr>
          <p:cNvCxnSpPr>
            <a:cxnSpLocks/>
          </p:cNvCxnSpPr>
          <p:nvPr/>
        </p:nvCxnSpPr>
        <p:spPr>
          <a:xfrm flipV="1">
            <a:off x="2743552" y="3378565"/>
            <a:ext cx="2219718" cy="4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C7024AC-B691-017E-CC4F-C07242E81E11}"/>
              </a:ext>
            </a:extLst>
          </p:cNvPr>
          <p:cNvCxnSpPr>
            <a:cxnSpLocks/>
          </p:cNvCxnSpPr>
          <p:nvPr/>
        </p:nvCxnSpPr>
        <p:spPr>
          <a:xfrm flipV="1">
            <a:off x="2737774" y="5397689"/>
            <a:ext cx="2219718" cy="47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FAD471-0459-67D7-FD8A-AC788569AB77}"/>
                  </a:ext>
                </a:extLst>
              </p:cNvPr>
              <p:cNvSpPr txBox="1"/>
              <p:nvPr/>
            </p:nvSpPr>
            <p:spPr>
              <a:xfrm>
                <a:off x="3200496" y="1979446"/>
                <a:ext cx="1224849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𝐸𝑣𝑎𝑙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FAD471-0459-67D7-FD8A-AC788569A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96" y="1979446"/>
                <a:ext cx="1224849" cy="369332"/>
              </a:xfrm>
              <a:prstGeom prst="rect">
                <a:avLst/>
              </a:prstGeom>
              <a:blipFill>
                <a:blip r:embed="rId7"/>
                <a:stretch>
                  <a:fillRect r="-8247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52F412-A791-F846-3890-022A562F4C4C}"/>
                  </a:ext>
                </a:extLst>
              </p:cNvPr>
              <p:cNvSpPr txBox="1"/>
              <p:nvPr/>
            </p:nvSpPr>
            <p:spPr>
              <a:xfrm>
                <a:off x="3187083" y="2964163"/>
                <a:ext cx="1229637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𝐸𝑣𝑎𝑙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52F412-A791-F846-3890-022A562F4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083" y="2964163"/>
                <a:ext cx="1229637" cy="369332"/>
              </a:xfrm>
              <a:prstGeom prst="rect">
                <a:avLst/>
              </a:prstGeom>
              <a:blipFill>
                <a:blip r:embed="rId8"/>
                <a:stretch>
                  <a:fillRect r="-824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C784D8-7409-E528-3256-28326A7F4DB7}"/>
                  </a:ext>
                </a:extLst>
              </p:cNvPr>
              <p:cNvSpPr txBox="1"/>
              <p:nvPr/>
            </p:nvSpPr>
            <p:spPr>
              <a:xfrm>
                <a:off x="3187082" y="4983869"/>
                <a:ext cx="1371786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𝐸𝑣𝑎𝑙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2C784D8-7409-E528-3256-28326A7F4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082" y="4983869"/>
                <a:ext cx="137178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26AB5E-44A5-4C60-869E-B417ED706664}"/>
                  </a:ext>
                </a:extLst>
              </p:cNvPr>
              <p:cNvSpPr txBox="1"/>
              <p:nvPr/>
            </p:nvSpPr>
            <p:spPr>
              <a:xfrm>
                <a:off x="4984321" y="2122253"/>
                <a:ext cx="490240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026AB5E-44A5-4C60-869E-B417ED706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321" y="2122253"/>
                <a:ext cx="490240" cy="461665"/>
              </a:xfrm>
              <a:prstGeom prst="rect">
                <a:avLst/>
              </a:prstGeom>
              <a:blipFill>
                <a:blip r:embed="rId10"/>
                <a:stretch>
                  <a:fillRect l="-2500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A4E132-4232-1161-3533-08BB20C83684}"/>
                  </a:ext>
                </a:extLst>
              </p:cNvPr>
              <p:cNvSpPr txBox="1"/>
              <p:nvPr/>
            </p:nvSpPr>
            <p:spPr>
              <a:xfrm>
                <a:off x="4984324" y="3046801"/>
                <a:ext cx="496643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A4E132-4232-1161-3533-08BB20C8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324" y="3046801"/>
                <a:ext cx="496643" cy="461665"/>
              </a:xfrm>
              <a:prstGeom prst="rect">
                <a:avLst/>
              </a:prstGeom>
              <a:blipFill>
                <a:blip r:embed="rId11"/>
                <a:stretch>
                  <a:fillRect l="-2500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B09DB2-CD61-02D3-29B3-FF0EEEA2AD40}"/>
                  </a:ext>
                </a:extLst>
              </p:cNvPr>
              <p:cNvSpPr txBox="1"/>
              <p:nvPr/>
            </p:nvSpPr>
            <p:spPr>
              <a:xfrm>
                <a:off x="4984326" y="5059002"/>
                <a:ext cx="490235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3B09DB2-CD61-02D3-29B3-FF0EEEA2A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326" y="5059002"/>
                <a:ext cx="490235" cy="461665"/>
              </a:xfrm>
              <a:prstGeom prst="rect">
                <a:avLst/>
              </a:prstGeom>
              <a:blipFill>
                <a:blip r:embed="rId12"/>
                <a:stretch>
                  <a:fillRect l="-250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7BCBF8D-131C-E8F1-DCD7-094D939E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940"/>
          </a:xfrm>
        </p:spPr>
        <p:txBody>
          <a:bodyPr>
            <a:normAutofit/>
          </a:bodyPr>
          <a:lstStyle/>
          <a:p>
            <a:r>
              <a:rPr lang="en-US" sz="3600" dirty="0"/>
              <a:t>Function Secret Sharing </a:t>
            </a:r>
            <a:r>
              <a:rPr lang="en-US" sz="3600" dirty="0">
                <a:solidFill>
                  <a:schemeClr val="accent1"/>
                </a:solidFill>
              </a:rPr>
              <a:t>[GI14]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ACF278-B2FC-1988-5CC8-3BB4FB7EC279}"/>
              </a:ext>
            </a:extLst>
          </p:cNvPr>
          <p:cNvSpPr txBox="1"/>
          <p:nvPr/>
        </p:nvSpPr>
        <p:spPr>
          <a:xfrm>
            <a:off x="1259554" y="6002990"/>
            <a:ext cx="74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786780-6B21-F608-6C9A-DAC5F56E98BA}"/>
              </a:ext>
            </a:extLst>
          </p:cNvPr>
          <p:cNvSpPr txBox="1"/>
          <p:nvPr/>
        </p:nvSpPr>
        <p:spPr>
          <a:xfrm>
            <a:off x="3303021" y="6002990"/>
            <a:ext cx="122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evaluation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3DAEDA74-B00F-7DF3-D37D-FE4FF3302FAC}"/>
              </a:ext>
            </a:extLst>
          </p:cNvPr>
          <p:cNvSpPr/>
          <p:nvPr/>
        </p:nvSpPr>
        <p:spPr>
          <a:xfrm rot="16200000">
            <a:off x="1476463" y="5103234"/>
            <a:ext cx="308758" cy="1430180"/>
          </a:xfrm>
          <a:prstGeom prst="leftBrace">
            <a:avLst>
              <a:gd name="adj1" fmla="val 31589"/>
              <a:gd name="adj2" fmla="val 50000"/>
            </a:avLst>
          </a:prstGeom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F24547A9-1F56-0F51-5C05-5551DD0581AD}"/>
              </a:ext>
            </a:extLst>
          </p:cNvPr>
          <p:cNvSpPr/>
          <p:nvPr/>
        </p:nvSpPr>
        <p:spPr>
          <a:xfrm rot="16200000">
            <a:off x="3761214" y="4504477"/>
            <a:ext cx="308758" cy="2627696"/>
          </a:xfrm>
          <a:prstGeom prst="leftBrace">
            <a:avLst>
              <a:gd name="adj1" fmla="val 31589"/>
              <a:gd name="adj2" fmla="val 50000"/>
            </a:avLst>
          </a:prstGeom>
          <a:ln w="190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D00863-8E6D-CFED-2E7C-B6D361F7DE65}"/>
              </a:ext>
            </a:extLst>
          </p:cNvPr>
          <p:cNvSpPr txBox="1"/>
          <p:nvPr/>
        </p:nvSpPr>
        <p:spPr>
          <a:xfrm>
            <a:off x="6493724" y="2635642"/>
            <a:ext cx="162544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Correctness: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A877B9-800D-145E-8681-6D66A96715B5}"/>
              </a:ext>
            </a:extLst>
          </p:cNvPr>
          <p:cNvSpPr txBox="1"/>
          <p:nvPr/>
        </p:nvSpPr>
        <p:spPr>
          <a:xfrm>
            <a:off x="6493724" y="3507397"/>
            <a:ext cx="162544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Privacy: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7A22E8-7FBA-4E80-3BAE-AFBBF8193AE6}"/>
              </a:ext>
            </a:extLst>
          </p:cNvPr>
          <p:cNvSpPr txBox="1"/>
          <p:nvPr/>
        </p:nvSpPr>
        <p:spPr>
          <a:xfrm>
            <a:off x="6493724" y="4441440"/>
            <a:ext cx="162544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Efficiency: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D19824-6195-48D8-061D-6D24FEED4D80}"/>
              </a:ext>
            </a:extLst>
          </p:cNvPr>
          <p:cNvSpPr txBox="1"/>
          <p:nvPr/>
        </p:nvSpPr>
        <p:spPr>
          <a:xfrm>
            <a:off x="3723699" y="3451845"/>
            <a:ext cx="247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</a:t>
            </a:r>
          </a:p>
          <a:p>
            <a:r>
              <a:rPr lang="en-US" sz="2800" dirty="0"/>
              <a:t>.</a:t>
            </a:r>
          </a:p>
          <a:p>
            <a:r>
              <a:rPr lang="en-US" sz="28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7B59D-2ACE-5D9F-9A63-3F812A87D6E1}"/>
                  </a:ext>
                </a:extLst>
              </p:cNvPr>
              <p:cNvSpPr txBox="1"/>
              <p:nvPr/>
            </p:nvSpPr>
            <p:spPr>
              <a:xfrm>
                <a:off x="8284543" y="2609272"/>
                <a:ext cx="26813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B97B59D-2ACE-5D9F-9A63-3F812A87D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543" y="2609272"/>
                <a:ext cx="2681358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0F061-7820-7D4D-7B1E-336DFC6A1931}"/>
                  </a:ext>
                </a:extLst>
              </p:cNvPr>
              <p:cNvSpPr txBox="1"/>
              <p:nvPr/>
            </p:nvSpPr>
            <p:spPr>
              <a:xfrm>
                <a:off x="8238466" y="3508466"/>
                <a:ext cx="37673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/>
                  <a:t>Any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−1)</m:t>
                    </m:r>
                  </m:oMath>
                </a14:m>
                <a:r>
                  <a:rPr lang="en-US" dirty="0"/>
                  <a:t> subset of shares hide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0F061-7820-7D4D-7B1E-336DFC6A1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466" y="3508466"/>
                <a:ext cx="3767378" cy="369332"/>
              </a:xfrm>
              <a:prstGeom prst="rect">
                <a:avLst/>
              </a:prstGeom>
              <a:blipFill>
                <a:blip r:embed="rId14"/>
                <a:stretch>
                  <a:fillRect l="-134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EEB33-56F0-6BB2-F535-5B6A0CFFAE2C}"/>
                  </a:ext>
                </a:extLst>
              </p:cNvPr>
              <p:cNvSpPr txBox="1"/>
              <p:nvPr/>
            </p:nvSpPr>
            <p:spPr>
              <a:xfrm>
                <a:off x="8039821" y="4437761"/>
                <a:ext cx="30378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+…+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|=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(|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</a:rPr>
                        <m:t>|)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7EEB33-56F0-6BB2-F535-5B6A0CFF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821" y="4437761"/>
                <a:ext cx="3037840" cy="369332"/>
              </a:xfrm>
              <a:prstGeom prst="rect">
                <a:avLst/>
              </a:prstGeom>
              <a:blipFill>
                <a:blip r:embed="rId1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AD391C4-04EB-4FC1-B25B-E3E24D1DC673}"/>
              </a:ext>
            </a:extLst>
          </p:cNvPr>
          <p:cNvSpPr txBox="1"/>
          <p:nvPr/>
        </p:nvSpPr>
        <p:spPr>
          <a:xfrm>
            <a:off x="2334995" y="3578620"/>
            <a:ext cx="247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</a:t>
            </a:r>
          </a:p>
          <a:p>
            <a:r>
              <a:rPr lang="en-US" sz="2800" dirty="0"/>
              <a:t>.</a:t>
            </a:r>
          </a:p>
          <a:p>
            <a:r>
              <a:rPr lang="en-US" sz="28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734C02-82F0-A182-7180-01B5238B8680}"/>
              </a:ext>
            </a:extLst>
          </p:cNvPr>
          <p:cNvSpPr txBox="1"/>
          <p:nvPr/>
        </p:nvSpPr>
        <p:spPr>
          <a:xfrm>
            <a:off x="5093943" y="3507397"/>
            <a:ext cx="247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.</a:t>
            </a:r>
          </a:p>
          <a:p>
            <a:r>
              <a:rPr lang="en-US" sz="2800" dirty="0"/>
              <a:t>.</a:t>
            </a:r>
          </a:p>
          <a:p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21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/>
      <p:bldP spid="36" grpId="0"/>
      <p:bldP spid="38" grpId="0" animBg="1"/>
      <p:bldP spid="39" grpId="0" animBg="1"/>
      <p:bldP spid="44" grpId="0" animBg="1"/>
      <p:bldP spid="45" grpId="0" animBg="1"/>
      <p:bldP spid="46" grpId="0" animBg="1"/>
      <p:bldP spid="51" grpId="0"/>
      <p:bldP spid="4" grpId="0"/>
      <p:bldP spid="5" grpId="0"/>
      <p:bldP spid="7" grpId="0"/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92761-D4FF-A595-7D41-FDFFB8D09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71DDE4-436E-994A-DC52-C4C9B6AEB6D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-Party DPF </a:t>
                </a:r>
                <a:r>
                  <a:rPr lang="en-US" dirty="0">
                    <a:solidFill>
                      <a:schemeClr val="accent1"/>
                    </a:solidFill>
                  </a:rPr>
                  <a:t>[BGI15]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271DDE4-436E-994A-DC52-C4C9B6AEB6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91BF253-BDF1-DE3F-C8C2-AA050759B76A}"/>
              </a:ext>
            </a:extLst>
          </p:cNvPr>
          <p:cNvSpPr txBox="1"/>
          <p:nvPr/>
        </p:nvSpPr>
        <p:spPr>
          <a:xfrm>
            <a:off x="3798767" y="1072681"/>
            <a:ext cx="44480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of seeds</a:t>
            </a:r>
          </a:p>
        </p:txBody>
      </p:sp>
      <p:pic>
        <p:nvPicPr>
          <p:cNvPr id="43" name="Content Placeholder 12">
            <a:extLst>
              <a:ext uri="{FF2B5EF4-FFF2-40B4-BE49-F238E27FC236}">
                <a16:creationId xmlns:a16="http://schemas.microsoft.com/office/drawing/2014/main" id="{420B39B2-85EB-55AC-0E4F-95343BBC08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4277658"/>
            <a:ext cx="411451" cy="4604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C0CFAA1-62F1-A38E-EDE3-CBCE5E748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302" y="2691439"/>
            <a:ext cx="347044" cy="4617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07EC816-4698-533F-2839-0EC71CA77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821" y="3457883"/>
            <a:ext cx="350525" cy="46043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7ECFC12-08DD-7707-423B-A9CBB41A896B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6463346" y="2644252"/>
            <a:ext cx="842179" cy="278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1E4AA8B-FB1D-D93A-9886-733BD05BF4C4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6463346" y="3493449"/>
            <a:ext cx="842179" cy="1946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8C558C3-2A3F-31C9-9614-6C93E2C61C7E}"/>
              </a:ext>
            </a:extLst>
          </p:cNvPr>
          <p:cNvCxnSpPr>
            <a:cxnSpLocks/>
          </p:cNvCxnSpPr>
          <p:nvPr/>
        </p:nvCxnSpPr>
        <p:spPr>
          <a:xfrm>
            <a:off x="6481151" y="3803438"/>
            <a:ext cx="828796" cy="384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D9A4821-B0C0-78D3-9075-778CA2EC7B24}"/>
              </a:ext>
            </a:extLst>
          </p:cNvPr>
          <p:cNvCxnSpPr>
            <a:cxnSpLocks/>
          </p:cNvCxnSpPr>
          <p:nvPr/>
        </p:nvCxnSpPr>
        <p:spPr>
          <a:xfrm flipV="1">
            <a:off x="6416411" y="2775118"/>
            <a:ext cx="923478" cy="16417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72E6BF6-2200-C7DA-1265-8C9354839C76}"/>
              </a:ext>
            </a:extLst>
          </p:cNvPr>
          <p:cNvCxnSpPr>
            <a:cxnSpLocks/>
          </p:cNvCxnSpPr>
          <p:nvPr/>
        </p:nvCxnSpPr>
        <p:spPr>
          <a:xfrm>
            <a:off x="6482375" y="3049108"/>
            <a:ext cx="803668" cy="333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E70671F-68E1-C162-D50D-F8B947CC24F3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6507451" y="4314956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Content Placeholder 12">
            <a:extLst>
              <a:ext uri="{FF2B5EF4-FFF2-40B4-BE49-F238E27FC236}">
                <a16:creationId xmlns:a16="http://schemas.microsoft.com/office/drawing/2014/main" id="{11EE01F0-E7CC-4A20-A976-94DF6CE53F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699" y="4315051"/>
            <a:ext cx="411451" cy="46043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AAEC653-E4E5-99C1-BBD1-07938CACA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001" y="2728832"/>
            <a:ext cx="347044" cy="46174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7F8E310-905B-BCA7-1E84-F5FEA3A68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5520" y="3495276"/>
            <a:ext cx="350525" cy="460435"/>
          </a:xfrm>
          <a:prstGeom prst="rect">
            <a:avLst/>
          </a:prstGeom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255BD6A-8EA8-A731-7660-83D9543451EC}"/>
              </a:ext>
            </a:extLst>
          </p:cNvPr>
          <p:cNvCxnSpPr>
            <a:cxnSpLocks/>
          </p:cNvCxnSpPr>
          <p:nvPr/>
        </p:nvCxnSpPr>
        <p:spPr>
          <a:xfrm flipV="1">
            <a:off x="9747860" y="2616978"/>
            <a:ext cx="842179" cy="278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B2F326F-E94E-4443-F18F-1C8E0FEFDB1F}"/>
              </a:ext>
            </a:extLst>
          </p:cNvPr>
          <p:cNvCxnSpPr>
            <a:cxnSpLocks/>
          </p:cNvCxnSpPr>
          <p:nvPr/>
        </p:nvCxnSpPr>
        <p:spPr>
          <a:xfrm>
            <a:off x="9787853" y="3842625"/>
            <a:ext cx="876926" cy="9328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57BB0A6-D7A7-FCE4-E558-FA740EE34D8F}"/>
              </a:ext>
            </a:extLst>
          </p:cNvPr>
          <p:cNvCxnSpPr>
            <a:cxnSpLocks/>
          </p:cNvCxnSpPr>
          <p:nvPr/>
        </p:nvCxnSpPr>
        <p:spPr>
          <a:xfrm>
            <a:off x="9819620" y="4680053"/>
            <a:ext cx="775110" cy="1980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1A560B4-D58B-5C8C-BB81-3457F01C7A9C}"/>
              </a:ext>
            </a:extLst>
          </p:cNvPr>
          <p:cNvCxnSpPr>
            <a:cxnSpLocks/>
            <a:stCxn id="70" idx="3"/>
          </p:cNvCxnSpPr>
          <p:nvPr/>
        </p:nvCxnSpPr>
        <p:spPr>
          <a:xfrm flipV="1">
            <a:off x="9756045" y="3354878"/>
            <a:ext cx="814512" cy="3706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D0EB810-53B6-F740-602A-99ED0BEE8068}"/>
              </a:ext>
            </a:extLst>
          </p:cNvPr>
          <p:cNvCxnSpPr>
            <a:cxnSpLocks/>
          </p:cNvCxnSpPr>
          <p:nvPr/>
        </p:nvCxnSpPr>
        <p:spPr>
          <a:xfrm>
            <a:off x="9775515" y="3021834"/>
            <a:ext cx="994478" cy="1671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52D0E60-7868-EE3B-6873-17D270BFD6B3}"/>
              </a:ext>
            </a:extLst>
          </p:cNvPr>
          <p:cNvCxnSpPr>
            <a:cxnSpLocks/>
          </p:cNvCxnSpPr>
          <p:nvPr/>
        </p:nvCxnSpPr>
        <p:spPr>
          <a:xfrm flipV="1">
            <a:off x="9791965" y="4287682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F454E8-1F61-E29A-6933-F385685BC7C7}"/>
                  </a:ext>
                </a:extLst>
              </p:cNvPr>
              <p:cNvSpPr txBox="1"/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F454E8-1F61-E29A-6933-F385685B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blipFill>
                <a:blip r:embed="rId7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3CCAC3-F25E-8440-D71B-CDEBD1307090}"/>
                  </a:ext>
                </a:extLst>
              </p:cNvPr>
              <p:cNvSpPr txBox="1"/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3CCAC3-F25E-8440-D71B-CDEBD1307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blipFill>
                <a:blip r:embed="rId8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7AEB9F-7906-1014-00DC-56F521487212}"/>
                  </a:ext>
                </a:extLst>
              </p:cNvPr>
              <p:cNvSpPr txBox="1"/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7AEB9F-7906-1014-00DC-56F521487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blipFill>
                <a:blip r:embed="rId9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2A6B6D-E1A1-901F-D5C2-159B930555F9}"/>
                  </a:ext>
                </a:extLst>
              </p:cNvPr>
              <p:cNvSpPr txBox="1"/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2A6B6D-E1A1-901F-D5C2-159B93055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blipFill>
                <a:blip r:embed="rId10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44A788-DE6D-541D-CF7E-A2CAFEDDE182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287408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86D83D3-4F79-21DC-5DC4-D1E8F1B1C7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786D83D3-4F79-21DC-5DC4-D1E8F1B1C7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100000" t="-9375" r="-19666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AA4F081-F3DC-4771-6F6C-7E747169AB38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366656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9AFE223-61B8-AAAE-057D-06E01A563A9C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4056273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D65ABD7-E967-7052-70B7-F7B4B7C3A840}"/>
              </a:ext>
            </a:extLst>
          </p:cNvPr>
          <p:cNvSpPr txBox="1"/>
          <p:nvPr/>
        </p:nvSpPr>
        <p:spPr>
          <a:xfrm>
            <a:off x="5861273" y="1572367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non-special </a:t>
            </a:r>
            <a:r>
              <a:rPr lang="en-US" sz="1600" dirty="0"/>
              <a:t>rows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500CF-699B-E7CD-050A-B9CB1DA1980C}"/>
              </a:ext>
            </a:extLst>
          </p:cNvPr>
          <p:cNvSpPr txBox="1"/>
          <p:nvPr/>
        </p:nvSpPr>
        <p:spPr>
          <a:xfrm>
            <a:off x="9207069" y="1572461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special</a:t>
            </a:r>
            <a:r>
              <a:rPr lang="en-US" sz="1600" dirty="0"/>
              <a:t> row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75AFC5-CD57-38D4-8077-B83AC253E0A1}"/>
                  </a:ext>
                </a:extLst>
              </p:cNvPr>
              <p:cNvSpPr txBox="1"/>
              <p:nvPr/>
            </p:nvSpPr>
            <p:spPr>
              <a:xfrm>
                <a:off x="5476898" y="5584130"/>
                <a:ext cx="28025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≠2:</m:t>
                    </m:r>
                  </m:oMath>
                </a14:m>
                <a:r>
                  <a:rPr lang="en-US" sz="1600" dirty="0"/>
                  <a:t> Each seed is given to even number of parties.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75AFC5-CD57-38D4-8077-B83AC253E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98" y="5584130"/>
                <a:ext cx="2802504" cy="584775"/>
              </a:xfrm>
              <a:prstGeom prst="rect">
                <a:avLst/>
              </a:prstGeom>
              <a:blipFill>
                <a:blip r:embed="rId12"/>
                <a:stretch>
                  <a:fillRect t="-2128" r="-45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D9EDED8-B076-3868-79AB-728A98265222}"/>
              </a:ext>
            </a:extLst>
          </p:cNvPr>
          <p:cNvSpPr txBox="1"/>
          <p:nvPr/>
        </p:nvSpPr>
        <p:spPr>
          <a:xfrm>
            <a:off x="6285322" y="5214293"/>
            <a:ext cx="12766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Correctness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A3D10-FA67-A3FA-F582-8BADBB20F49C}"/>
              </a:ext>
            </a:extLst>
          </p:cNvPr>
          <p:cNvSpPr txBox="1"/>
          <p:nvPr/>
        </p:nvSpPr>
        <p:spPr>
          <a:xfrm>
            <a:off x="9775515" y="5214388"/>
            <a:ext cx="82105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Privacy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A0504D-A376-82A2-18F3-85F321F90871}"/>
                  </a:ext>
                </a:extLst>
              </p:cNvPr>
              <p:cNvSpPr txBox="1"/>
              <p:nvPr/>
            </p:nvSpPr>
            <p:spPr>
              <a:xfrm>
                <a:off x="8576040" y="5558632"/>
                <a:ext cx="31745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For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for each party, there exists one seed that is only sent to that party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A0504D-A376-82A2-18F3-85F321F90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040" y="5558632"/>
                <a:ext cx="3174521" cy="830997"/>
              </a:xfrm>
              <a:prstGeom prst="rect">
                <a:avLst/>
              </a:prstGeom>
              <a:blipFill>
                <a:blip r:embed="rId13"/>
                <a:stretch>
                  <a:fillRect l="-797" t="-1493" r="-1992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4EFA165A-6711-C65A-DB37-43DF5BE44503}"/>
              </a:ext>
            </a:extLst>
          </p:cNvPr>
          <p:cNvGrpSpPr/>
          <p:nvPr/>
        </p:nvGrpSpPr>
        <p:grpSpPr>
          <a:xfrm>
            <a:off x="7297029" y="2459586"/>
            <a:ext cx="367795" cy="397032"/>
            <a:chOff x="6728890" y="1953974"/>
            <a:chExt cx="367795" cy="39703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FB09BCC-1829-4D44-B165-FC43E55B1189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9295B5D-6BD3-F028-7055-9F62BC1D5C5A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970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9295B5D-6BD3-F028-7055-9F62BC1D5C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970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6B3876A-82D9-8E75-A824-A4803DF35153}"/>
              </a:ext>
            </a:extLst>
          </p:cNvPr>
          <p:cNvGrpSpPr/>
          <p:nvPr/>
        </p:nvGrpSpPr>
        <p:grpSpPr>
          <a:xfrm>
            <a:off x="7285905" y="3197486"/>
            <a:ext cx="367795" cy="397545"/>
            <a:chOff x="6728752" y="3055454"/>
            <a:chExt cx="367795" cy="39754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F7B0193-024A-2FAC-271D-AF1617550E3A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8CD7C65-52B0-6C75-DC7D-427512637033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97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8CD7C65-52B0-6C75-DC7D-427512637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9754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92C3D48-D602-23E5-918A-72A19485BDBE}"/>
              </a:ext>
            </a:extLst>
          </p:cNvPr>
          <p:cNvGrpSpPr/>
          <p:nvPr/>
        </p:nvGrpSpPr>
        <p:grpSpPr>
          <a:xfrm>
            <a:off x="7301451" y="4003494"/>
            <a:ext cx="367795" cy="394373"/>
            <a:chOff x="6728890" y="1953974"/>
            <a:chExt cx="367795" cy="39437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11FB476-BAD3-F48B-CC10-FA7FDD9C4581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B75737C6-4F11-EB3C-5442-40B5CE87CD5A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857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B75737C6-4F11-EB3C-5442-40B5CE87CD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8574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2C07B24-B5B7-D518-E28E-143A4739D8D5}"/>
              </a:ext>
            </a:extLst>
          </p:cNvPr>
          <p:cNvGrpSpPr/>
          <p:nvPr/>
        </p:nvGrpSpPr>
        <p:grpSpPr>
          <a:xfrm>
            <a:off x="7301452" y="4720740"/>
            <a:ext cx="367795" cy="393088"/>
            <a:chOff x="6728752" y="3055454"/>
            <a:chExt cx="367795" cy="393088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FAFE0E7-B88B-D67F-D5BB-888E142B2806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C4D5182-3301-9E58-BAEC-8D7FB8FF256E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C4D5182-3301-9E58-BAEC-8D7FB8FF25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88E3C16-6A15-B1FA-6A3F-84EAD06E2AAC}"/>
              </a:ext>
            </a:extLst>
          </p:cNvPr>
          <p:cNvGrpSpPr/>
          <p:nvPr/>
        </p:nvGrpSpPr>
        <p:grpSpPr>
          <a:xfrm>
            <a:off x="10581543" y="2432312"/>
            <a:ext cx="367795" cy="394373"/>
            <a:chOff x="6728890" y="1953974"/>
            <a:chExt cx="367795" cy="394373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8662023-AD28-CD6B-C663-8FFAF39FE655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FBF7506-F2CC-0D62-FAE1-E4F1BAB1E675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725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FBF7506-F2CC-0D62-FAE1-E4F1BAB1E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72538"/>
                </a:xfrm>
                <a:prstGeom prst="rect">
                  <a:avLst/>
                </a:prstGeom>
                <a:blipFill>
                  <a:blip r:embed="rId18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9D2FF93-9BE9-EABC-3D87-D002407CDC99}"/>
              </a:ext>
            </a:extLst>
          </p:cNvPr>
          <p:cNvGrpSpPr/>
          <p:nvPr/>
        </p:nvGrpSpPr>
        <p:grpSpPr>
          <a:xfrm>
            <a:off x="10570419" y="3170212"/>
            <a:ext cx="367795" cy="393088"/>
            <a:chOff x="6728752" y="3055454"/>
            <a:chExt cx="367795" cy="39308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5B68055-BD3F-E6F1-2EAF-848D0C65F59F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9969EBEF-E278-2AFC-093E-CC7C51A89E3F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3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9969EBEF-E278-2AFC-093E-CC7C51A89E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305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8668C2E-CCF1-F044-C33A-05C2718DD646}"/>
              </a:ext>
            </a:extLst>
          </p:cNvPr>
          <p:cNvGrpSpPr/>
          <p:nvPr/>
        </p:nvGrpSpPr>
        <p:grpSpPr>
          <a:xfrm>
            <a:off x="10585965" y="3976220"/>
            <a:ext cx="367795" cy="394373"/>
            <a:chOff x="6728890" y="1953974"/>
            <a:chExt cx="367795" cy="394373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4331F37-567A-62A0-5379-BB3309C5C6A3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5452F706-3E33-1914-BEFB-3915A0F7D580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5452F706-3E33-1914-BEFB-3915A0F7D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blipFill>
                  <a:blip r:embed="rId20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3B296A4-BB64-ABE5-82CA-15BBBC6C07FD}"/>
              </a:ext>
            </a:extLst>
          </p:cNvPr>
          <p:cNvGrpSpPr/>
          <p:nvPr/>
        </p:nvGrpSpPr>
        <p:grpSpPr>
          <a:xfrm>
            <a:off x="10594592" y="4693466"/>
            <a:ext cx="367795" cy="393088"/>
            <a:chOff x="6728752" y="3055454"/>
            <a:chExt cx="367795" cy="393088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80AB8297-B2EA-160D-61D6-BAE51EDD4988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5CE5E84-4589-C2E4-181F-90191BD7B6F1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4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5CE5E84-4589-C2E4-181F-90191BD7B6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4461"/>
                </a:xfrm>
                <a:prstGeom prst="rect">
                  <a:avLst/>
                </a:prstGeom>
                <a:blipFill>
                  <a:blip r:embed="rId21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34117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6AA3-DACC-ECA8-BCD3-B71E09CA0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7AFE16-52AF-3B76-C098-FD113524055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-Party DPF </a:t>
                </a:r>
                <a:r>
                  <a:rPr lang="en-US" dirty="0">
                    <a:solidFill>
                      <a:schemeClr val="accent1"/>
                    </a:solidFill>
                  </a:rPr>
                  <a:t>[BGI15]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7AFE16-52AF-3B76-C098-FD1135240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223B915A-C9C1-586B-87C6-F5F960879D39}"/>
              </a:ext>
            </a:extLst>
          </p:cNvPr>
          <p:cNvSpPr txBox="1"/>
          <p:nvPr/>
        </p:nvSpPr>
        <p:spPr>
          <a:xfrm>
            <a:off x="3798767" y="1072681"/>
            <a:ext cx="444808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of seeds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C19891C-8356-1DCD-AD20-56F8BE464D76}"/>
                  </a:ext>
                </a:extLst>
              </p:cNvPr>
              <p:cNvSpPr txBox="1"/>
              <p:nvPr/>
            </p:nvSpPr>
            <p:spPr>
              <a:xfrm>
                <a:off x="5476898" y="5584130"/>
                <a:ext cx="28025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≠2:</m:t>
                    </m:r>
                  </m:oMath>
                </a14:m>
                <a:r>
                  <a:rPr lang="en-US" sz="1600" dirty="0"/>
                  <a:t> Each seed is given to even number of parties.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C19891C-8356-1DCD-AD20-56F8BE464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98" y="5584130"/>
                <a:ext cx="2802504" cy="584775"/>
              </a:xfrm>
              <a:prstGeom prst="rect">
                <a:avLst/>
              </a:prstGeom>
              <a:blipFill>
                <a:blip r:embed="rId4"/>
                <a:stretch>
                  <a:fillRect t="-2128" r="-45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Content Placeholder 12">
            <a:extLst>
              <a:ext uri="{FF2B5EF4-FFF2-40B4-BE49-F238E27FC236}">
                <a16:creationId xmlns:a16="http://schemas.microsoft.com/office/drawing/2014/main" id="{4BB0303B-A883-3034-525C-4209732BEC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4277658"/>
            <a:ext cx="411451" cy="4604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50B82E-FD45-C1B2-2E8F-6DD60EE9D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302" y="2691439"/>
            <a:ext cx="347044" cy="46174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3E4A03B-D975-637D-C577-4BB2A9E8F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821" y="3457883"/>
            <a:ext cx="350525" cy="46043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05528CA6-B0FA-DC7F-0F53-86A9FF622756}"/>
              </a:ext>
            </a:extLst>
          </p:cNvPr>
          <p:cNvSpPr/>
          <p:nvPr/>
        </p:nvSpPr>
        <p:spPr>
          <a:xfrm>
            <a:off x="7297029" y="2484628"/>
            <a:ext cx="367795" cy="369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4E1A967-0E48-389D-4A2C-D1EC176D5107}"/>
                  </a:ext>
                </a:extLst>
              </p:cNvPr>
              <p:cNvSpPr txBox="1"/>
              <p:nvPr/>
            </p:nvSpPr>
            <p:spPr>
              <a:xfrm>
                <a:off x="7305525" y="2459586"/>
                <a:ext cx="350525" cy="383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4E1A967-0E48-389D-4A2C-D1EC176D5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525" y="2459586"/>
                <a:ext cx="350525" cy="3837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>
            <a:extLst>
              <a:ext uri="{FF2B5EF4-FFF2-40B4-BE49-F238E27FC236}">
                <a16:creationId xmlns:a16="http://schemas.microsoft.com/office/drawing/2014/main" id="{EB467F93-3698-9F26-5999-C426DDF52B3F}"/>
              </a:ext>
            </a:extLst>
          </p:cNvPr>
          <p:cNvSpPr/>
          <p:nvPr/>
        </p:nvSpPr>
        <p:spPr>
          <a:xfrm>
            <a:off x="7285905" y="3221243"/>
            <a:ext cx="367795" cy="369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150984C-DC20-254A-129C-ACBAFBD1F8FF}"/>
                  </a:ext>
                </a:extLst>
              </p:cNvPr>
              <p:cNvSpPr txBox="1"/>
              <p:nvPr/>
            </p:nvSpPr>
            <p:spPr>
              <a:xfrm>
                <a:off x="7286043" y="3197486"/>
                <a:ext cx="350525" cy="384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150984C-DC20-254A-129C-ACBAFBD1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043" y="3197486"/>
                <a:ext cx="350525" cy="3843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E874034D-AA61-BD72-C678-3776F83C8D1E}"/>
              </a:ext>
            </a:extLst>
          </p:cNvPr>
          <p:cNvSpPr/>
          <p:nvPr/>
        </p:nvSpPr>
        <p:spPr>
          <a:xfrm>
            <a:off x="7301451" y="4028536"/>
            <a:ext cx="367795" cy="369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32185DA-15A3-EDF2-8F95-14EB6E8E59B0}"/>
                  </a:ext>
                </a:extLst>
              </p:cNvPr>
              <p:cNvSpPr txBox="1"/>
              <p:nvPr/>
            </p:nvSpPr>
            <p:spPr>
              <a:xfrm>
                <a:off x="7309947" y="4003494"/>
                <a:ext cx="350525" cy="385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32185DA-15A3-EDF2-8F95-14EB6E8E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947" y="4003494"/>
                <a:ext cx="350525" cy="3857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AE393C77-05F0-1F66-2C21-31E994C100C6}"/>
              </a:ext>
            </a:extLst>
          </p:cNvPr>
          <p:cNvGrpSpPr/>
          <p:nvPr/>
        </p:nvGrpSpPr>
        <p:grpSpPr>
          <a:xfrm>
            <a:off x="7301452" y="4720740"/>
            <a:ext cx="367795" cy="393088"/>
            <a:chOff x="6728752" y="3055454"/>
            <a:chExt cx="367795" cy="3930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AA074D3-2999-5481-8A0C-416756D62557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5ECEB48-E650-D6A3-9667-350754C0D482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5ECEB48-E650-D6A3-9667-350754C0D4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831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5689583-F3B9-67CA-D956-E46873C10031}"/>
              </a:ext>
            </a:extLst>
          </p:cNvPr>
          <p:cNvCxnSpPr>
            <a:cxnSpLocks/>
            <a:stCxn id="44" idx="3"/>
            <a:endCxn id="48" idx="1"/>
          </p:cNvCxnSpPr>
          <p:nvPr/>
        </p:nvCxnSpPr>
        <p:spPr>
          <a:xfrm flipV="1">
            <a:off x="6463346" y="2651466"/>
            <a:ext cx="842179" cy="27084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CCECC1E-4C5C-3E57-CBAD-306BCEC1EDF6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6463346" y="3493449"/>
            <a:ext cx="842179" cy="19465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22146D4-AD23-3ECF-D0B7-DD78ADCC452F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6481151" y="3803438"/>
            <a:ext cx="828796" cy="39293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CAA4CD-CC27-B49E-C5FE-CF1FA00407E0}"/>
              </a:ext>
            </a:extLst>
          </p:cNvPr>
          <p:cNvCxnSpPr>
            <a:cxnSpLocks/>
          </p:cNvCxnSpPr>
          <p:nvPr/>
        </p:nvCxnSpPr>
        <p:spPr>
          <a:xfrm flipV="1">
            <a:off x="6416411" y="2775118"/>
            <a:ext cx="923478" cy="16417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C8AB5E-A8C9-52DF-13B6-6CE23781F737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6482375" y="3049108"/>
            <a:ext cx="803668" cy="34054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046E0C-D96F-0A21-D9EA-E98675F1BAE9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6507451" y="4314956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353DD24-54AA-650C-B438-A9F29790317C}"/>
              </a:ext>
            </a:extLst>
          </p:cNvPr>
          <p:cNvSpPr txBox="1"/>
          <p:nvPr/>
        </p:nvSpPr>
        <p:spPr>
          <a:xfrm>
            <a:off x="6285322" y="5214293"/>
            <a:ext cx="12766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Correctness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78C5B74-FDAA-D9D3-1F39-6706DE136C4B}"/>
              </a:ext>
            </a:extLst>
          </p:cNvPr>
          <p:cNvSpPr txBox="1"/>
          <p:nvPr/>
        </p:nvSpPr>
        <p:spPr>
          <a:xfrm>
            <a:off x="9775515" y="5214388"/>
            <a:ext cx="82105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Privacy</a:t>
            </a:r>
          </a:p>
        </p:txBody>
      </p:sp>
      <p:pic>
        <p:nvPicPr>
          <p:cNvPr id="68" name="Content Placeholder 12">
            <a:extLst>
              <a:ext uri="{FF2B5EF4-FFF2-40B4-BE49-F238E27FC236}">
                <a16:creationId xmlns:a16="http://schemas.microsoft.com/office/drawing/2014/main" id="{3D0D80A7-CC87-0528-9774-03D049627D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699" y="4315051"/>
            <a:ext cx="411451" cy="46043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A38718D-A4DF-F560-C75D-F74A9914D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001" y="2728832"/>
            <a:ext cx="347044" cy="46174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9FF3F98-8790-4456-7734-F0343B8AE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520" y="3495276"/>
            <a:ext cx="350525" cy="46043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C376DDF1-5F99-1A91-B477-69DFBF873597}"/>
              </a:ext>
            </a:extLst>
          </p:cNvPr>
          <p:cNvSpPr/>
          <p:nvPr/>
        </p:nvSpPr>
        <p:spPr>
          <a:xfrm>
            <a:off x="10581543" y="2457354"/>
            <a:ext cx="367795" cy="369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1653E65-751F-EAD6-BEE0-6AF5C865A71A}"/>
                  </a:ext>
                </a:extLst>
              </p:cNvPr>
              <p:cNvSpPr txBox="1"/>
              <p:nvPr/>
            </p:nvSpPr>
            <p:spPr>
              <a:xfrm>
                <a:off x="10590039" y="2432312"/>
                <a:ext cx="350525" cy="37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1653E65-751F-EAD6-BEE0-6AF5C865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0039" y="2432312"/>
                <a:ext cx="350525" cy="372538"/>
              </a:xfrm>
              <a:prstGeom prst="rect">
                <a:avLst/>
              </a:prstGeom>
              <a:blipFill>
                <a:blip r:embed="rId12"/>
                <a:stretch>
                  <a:fillRect r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6B49F5B1-70FA-56C8-CC01-3E80509AA84C}"/>
              </a:ext>
            </a:extLst>
          </p:cNvPr>
          <p:cNvSpPr/>
          <p:nvPr/>
        </p:nvSpPr>
        <p:spPr>
          <a:xfrm>
            <a:off x="10570419" y="3193969"/>
            <a:ext cx="367795" cy="369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C49266E-8EFD-98B0-3888-53885C9642A7}"/>
                  </a:ext>
                </a:extLst>
              </p:cNvPr>
              <p:cNvSpPr txBox="1"/>
              <p:nvPr/>
            </p:nvSpPr>
            <p:spPr>
              <a:xfrm>
                <a:off x="10570557" y="3170212"/>
                <a:ext cx="350525" cy="3730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C49266E-8EFD-98B0-3888-53885C964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557" y="3170212"/>
                <a:ext cx="350525" cy="37305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83AD27E4-C4D5-5053-0046-BB4ABA174F24}"/>
              </a:ext>
            </a:extLst>
          </p:cNvPr>
          <p:cNvGrpSpPr/>
          <p:nvPr/>
        </p:nvGrpSpPr>
        <p:grpSpPr>
          <a:xfrm>
            <a:off x="10585965" y="3976220"/>
            <a:ext cx="367795" cy="394373"/>
            <a:chOff x="6728890" y="1953974"/>
            <a:chExt cx="367795" cy="394373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D985DB5-755E-7F31-98C6-2E477D26A192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7827D4C-4295-4E39-4DB5-E07E5273E735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7827D4C-4295-4E39-4DB5-E07E5273E7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74461"/>
                </a:xfrm>
                <a:prstGeom prst="rect">
                  <a:avLst/>
                </a:prstGeom>
                <a:blipFill>
                  <a:blip r:embed="rId14"/>
                  <a:stretch>
                    <a:fillRect r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B64DA9F1-A207-FD3B-0C3E-D695CF8C3221}"/>
              </a:ext>
            </a:extLst>
          </p:cNvPr>
          <p:cNvSpPr/>
          <p:nvPr/>
        </p:nvSpPr>
        <p:spPr>
          <a:xfrm>
            <a:off x="10594592" y="4717223"/>
            <a:ext cx="367795" cy="3693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03D8CDA-EB81-EE2B-721C-8311643494B3}"/>
                  </a:ext>
                </a:extLst>
              </p:cNvPr>
              <p:cNvSpPr txBox="1"/>
              <p:nvPr/>
            </p:nvSpPr>
            <p:spPr>
              <a:xfrm>
                <a:off x="10594730" y="4693466"/>
                <a:ext cx="350525" cy="372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03D8CDA-EB81-EE2B-721C-831164349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4730" y="4693466"/>
                <a:ext cx="350525" cy="372281"/>
              </a:xfrm>
              <a:prstGeom prst="rect">
                <a:avLst/>
              </a:prstGeom>
              <a:blipFill>
                <a:blip r:embed="rId15"/>
                <a:stretch>
                  <a:fillRect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CB3E65F-50FF-6713-EACE-1D4D34E10BB0}"/>
              </a:ext>
            </a:extLst>
          </p:cNvPr>
          <p:cNvCxnSpPr>
            <a:cxnSpLocks/>
            <a:endCxn id="73" idx="1"/>
          </p:cNvCxnSpPr>
          <p:nvPr/>
        </p:nvCxnSpPr>
        <p:spPr>
          <a:xfrm flipV="1">
            <a:off x="9747860" y="2618581"/>
            <a:ext cx="842179" cy="27645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7F243D2-7A69-CB6F-AE56-EE01850FA13E}"/>
              </a:ext>
            </a:extLst>
          </p:cNvPr>
          <p:cNvCxnSpPr>
            <a:cxnSpLocks/>
          </p:cNvCxnSpPr>
          <p:nvPr/>
        </p:nvCxnSpPr>
        <p:spPr>
          <a:xfrm>
            <a:off x="9787853" y="3842625"/>
            <a:ext cx="876926" cy="932861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B9F768C-8725-1F7F-D677-F9015E24C3E1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9819620" y="4680053"/>
            <a:ext cx="775110" cy="1995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D1D8395-362A-C8C3-7908-B26D9FFD10F4}"/>
              </a:ext>
            </a:extLst>
          </p:cNvPr>
          <p:cNvCxnSpPr>
            <a:cxnSpLocks/>
            <a:stCxn id="70" idx="3"/>
            <a:endCxn id="76" idx="1"/>
          </p:cNvCxnSpPr>
          <p:nvPr/>
        </p:nvCxnSpPr>
        <p:spPr>
          <a:xfrm flipV="1">
            <a:off x="9756045" y="3356738"/>
            <a:ext cx="814512" cy="36875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FD5C3A8-20E4-A6D4-779B-8E3C559F4477}"/>
              </a:ext>
            </a:extLst>
          </p:cNvPr>
          <p:cNvCxnSpPr>
            <a:cxnSpLocks/>
            <a:endCxn id="82" idx="0"/>
          </p:cNvCxnSpPr>
          <p:nvPr/>
        </p:nvCxnSpPr>
        <p:spPr>
          <a:xfrm>
            <a:off x="9775515" y="3021834"/>
            <a:ext cx="994478" cy="167163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182CBFA-313E-5E32-367B-89EAEB83E2D1}"/>
              </a:ext>
            </a:extLst>
          </p:cNvPr>
          <p:cNvCxnSpPr>
            <a:cxnSpLocks/>
          </p:cNvCxnSpPr>
          <p:nvPr/>
        </p:nvCxnSpPr>
        <p:spPr>
          <a:xfrm flipV="1">
            <a:off x="9791965" y="4287682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F4C762-1BB5-599D-6B23-52EE111DC787}"/>
                  </a:ext>
                </a:extLst>
              </p:cNvPr>
              <p:cNvSpPr txBox="1"/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F4C762-1BB5-599D-6B23-52EE111DC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2815967"/>
                <a:ext cx="2541657" cy="451214"/>
              </a:xfrm>
              <a:prstGeom prst="rect">
                <a:avLst/>
              </a:prstGeom>
              <a:blipFill>
                <a:blip r:embed="rId16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7E7A57-8F73-EB04-70B7-3D8FB56E15FE}"/>
                  </a:ext>
                </a:extLst>
              </p:cNvPr>
              <p:cNvSpPr txBox="1"/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7E7A57-8F73-EB04-70B7-3D8FB56E1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4" y="3211670"/>
                <a:ext cx="2541657" cy="451214"/>
              </a:xfrm>
              <a:prstGeom prst="rect">
                <a:avLst/>
              </a:prstGeom>
              <a:blipFill>
                <a:blip r:embed="rId17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037040-D7B3-FBBE-A5FB-227F5ADA2694}"/>
                  </a:ext>
                </a:extLst>
              </p:cNvPr>
              <p:cNvSpPr txBox="1"/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037040-D7B3-FBBE-A5FB-227F5ADA2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153" y="3605937"/>
                <a:ext cx="2541657" cy="451214"/>
              </a:xfrm>
              <a:prstGeom prst="rect">
                <a:avLst/>
              </a:prstGeom>
              <a:blipFill>
                <a:blip r:embed="rId18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167484-FBD4-4E6B-027B-AB4AD346E155}"/>
                  </a:ext>
                </a:extLst>
              </p:cNvPr>
              <p:cNvSpPr txBox="1"/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groupChr>
                        <m:groupChrPr>
                          <m:chr m:val="←"/>
                          <m:vertJc m:val="bot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{0,1}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167484-FBD4-4E6B-027B-AB4AD346E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012" y="4000204"/>
                <a:ext cx="2541657" cy="451214"/>
              </a:xfrm>
              <a:prstGeom prst="rect">
                <a:avLst/>
              </a:prstGeom>
              <a:blipFill>
                <a:blip r:embed="rId19"/>
                <a:stretch>
                  <a:fillRect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BD298B1-CA9A-7D9B-86C3-0DF631241D57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287408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E1C5B24A-AAE4-31F3-D892-C969440B08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E1C5B24A-AAE4-31F3-D892-C969440B08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44630" y="327032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0"/>
                          <a:stretch>
                            <a:fillRect l="-100000" t="-9375" r="-196667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D4A5C75-58F9-64BC-1F4B-524813CCBE76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366656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FF4C003-2F5E-0D94-6C5C-2E4DDA9AFADA}"/>
              </a:ext>
            </a:extLst>
          </p:cNvPr>
          <p:cNvGraphicFramePr>
            <a:graphicFrameLocks noGrp="1"/>
          </p:cNvGraphicFramePr>
          <p:nvPr/>
        </p:nvGraphicFramePr>
        <p:xfrm>
          <a:off x="1244630" y="4056273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E9AEF95-B62F-546A-5D64-0B57D2F6D3D3}"/>
              </a:ext>
            </a:extLst>
          </p:cNvPr>
          <p:cNvSpPr txBox="1"/>
          <p:nvPr/>
        </p:nvSpPr>
        <p:spPr>
          <a:xfrm>
            <a:off x="5861273" y="1572367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non-special</a:t>
            </a:r>
            <a:r>
              <a:rPr lang="en-US" sz="1600" dirty="0"/>
              <a:t> rows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B30083-05BC-96D1-4770-66677C136669}"/>
              </a:ext>
            </a:extLst>
          </p:cNvPr>
          <p:cNvSpPr txBox="1"/>
          <p:nvPr/>
        </p:nvSpPr>
        <p:spPr>
          <a:xfrm>
            <a:off x="9207069" y="1572461"/>
            <a:ext cx="214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Seeds associated with </a:t>
            </a:r>
            <a:r>
              <a:rPr lang="en-US" sz="1600" dirty="0">
                <a:solidFill>
                  <a:srgbClr val="C00000"/>
                </a:solidFill>
              </a:rPr>
              <a:t>special</a:t>
            </a:r>
            <a:r>
              <a:rPr lang="en-US" sz="1600" dirty="0"/>
              <a:t> row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76DB41-5AF5-D627-18BE-C1FE03AFBE48}"/>
                  </a:ext>
                </a:extLst>
              </p:cNvPr>
              <p:cNvSpPr txBox="1"/>
              <p:nvPr/>
            </p:nvSpPr>
            <p:spPr>
              <a:xfrm>
                <a:off x="8576040" y="5558632"/>
                <a:ext cx="31745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For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600" dirty="0"/>
                  <a:t> for each party, there exists one seed that is only sent to that party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76DB41-5AF5-D627-18BE-C1FE03AFB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040" y="5558632"/>
                <a:ext cx="3174521" cy="830997"/>
              </a:xfrm>
              <a:prstGeom prst="rect">
                <a:avLst/>
              </a:prstGeom>
              <a:blipFill>
                <a:blip r:embed="rId21"/>
                <a:stretch>
                  <a:fillRect l="-797" t="-1493" r="-1992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C493D6A-1BD2-767E-2C84-ADB211D4D676}"/>
              </a:ext>
            </a:extLst>
          </p:cNvPr>
          <p:cNvSpPr txBox="1"/>
          <p:nvPr/>
        </p:nvSpPr>
        <p:spPr>
          <a:xfrm>
            <a:off x="310550" y="6383565"/>
            <a:ext cx="115680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Adversary’s view must be indistinguishable in the two cases</a:t>
            </a:r>
          </a:p>
        </p:txBody>
      </p:sp>
    </p:spTree>
    <p:extLst>
      <p:ext uri="{BB962C8B-B14F-4D97-AF65-F5344CB8AC3E}">
        <p14:creationId xmlns:p14="http://schemas.microsoft.com/office/powerpoint/2010/main" val="3202573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1995-7187-9730-6F2C-31C4A36F1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B14A-6F8A-30A1-8E7B-36960080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New</a:t>
            </a:r>
            <a:r>
              <a:rPr lang="en-US" dirty="0"/>
              <a:t> Abstraction: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Combinatorial Design</a:t>
            </a:r>
          </a:p>
        </p:txBody>
      </p:sp>
      <p:pic>
        <p:nvPicPr>
          <p:cNvPr id="24" name="Content Placeholder 12">
            <a:extLst>
              <a:ext uri="{FF2B5EF4-FFF2-40B4-BE49-F238E27FC236}">
                <a16:creationId xmlns:a16="http://schemas.microsoft.com/office/drawing/2014/main" id="{745C77BD-8804-9DF4-30B2-6B4F453D9A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327" y="4231769"/>
            <a:ext cx="411451" cy="460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7D1E03-1695-A0AE-482D-0E514ED7F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29" y="2645550"/>
            <a:ext cx="347044" cy="461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42250A-A7AE-B1F4-E3CB-4AB78550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48" y="3411994"/>
            <a:ext cx="350525" cy="460435"/>
          </a:xfrm>
          <a:prstGeom prst="rect">
            <a:avLst/>
          </a:prstGeom>
        </p:spPr>
      </p:pic>
      <p:pic>
        <p:nvPicPr>
          <p:cNvPr id="37" name="Content Placeholder 12">
            <a:extLst>
              <a:ext uri="{FF2B5EF4-FFF2-40B4-BE49-F238E27FC236}">
                <a16:creationId xmlns:a16="http://schemas.microsoft.com/office/drawing/2014/main" id="{BC5ED472-A7A6-1E75-49D8-E08F5E2CF9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40" y="4315448"/>
            <a:ext cx="411451" cy="4604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8BBD7-B394-43EE-B2A2-E9B9A0173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542" y="2729229"/>
            <a:ext cx="347044" cy="46174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95B7E0-1E6B-0386-1251-FAA2354F8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061" y="3495673"/>
            <a:ext cx="350525" cy="46043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0F5C053-E552-E581-D7FA-3C4648ED0B4F}"/>
              </a:ext>
            </a:extLst>
          </p:cNvPr>
          <p:cNvSpPr txBox="1"/>
          <p:nvPr/>
        </p:nvSpPr>
        <p:spPr>
          <a:xfrm>
            <a:off x="5546785" y="1553426"/>
            <a:ext cx="63720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Designing multiparty DPF reduces to finding a combinatorial design that satisfies the following: 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056ED57-6B7C-C6B5-233A-56A14FBB7D3E}"/>
              </a:ext>
            </a:extLst>
          </p:cNvPr>
          <p:cNvGrpSpPr/>
          <p:nvPr/>
        </p:nvGrpSpPr>
        <p:grpSpPr>
          <a:xfrm>
            <a:off x="1985356" y="2413697"/>
            <a:ext cx="367795" cy="394373"/>
            <a:chOff x="6728890" y="1953974"/>
            <a:chExt cx="367795" cy="39437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96F3A35-3435-2A89-074D-E2C9EFC5D790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D3BDA4C-BA86-8C84-F9B7-F53A201CF054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D3BDA4C-BA86-8C84-F9B7-F53A201CF0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1BC40B5-59C7-A229-5BED-C1D55A4FFF22}"/>
              </a:ext>
            </a:extLst>
          </p:cNvPr>
          <p:cNvGrpSpPr/>
          <p:nvPr/>
        </p:nvGrpSpPr>
        <p:grpSpPr>
          <a:xfrm>
            <a:off x="1974232" y="3151597"/>
            <a:ext cx="367795" cy="393088"/>
            <a:chOff x="6728752" y="3055454"/>
            <a:chExt cx="367795" cy="393088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A7BAFCB-576B-6616-C9E8-3BB82584106E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4B5A1AC7-3118-0632-6BA6-C31A8C80CE15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4B5A1AC7-3118-0632-6BA6-C31A8C80CE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D7DAB55-D65B-111F-BA17-324744D8A784}"/>
              </a:ext>
            </a:extLst>
          </p:cNvPr>
          <p:cNvGrpSpPr/>
          <p:nvPr/>
        </p:nvGrpSpPr>
        <p:grpSpPr>
          <a:xfrm>
            <a:off x="1989778" y="3957605"/>
            <a:ext cx="367795" cy="394373"/>
            <a:chOff x="6728890" y="1953974"/>
            <a:chExt cx="367795" cy="394373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241CAFC-4E08-3DFD-4EF2-74C7452E48AA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8824057-4C6B-8CD6-10DA-0FF4DBEC0901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8824057-4C6B-8CD6-10DA-0FF4DBEC09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BBA149A-36CB-7EEE-5B09-B2614160500E}"/>
              </a:ext>
            </a:extLst>
          </p:cNvPr>
          <p:cNvGrpSpPr/>
          <p:nvPr/>
        </p:nvGrpSpPr>
        <p:grpSpPr>
          <a:xfrm>
            <a:off x="1989779" y="4674851"/>
            <a:ext cx="367795" cy="393088"/>
            <a:chOff x="6728752" y="3055454"/>
            <a:chExt cx="367795" cy="393088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74B44F2-5874-7BB9-64D5-FEC5335F7A40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4E501CD-442D-734F-5612-3345F2391DF0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B4E501CD-442D-734F-5612-3345F2391D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26EECF1-FF9A-CC34-078D-BFBEA0135C75}"/>
              </a:ext>
            </a:extLst>
          </p:cNvPr>
          <p:cNvCxnSpPr>
            <a:cxnSpLocks/>
            <a:stCxn id="14" idx="3"/>
            <a:endCxn id="81" idx="1"/>
          </p:cNvCxnSpPr>
          <p:nvPr/>
        </p:nvCxnSpPr>
        <p:spPr>
          <a:xfrm flipV="1">
            <a:off x="1151673" y="2598363"/>
            <a:ext cx="842179" cy="278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0D44820-B7B5-6A18-E355-7C935419D7F7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151673" y="3447560"/>
            <a:ext cx="842179" cy="1946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968C974-A008-446D-E269-A252DD7428D1}"/>
              </a:ext>
            </a:extLst>
          </p:cNvPr>
          <p:cNvCxnSpPr>
            <a:cxnSpLocks/>
            <a:endCxn id="88" idx="1"/>
          </p:cNvCxnSpPr>
          <p:nvPr/>
        </p:nvCxnSpPr>
        <p:spPr>
          <a:xfrm>
            <a:off x="1169478" y="3757549"/>
            <a:ext cx="828796" cy="3847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F633DF5-E46C-1A9F-BC00-865B88D273F3}"/>
              </a:ext>
            </a:extLst>
          </p:cNvPr>
          <p:cNvCxnSpPr>
            <a:cxnSpLocks/>
          </p:cNvCxnSpPr>
          <p:nvPr/>
        </p:nvCxnSpPr>
        <p:spPr>
          <a:xfrm flipV="1">
            <a:off x="1104738" y="2729229"/>
            <a:ext cx="923478" cy="16417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FD00DB3-1DBF-6108-E1C5-E0DD50C9CC4E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1170702" y="3003219"/>
            <a:ext cx="803668" cy="333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3C346C7-A5E4-1B1F-5207-841C184CA457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195778" y="4269067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41ADC52-DD99-6FCA-2969-844B8477E564}"/>
              </a:ext>
            </a:extLst>
          </p:cNvPr>
          <p:cNvGrpSpPr/>
          <p:nvPr/>
        </p:nvGrpSpPr>
        <p:grpSpPr>
          <a:xfrm>
            <a:off x="4428084" y="2432709"/>
            <a:ext cx="367795" cy="394373"/>
            <a:chOff x="6728890" y="1953974"/>
            <a:chExt cx="367795" cy="394373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4F12EE1-CC75-44F4-7AAA-F35B5F261A1A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4818AED-9650-F612-30D0-CC3A87C78DBC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4818AED-9650-F612-30D0-CC3A87C78D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AFCE962-9059-0F27-0094-6E968C56EAA8}"/>
              </a:ext>
            </a:extLst>
          </p:cNvPr>
          <p:cNvGrpSpPr/>
          <p:nvPr/>
        </p:nvGrpSpPr>
        <p:grpSpPr>
          <a:xfrm>
            <a:off x="4416960" y="3170609"/>
            <a:ext cx="367795" cy="393088"/>
            <a:chOff x="6728752" y="3055454"/>
            <a:chExt cx="367795" cy="393088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ABC1E47-0AC2-8A3E-DE9F-C4A428D404FB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35D222F2-D40B-6BD7-4C94-85BD4807B701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35D222F2-D40B-6BD7-4C94-85BD4807B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8E68E3D-8C69-387D-941D-5A690B6AB799}"/>
              </a:ext>
            </a:extLst>
          </p:cNvPr>
          <p:cNvGrpSpPr/>
          <p:nvPr/>
        </p:nvGrpSpPr>
        <p:grpSpPr>
          <a:xfrm>
            <a:off x="4432506" y="3976617"/>
            <a:ext cx="367795" cy="394373"/>
            <a:chOff x="6728890" y="1953974"/>
            <a:chExt cx="367795" cy="394373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2A7F7DD-F5FF-0A51-6BD6-CD3FD6071D59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07685D53-DE38-D294-5A72-2EF93E55D470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07685D53-DE38-D294-5A72-2EF93E55D4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8C7C711-38BF-664B-58B2-E577E1863A50}"/>
              </a:ext>
            </a:extLst>
          </p:cNvPr>
          <p:cNvGrpSpPr/>
          <p:nvPr/>
        </p:nvGrpSpPr>
        <p:grpSpPr>
          <a:xfrm>
            <a:off x="4441133" y="4693863"/>
            <a:ext cx="367795" cy="393088"/>
            <a:chOff x="6728752" y="3055454"/>
            <a:chExt cx="367795" cy="393088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DF85333-883C-5AB5-5C7B-6835E3146D3A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0B043D59-3DE6-5493-BCAC-1AD6E1E0175D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0B043D59-3DE6-5493-BCAC-1AD6E1E017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C0484E24-BF1F-F77F-AE6A-CA3AD7446292}"/>
              </a:ext>
            </a:extLst>
          </p:cNvPr>
          <p:cNvCxnSpPr>
            <a:cxnSpLocks/>
            <a:endCxn id="131" idx="1"/>
          </p:cNvCxnSpPr>
          <p:nvPr/>
        </p:nvCxnSpPr>
        <p:spPr>
          <a:xfrm flipV="1">
            <a:off x="3594401" y="2617375"/>
            <a:ext cx="842179" cy="278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E5B8D99-ED86-4D2F-9EB3-89A945880F3E}"/>
              </a:ext>
            </a:extLst>
          </p:cNvPr>
          <p:cNvCxnSpPr>
            <a:cxnSpLocks/>
          </p:cNvCxnSpPr>
          <p:nvPr/>
        </p:nvCxnSpPr>
        <p:spPr>
          <a:xfrm>
            <a:off x="3634394" y="3843022"/>
            <a:ext cx="876926" cy="9328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CB094CC-8CBF-AD9A-86CE-398B135460FD}"/>
              </a:ext>
            </a:extLst>
          </p:cNvPr>
          <p:cNvCxnSpPr>
            <a:cxnSpLocks/>
            <a:endCxn id="140" idx="1"/>
          </p:cNvCxnSpPr>
          <p:nvPr/>
        </p:nvCxnSpPr>
        <p:spPr>
          <a:xfrm>
            <a:off x="3666161" y="4680450"/>
            <a:ext cx="775110" cy="1980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6426068-D40A-E0FF-8902-4E6CD417836E}"/>
              </a:ext>
            </a:extLst>
          </p:cNvPr>
          <p:cNvCxnSpPr>
            <a:cxnSpLocks/>
            <a:stCxn id="39" idx="3"/>
            <a:endCxn id="134" idx="1"/>
          </p:cNvCxnSpPr>
          <p:nvPr/>
        </p:nvCxnSpPr>
        <p:spPr>
          <a:xfrm flipV="1">
            <a:off x="3602586" y="3355275"/>
            <a:ext cx="814512" cy="3706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8E2210F-C841-49AC-F182-56CCF7D71994}"/>
              </a:ext>
            </a:extLst>
          </p:cNvPr>
          <p:cNvCxnSpPr>
            <a:cxnSpLocks/>
            <a:endCxn id="140" idx="0"/>
          </p:cNvCxnSpPr>
          <p:nvPr/>
        </p:nvCxnSpPr>
        <p:spPr>
          <a:xfrm>
            <a:off x="3622056" y="3022231"/>
            <a:ext cx="994478" cy="1671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39316ED-6CCE-6CCC-CBA0-7E2ECAD0D5A7}"/>
              </a:ext>
            </a:extLst>
          </p:cNvPr>
          <p:cNvCxnSpPr>
            <a:cxnSpLocks/>
          </p:cNvCxnSpPr>
          <p:nvPr/>
        </p:nvCxnSpPr>
        <p:spPr>
          <a:xfrm flipV="1">
            <a:off x="3638506" y="4288079"/>
            <a:ext cx="832438" cy="1929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68083B7C-FEA8-EFCE-6910-5FF6B9F11451}"/>
                  </a:ext>
                </a:extLst>
              </p:cNvPr>
              <p:cNvSpPr txBox="1"/>
              <p:nvPr/>
            </p:nvSpPr>
            <p:spPr>
              <a:xfrm>
                <a:off x="7924763" y="2631214"/>
                <a:ext cx="36632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dirty="0"/>
                  <a:t>each right vertex has even degree</a:t>
                </a:r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68083B7C-FEA8-EFCE-6910-5FF6B9F11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763" y="2631214"/>
                <a:ext cx="3663258" cy="338554"/>
              </a:xfrm>
              <a:prstGeom prst="rect">
                <a:avLst/>
              </a:prstGeom>
              <a:blipFill>
                <a:blip r:embed="rId14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6284E00-A319-E56C-7FA2-14F1DD2ABBFF}"/>
                  </a:ext>
                </a:extLst>
              </p:cNvPr>
              <p:cNvSpPr txBox="1"/>
              <p:nvPr/>
            </p:nvSpPr>
            <p:spPr>
              <a:xfrm>
                <a:off x="7740899" y="3422748"/>
                <a:ext cx="403098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every left vertex has at least one unique right neighbor</a:t>
                </a: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6284E00-A319-E56C-7FA2-14F1DD2AB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899" y="3422748"/>
                <a:ext cx="4030984" cy="584775"/>
              </a:xfrm>
              <a:prstGeom prst="rect">
                <a:avLst/>
              </a:prstGeom>
              <a:blipFill>
                <a:blip r:embed="rId15"/>
                <a:stretch>
                  <a:fillRect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7C5DBC4E-E6E1-D59A-A117-019BD1C2DE79}"/>
                  </a:ext>
                </a:extLst>
              </p:cNvPr>
              <p:cNvSpPr txBox="1"/>
              <p:nvPr/>
            </p:nvSpPr>
            <p:spPr>
              <a:xfrm>
                <a:off x="1038309" y="1700245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7C5DBC4E-E6E1-D59A-A117-019BD1C2D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309" y="1700245"/>
                <a:ext cx="1091133" cy="369332"/>
              </a:xfrm>
              <a:prstGeom prst="rect">
                <a:avLst/>
              </a:prstGeom>
              <a:blipFill>
                <a:blip r:embed="rId16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24F996DB-B199-EAD2-3B3A-7C2EB7F388BB}"/>
                  </a:ext>
                </a:extLst>
              </p:cNvPr>
              <p:cNvSpPr txBox="1"/>
              <p:nvPr/>
            </p:nvSpPr>
            <p:spPr>
              <a:xfrm>
                <a:off x="3573728" y="1700245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24F996DB-B199-EAD2-3B3A-7C2EB7F38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728" y="1700245"/>
                <a:ext cx="1085810" cy="369332"/>
              </a:xfrm>
              <a:prstGeom prst="rect">
                <a:avLst/>
              </a:prstGeom>
              <a:blipFill>
                <a:blip r:embed="rId17"/>
                <a:stretch>
                  <a:fillRect l="-465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CFE54244-36C0-B324-870D-68B735C4613D}"/>
                  </a:ext>
                </a:extLst>
              </p:cNvPr>
              <p:cNvSpPr txBox="1"/>
              <p:nvPr/>
            </p:nvSpPr>
            <p:spPr>
              <a:xfrm>
                <a:off x="7789231" y="4268559"/>
                <a:ext cx="39343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Subgraphs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induced by any proper subset of the left vertices are indistinguishable</a:t>
                </a:r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CFE54244-36C0-B324-870D-68B735C46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231" y="4268559"/>
                <a:ext cx="3934321" cy="830997"/>
              </a:xfrm>
              <a:prstGeom prst="rect">
                <a:avLst/>
              </a:prstGeom>
              <a:blipFill>
                <a:blip r:embed="rId18"/>
                <a:stretch>
                  <a:fillRect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2" name="TextBox 191">
            <a:extLst>
              <a:ext uri="{FF2B5EF4-FFF2-40B4-BE49-F238E27FC236}">
                <a16:creationId xmlns:a16="http://schemas.microsoft.com/office/drawing/2014/main" id="{989AD30B-439B-BCB8-82E8-D06396754A74}"/>
              </a:ext>
            </a:extLst>
          </p:cNvPr>
          <p:cNvSpPr txBox="1"/>
          <p:nvPr/>
        </p:nvSpPr>
        <p:spPr>
          <a:xfrm>
            <a:off x="5908630" y="2639009"/>
            <a:ext cx="201613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Correctness: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9C9E26C-635B-6A2A-2601-A8A41BF22B12}"/>
              </a:ext>
            </a:extLst>
          </p:cNvPr>
          <p:cNvSpPr txBox="1"/>
          <p:nvPr/>
        </p:nvSpPr>
        <p:spPr>
          <a:xfrm>
            <a:off x="5908630" y="3448326"/>
            <a:ext cx="201773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Pseudorandomness</a:t>
            </a:r>
            <a:r>
              <a:rPr lang="en-US" sz="1600" dirty="0"/>
              <a:t>: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770D2EF-0540-2658-79BA-4A73039628FA}"/>
              </a:ext>
            </a:extLst>
          </p:cNvPr>
          <p:cNvSpPr txBox="1"/>
          <p:nvPr/>
        </p:nvSpPr>
        <p:spPr>
          <a:xfrm>
            <a:off x="5896563" y="4337731"/>
            <a:ext cx="2028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Indistinguishability: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711B9851-5A46-3478-E7F5-4196642E11B2}"/>
              </a:ext>
            </a:extLst>
          </p:cNvPr>
          <p:cNvSpPr txBox="1"/>
          <p:nvPr/>
        </p:nvSpPr>
        <p:spPr>
          <a:xfrm>
            <a:off x="178867" y="5828436"/>
            <a:ext cx="1183426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Result 1: </a:t>
            </a:r>
            <a:r>
              <a:rPr lang="en-US" sz="2400" dirty="0"/>
              <a:t>Any such deterministic combinatorial design requires exponential right vertices</a:t>
            </a:r>
          </a:p>
        </p:txBody>
      </p:sp>
    </p:spTree>
    <p:extLst>
      <p:ext uri="{BB962C8B-B14F-4D97-AF65-F5344CB8AC3E}">
        <p14:creationId xmlns:p14="http://schemas.microsoft.com/office/powerpoint/2010/main" val="40322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7" grpId="0"/>
      <p:bldP spid="188" grpId="0" animBg="1"/>
      <p:bldP spid="189" grpId="0" animBg="1"/>
      <p:bldP spid="190" grpId="0"/>
      <p:bldP spid="192" grpId="0" animBg="1"/>
      <p:bldP spid="193" grpId="0" animBg="1"/>
      <p:bldP spid="194" grpId="0" animBg="1"/>
      <p:bldP spid="1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D273-60DF-6A84-15FB-344F4DBA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C5EE609E-C913-AC81-DB0A-FAF91E2769F3}"/>
              </a:ext>
            </a:extLst>
          </p:cNvPr>
          <p:cNvSpPr/>
          <p:nvPr/>
        </p:nvSpPr>
        <p:spPr>
          <a:xfrm>
            <a:off x="8292284" y="4823223"/>
            <a:ext cx="1091133" cy="15087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912C2F1-5267-6E07-16C9-732326BCA770}"/>
              </a:ext>
            </a:extLst>
          </p:cNvPr>
          <p:cNvSpPr/>
          <p:nvPr/>
        </p:nvSpPr>
        <p:spPr>
          <a:xfrm>
            <a:off x="2649512" y="2330599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DA989E-487C-2599-98D1-B52A9A55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Randomized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Combinatorial Design</a:t>
            </a: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25BEE439-ABC3-48FB-3D8C-070E1460FC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0486" y="4191236"/>
            <a:ext cx="411451" cy="460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CCF6E-230D-CCC7-1478-1BB285500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788" y="2605017"/>
            <a:ext cx="347044" cy="461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451CE-0334-C3F9-2A64-B8CD52B6B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307" y="3371461"/>
            <a:ext cx="350525" cy="460435"/>
          </a:xfrm>
          <a:prstGeom prst="rect">
            <a:avLst/>
          </a:prstGeom>
        </p:spPr>
      </p:pic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4887E671-8C9D-85DE-4B2E-130A3E9C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9442" y="4201269"/>
            <a:ext cx="411451" cy="460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F1FF2D-61BB-C069-3872-F38CFE947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44" y="2615050"/>
            <a:ext cx="347044" cy="46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547EAC-B55E-6D5D-237F-3E8CE94B1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263" y="3381494"/>
            <a:ext cx="350525" cy="4604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D98522D-B2CF-FEDE-AB6B-497B2DC8F291}"/>
              </a:ext>
            </a:extLst>
          </p:cNvPr>
          <p:cNvGrpSpPr/>
          <p:nvPr/>
        </p:nvGrpSpPr>
        <p:grpSpPr>
          <a:xfrm>
            <a:off x="2990587" y="3088184"/>
            <a:ext cx="367795" cy="394373"/>
            <a:chOff x="6728890" y="1953974"/>
            <a:chExt cx="367795" cy="3943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A3E8D3-CEC2-B783-9D1D-B2B98417AD35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8F17444-8229-63A9-43A7-DE6CE4B01DCF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8F17444-8229-63A9-43A7-DE6CE4B01D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61BF0B-DD9D-861B-3474-C4BE88DB7C89}"/>
              </a:ext>
            </a:extLst>
          </p:cNvPr>
          <p:cNvGrpSpPr/>
          <p:nvPr/>
        </p:nvGrpSpPr>
        <p:grpSpPr>
          <a:xfrm>
            <a:off x="8638640" y="5121446"/>
            <a:ext cx="367795" cy="393088"/>
            <a:chOff x="6728752" y="3055454"/>
            <a:chExt cx="367795" cy="393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EB0F029-50A9-CEB7-B823-9FBDF6C6E043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04159A1-11D7-F900-0CB0-F403961D00B7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04159A1-11D7-F900-0CB0-F403961D00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159A3F-6533-C937-6FE0-DED78FEA65D8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2117832" y="2835890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BE6254-09AF-37DF-0060-962AE5388283}"/>
              </a:ext>
            </a:extLst>
          </p:cNvPr>
          <p:cNvCxnSpPr>
            <a:cxnSpLocks/>
          </p:cNvCxnSpPr>
          <p:nvPr/>
        </p:nvCxnSpPr>
        <p:spPr>
          <a:xfrm flipV="1">
            <a:off x="2070897" y="3409559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696B191-8832-DC41-7914-5B047DFDA9D3}"/>
                  </a:ext>
                </a:extLst>
              </p:cNvPr>
              <p:cNvSpPr txBox="1"/>
              <p:nvPr/>
            </p:nvSpPr>
            <p:spPr>
              <a:xfrm>
                <a:off x="2004468" y="1659712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696B191-8832-DC41-7914-5B047DFDA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468" y="1659712"/>
                <a:ext cx="1091133" cy="369332"/>
              </a:xfrm>
              <a:prstGeom prst="rect">
                <a:avLst/>
              </a:prstGeom>
              <a:blipFill>
                <a:blip r:embed="rId8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4C0A043-EAC3-A724-01CC-CE1DCC495E2F}"/>
                  </a:ext>
                </a:extLst>
              </p:cNvPr>
              <p:cNvSpPr txBox="1"/>
              <p:nvPr/>
            </p:nvSpPr>
            <p:spPr>
              <a:xfrm>
                <a:off x="7667930" y="1654890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4C0A043-EAC3-A724-01CC-CE1DCC495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930" y="1654890"/>
                <a:ext cx="1085810" cy="369332"/>
              </a:xfrm>
              <a:prstGeom prst="rect">
                <a:avLst/>
              </a:prstGeom>
              <a:blipFill>
                <a:blip r:embed="rId9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FCCB9855-46DD-E3B0-3531-E8F863EB3815}"/>
              </a:ext>
            </a:extLst>
          </p:cNvPr>
          <p:cNvSpPr txBox="1"/>
          <p:nvPr/>
        </p:nvSpPr>
        <p:spPr>
          <a:xfrm>
            <a:off x="3121305" y="3371461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8AE49A3-564E-FFF4-E558-8B3C69DBC135}"/>
              </a:ext>
            </a:extLst>
          </p:cNvPr>
          <p:cNvSpPr txBox="1"/>
          <p:nvPr/>
        </p:nvSpPr>
        <p:spPr>
          <a:xfrm>
            <a:off x="8755184" y="544115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5695881B-F6F8-5292-2C83-4AE19ED28DCA}"/>
              </a:ext>
            </a:extLst>
          </p:cNvPr>
          <p:cNvCxnSpPr>
            <a:cxnSpLocks/>
            <a:stCxn id="14" idx="3"/>
            <a:endCxn id="31" idx="1"/>
          </p:cNvCxnSpPr>
          <p:nvPr/>
        </p:nvCxnSpPr>
        <p:spPr>
          <a:xfrm>
            <a:off x="7696788" y="3611712"/>
            <a:ext cx="941990" cy="16974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A0B0F74-BA50-8011-9118-A47D8A2C9BF3}"/>
              </a:ext>
            </a:extLst>
          </p:cNvPr>
          <p:cNvSpPr txBox="1"/>
          <p:nvPr/>
        </p:nvSpPr>
        <p:spPr>
          <a:xfrm>
            <a:off x="3120023" y="238233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752FC3-6E09-83F9-EFC2-24F4F9AB46F8}"/>
              </a:ext>
            </a:extLst>
          </p:cNvPr>
          <p:cNvSpPr/>
          <p:nvPr/>
        </p:nvSpPr>
        <p:spPr>
          <a:xfrm>
            <a:off x="8281076" y="2382267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463883-B454-AE95-0D74-7A1F60B11BF4}"/>
              </a:ext>
            </a:extLst>
          </p:cNvPr>
          <p:cNvGrpSpPr/>
          <p:nvPr/>
        </p:nvGrpSpPr>
        <p:grpSpPr>
          <a:xfrm>
            <a:off x="8622151" y="3139852"/>
            <a:ext cx="367795" cy="394373"/>
            <a:chOff x="6728890" y="1953974"/>
            <a:chExt cx="367795" cy="3943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22DBF5-53BB-B559-404D-1B77A8D33893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5D973CF-478F-8697-7DE9-A093AA055C7E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5D973CF-478F-8697-7DE9-A093AA055C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1991A3-4C09-6948-7BD5-3935029B00E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749396" y="2887558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A013AD-1159-8EAA-1C28-B1BBFDF711D1}"/>
              </a:ext>
            </a:extLst>
          </p:cNvPr>
          <p:cNvCxnSpPr>
            <a:cxnSpLocks/>
          </p:cNvCxnSpPr>
          <p:nvPr/>
        </p:nvCxnSpPr>
        <p:spPr>
          <a:xfrm flipV="1">
            <a:off x="7702461" y="3461227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941D8D4-8D1B-C40F-FAFB-4398189CAFD6}"/>
              </a:ext>
            </a:extLst>
          </p:cNvPr>
          <p:cNvSpPr txBox="1"/>
          <p:nvPr/>
        </p:nvSpPr>
        <p:spPr>
          <a:xfrm>
            <a:off x="8752869" y="3423129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6F64C6-5623-6287-F9B9-059E460C26D8}"/>
              </a:ext>
            </a:extLst>
          </p:cNvPr>
          <p:cNvSpPr txBox="1"/>
          <p:nvPr/>
        </p:nvSpPr>
        <p:spPr>
          <a:xfrm>
            <a:off x="8751587" y="2433998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AA477F-D8C9-67FB-8618-A3DF5BF36D86}"/>
                  </a:ext>
                </a:extLst>
              </p:cNvPr>
              <p:cNvSpPr txBox="1"/>
              <p:nvPr/>
            </p:nvSpPr>
            <p:spPr>
              <a:xfrm>
                <a:off x="3707953" y="2914746"/>
                <a:ext cx="280992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right vertices each with two random neighbors (with repetition)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AA477F-D8C9-67FB-8618-A3DF5BF36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53" y="2914746"/>
                <a:ext cx="2809920" cy="923330"/>
              </a:xfrm>
              <a:prstGeom prst="rect">
                <a:avLst/>
              </a:prstGeom>
              <a:blipFill>
                <a:blip r:embed="rId11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8A327-2808-DB16-2BC2-FA2E1A4479F7}"/>
                  </a:ext>
                </a:extLst>
              </p:cNvPr>
              <p:cNvSpPr txBox="1"/>
              <p:nvPr/>
            </p:nvSpPr>
            <p:spPr>
              <a:xfrm>
                <a:off x="9383417" y="5184758"/>
                <a:ext cx="236834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additional right vertices each with one random neighbor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8A327-2808-DB16-2BC2-FA2E1A447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417" y="5184758"/>
                <a:ext cx="2368342" cy="923330"/>
              </a:xfrm>
              <a:prstGeom prst="rect">
                <a:avLst/>
              </a:prstGeom>
              <a:blipFill>
                <a:blip r:embed="rId12"/>
                <a:stretch>
                  <a:fillRect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48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8" grpId="0" animBg="1"/>
      <p:bldP spid="66" grpId="0" animBg="1"/>
      <p:bldP spid="67" grpId="0" animBg="1"/>
      <p:bldP spid="81" grpId="0"/>
      <p:bldP spid="115" grpId="0"/>
      <p:bldP spid="4" grpId="0"/>
      <p:bldP spid="5" grpId="0" animBg="1"/>
      <p:bldP spid="28" grpId="0"/>
      <p:bldP spid="29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5961A-FA0D-5358-B248-045FD838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9BB1E419-A536-754D-FE3C-BCA1B1EB67BB}"/>
              </a:ext>
            </a:extLst>
          </p:cNvPr>
          <p:cNvSpPr/>
          <p:nvPr/>
        </p:nvSpPr>
        <p:spPr>
          <a:xfrm>
            <a:off x="4063314" y="4367085"/>
            <a:ext cx="1091133" cy="15087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27D2EE4C-DA06-6E70-797F-E97B558323BB}"/>
              </a:ext>
            </a:extLst>
          </p:cNvPr>
          <p:cNvSpPr/>
          <p:nvPr/>
        </p:nvSpPr>
        <p:spPr>
          <a:xfrm>
            <a:off x="1467694" y="1926129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44C41-B1DD-BC04-984F-EDA47BEA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6ED5B0E6-6A33-74F7-7F5D-BE631A2881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668" y="3786766"/>
            <a:ext cx="411451" cy="460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4E7CF6-B190-8AF3-6D4B-0C1BBC3EF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70" y="2200547"/>
            <a:ext cx="347044" cy="461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167D9-7DC1-FB85-05BE-26F7A796C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89" y="2966991"/>
            <a:ext cx="350525" cy="460435"/>
          </a:xfrm>
          <a:prstGeom prst="rect">
            <a:avLst/>
          </a:prstGeom>
        </p:spPr>
      </p:pic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201C79FE-4F5D-0A6E-45E0-2621FD100A0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0472" y="3745131"/>
            <a:ext cx="411451" cy="460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744168-9796-91C2-7C92-D9FDABB6D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74" y="2158912"/>
            <a:ext cx="347044" cy="46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1E6001-E1EF-CB89-B21A-332C572EE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293" y="2925356"/>
            <a:ext cx="350525" cy="4604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85953BA-20A5-6E68-6CDB-D2FEBF1C346F}"/>
              </a:ext>
            </a:extLst>
          </p:cNvPr>
          <p:cNvGrpSpPr/>
          <p:nvPr/>
        </p:nvGrpSpPr>
        <p:grpSpPr>
          <a:xfrm>
            <a:off x="1808769" y="2683714"/>
            <a:ext cx="367795" cy="394373"/>
            <a:chOff x="6728890" y="1953974"/>
            <a:chExt cx="367795" cy="3943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E5AE6A-D37D-49CA-4604-913F73D97C49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1ADE135-92A0-E947-CB80-98439E7042CB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1ADE135-92A0-E947-CB80-98439E7042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8E664D-2B9A-2226-DA06-C3FE92E3214A}"/>
              </a:ext>
            </a:extLst>
          </p:cNvPr>
          <p:cNvGrpSpPr/>
          <p:nvPr/>
        </p:nvGrpSpPr>
        <p:grpSpPr>
          <a:xfrm>
            <a:off x="4409670" y="4665308"/>
            <a:ext cx="367795" cy="393088"/>
            <a:chOff x="6728752" y="3055454"/>
            <a:chExt cx="367795" cy="393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3042AAE-FA89-118F-C3BB-929BA0BC0B9F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85D1354-1992-86BB-51FA-AD83459988FF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85D1354-1992-86BB-51FA-AD83459988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B77CA5-79EA-EC63-DD45-749698D89706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936014" y="2431420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2ACBD7-AD51-BA58-F1E3-D7ECAF6C93E4}"/>
              </a:ext>
            </a:extLst>
          </p:cNvPr>
          <p:cNvCxnSpPr>
            <a:cxnSpLocks/>
          </p:cNvCxnSpPr>
          <p:nvPr/>
        </p:nvCxnSpPr>
        <p:spPr>
          <a:xfrm flipV="1">
            <a:off x="889079" y="3005089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0C02750-FA19-9703-584E-D936F9B260F4}"/>
                  </a:ext>
                </a:extLst>
              </p:cNvPr>
              <p:cNvSpPr txBox="1"/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0C02750-FA19-9703-584E-D936F9B260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blipFill>
                <a:blip r:embed="rId8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BBAA632-6698-994E-C3C9-A10AF6816F4C}"/>
                  </a:ext>
                </a:extLst>
              </p:cNvPr>
              <p:cNvSpPr txBox="1"/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BBAA632-6698-994E-C3C9-A10AF6816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blipFill>
                <a:blip r:embed="rId9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013C53A0-14B3-316E-ACD2-52E08461D865}"/>
              </a:ext>
            </a:extLst>
          </p:cNvPr>
          <p:cNvSpPr txBox="1"/>
          <p:nvPr/>
        </p:nvSpPr>
        <p:spPr>
          <a:xfrm>
            <a:off x="1939487" y="2966991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70CCFF9-A347-DD97-97BC-F4EFF72C56E3}"/>
              </a:ext>
            </a:extLst>
          </p:cNvPr>
          <p:cNvSpPr txBox="1"/>
          <p:nvPr/>
        </p:nvSpPr>
        <p:spPr>
          <a:xfrm>
            <a:off x="4526214" y="4985012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AC63C3E-BFF3-04CC-6F60-0A323FCFC549}"/>
              </a:ext>
            </a:extLst>
          </p:cNvPr>
          <p:cNvCxnSpPr>
            <a:cxnSpLocks/>
            <a:stCxn id="14" idx="3"/>
            <a:endCxn id="31" idx="1"/>
          </p:cNvCxnSpPr>
          <p:nvPr/>
        </p:nvCxnSpPr>
        <p:spPr>
          <a:xfrm>
            <a:off x="3467818" y="3155574"/>
            <a:ext cx="941990" cy="16974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10D9BCC-04D3-0D57-61CA-97A6446C8CE9}"/>
              </a:ext>
            </a:extLst>
          </p:cNvPr>
          <p:cNvSpPr txBox="1"/>
          <p:nvPr/>
        </p:nvSpPr>
        <p:spPr>
          <a:xfrm>
            <a:off x="1938205" y="197786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43E89-A375-02AF-D93C-13E76483582F}"/>
              </a:ext>
            </a:extLst>
          </p:cNvPr>
          <p:cNvSpPr/>
          <p:nvPr/>
        </p:nvSpPr>
        <p:spPr>
          <a:xfrm>
            <a:off x="4052106" y="1926129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634422-0EA7-9E84-29A6-C7915B92D07A}"/>
              </a:ext>
            </a:extLst>
          </p:cNvPr>
          <p:cNvGrpSpPr/>
          <p:nvPr/>
        </p:nvGrpSpPr>
        <p:grpSpPr>
          <a:xfrm>
            <a:off x="4393181" y="2683714"/>
            <a:ext cx="367795" cy="394373"/>
            <a:chOff x="6728890" y="1953974"/>
            <a:chExt cx="367795" cy="3943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F94E7E-840E-210F-66D7-DED59FD37B72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11FBE30-F0FB-A871-6122-642D07EDA04C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11FBE30-F0FB-A871-6122-642D07EDA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FFC16D-9AF4-F1E4-18C7-F65A5C3AA43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520426" y="2431420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3D04C4-62E6-D72F-5D1C-4AEC0E4E944D}"/>
              </a:ext>
            </a:extLst>
          </p:cNvPr>
          <p:cNvCxnSpPr>
            <a:cxnSpLocks/>
          </p:cNvCxnSpPr>
          <p:nvPr/>
        </p:nvCxnSpPr>
        <p:spPr>
          <a:xfrm flipV="1">
            <a:off x="3473491" y="3005089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B8583A6-E349-FF73-E59B-B6F02409A11A}"/>
              </a:ext>
            </a:extLst>
          </p:cNvPr>
          <p:cNvSpPr txBox="1"/>
          <p:nvPr/>
        </p:nvSpPr>
        <p:spPr>
          <a:xfrm>
            <a:off x="4523899" y="2966991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7657B-14AE-D9CF-0EEF-DD972F1E6F9C}"/>
              </a:ext>
            </a:extLst>
          </p:cNvPr>
          <p:cNvSpPr txBox="1"/>
          <p:nvPr/>
        </p:nvSpPr>
        <p:spPr>
          <a:xfrm>
            <a:off x="4522617" y="197786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5BDE39-CF19-D683-BBCB-23C85317EC87}"/>
                  </a:ext>
                </a:extLst>
              </p:cNvPr>
              <p:cNvSpPr txBox="1"/>
              <p:nvPr/>
            </p:nvSpPr>
            <p:spPr>
              <a:xfrm>
                <a:off x="7690542" y="1722881"/>
                <a:ext cx="36632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dirty="0"/>
                  <a:t>each right vertex has even degree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5BDE39-CF19-D683-BBCB-23C85317E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42" y="1722881"/>
                <a:ext cx="3663258" cy="338554"/>
              </a:xfrm>
              <a:prstGeom prst="rect">
                <a:avLst/>
              </a:prstGeom>
              <a:blipFill>
                <a:blip r:embed="rId11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B0A83C5-58B4-6839-B301-7D4E6238F944}"/>
              </a:ext>
            </a:extLst>
          </p:cNvPr>
          <p:cNvSpPr txBox="1"/>
          <p:nvPr/>
        </p:nvSpPr>
        <p:spPr>
          <a:xfrm>
            <a:off x="5674409" y="1730676"/>
            <a:ext cx="201613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Correctness: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C0218C-A57F-E359-0C02-1AD09E12598B}"/>
                  </a:ext>
                </a:extLst>
              </p:cNvPr>
              <p:cNvSpPr txBox="1"/>
              <p:nvPr/>
            </p:nvSpPr>
            <p:spPr>
              <a:xfrm>
                <a:off x="7614449" y="2308646"/>
                <a:ext cx="416640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every left vertex has at least one unique right neighbor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C0218C-A57F-E359-0C02-1AD09E125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449" y="2308646"/>
                <a:ext cx="4166402" cy="584775"/>
              </a:xfrm>
              <a:prstGeom prst="rect">
                <a:avLst/>
              </a:prstGeom>
              <a:blipFill>
                <a:blip r:embed="rId12"/>
                <a:stretch>
                  <a:fillRect t="-2083" r="-1216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F1D0F78-CDDA-7BE1-F708-D6D3F947D5AF}"/>
              </a:ext>
            </a:extLst>
          </p:cNvPr>
          <p:cNvSpPr txBox="1"/>
          <p:nvPr/>
        </p:nvSpPr>
        <p:spPr>
          <a:xfrm>
            <a:off x="5674409" y="2371038"/>
            <a:ext cx="201773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Pseudorandomness</a:t>
            </a:r>
            <a:r>
              <a:rPr lang="en-US" sz="1600" dirty="0"/>
              <a:t>:</a:t>
            </a:r>
          </a:p>
        </p:txBody>
      </p:sp>
      <p:pic>
        <p:nvPicPr>
          <p:cNvPr id="21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DA2D6471-13EF-E565-ADCE-3C94A9354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1353800" y="1722881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F66B31BA-2E5D-BC99-010B-D6DAE71E2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1779577" y="2370201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E5F077-521C-9860-D4F0-1016DF5C1968}"/>
                  </a:ext>
                </a:extLst>
              </p:cNvPr>
              <p:cNvSpPr txBox="1"/>
              <p:nvPr/>
            </p:nvSpPr>
            <p:spPr>
              <a:xfrm>
                <a:off x="7576362" y="3018974"/>
                <a:ext cx="39343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Subgraphs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induced by any proper subset of the left vertices are indistinguishable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E5F077-521C-9860-D4F0-1016DF5C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362" y="3018974"/>
                <a:ext cx="3934321" cy="830997"/>
              </a:xfrm>
              <a:prstGeom prst="rect">
                <a:avLst/>
              </a:prstGeom>
              <a:blipFill>
                <a:blip r:embed="rId14"/>
                <a:stretch>
                  <a:fillRect t="-1493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3119217-BEB8-F1DF-8D72-1A72F86ACAD8}"/>
              </a:ext>
            </a:extLst>
          </p:cNvPr>
          <p:cNvSpPr txBox="1"/>
          <p:nvPr/>
        </p:nvSpPr>
        <p:spPr>
          <a:xfrm>
            <a:off x="5683694" y="3088146"/>
            <a:ext cx="2028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Indistinguishability:</a:t>
            </a:r>
          </a:p>
        </p:txBody>
      </p:sp>
    </p:spTree>
    <p:extLst>
      <p:ext uri="{BB962C8B-B14F-4D97-AF65-F5344CB8AC3E}">
        <p14:creationId xmlns:p14="http://schemas.microsoft.com/office/powerpoint/2010/main" val="294866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/>
      <p:bldP spid="20" grpId="0" animBg="1"/>
      <p:bldP spid="23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9F5F6-9806-8DF1-4627-20EB5C1F7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C1F69CED-BE7C-E974-A8F8-CFEE7C1456FC}"/>
              </a:ext>
            </a:extLst>
          </p:cNvPr>
          <p:cNvSpPr/>
          <p:nvPr/>
        </p:nvSpPr>
        <p:spPr>
          <a:xfrm>
            <a:off x="4063314" y="4367085"/>
            <a:ext cx="1091133" cy="15087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89681A5-C4FE-1811-EF17-723212B7850E}"/>
              </a:ext>
            </a:extLst>
          </p:cNvPr>
          <p:cNvSpPr/>
          <p:nvPr/>
        </p:nvSpPr>
        <p:spPr>
          <a:xfrm>
            <a:off x="1467694" y="1926129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9F3582-6D16-F698-286C-D6029AB2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DD60ED40-D3C3-6DD1-6E5F-585A72F34C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668" y="3786766"/>
            <a:ext cx="411451" cy="460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E9534-4E93-158A-BB1E-7072E97A3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70" y="2200547"/>
            <a:ext cx="347044" cy="461745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169160-9C12-DB45-2697-9C599281F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89" y="2966991"/>
            <a:ext cx="350525" cy="460435"/>
          </a:xfrm>
          <a:prstGeom prst="rect">
            <a:avLst/>
          </a:prstGeom>
          <a:effectLst/>
        </p:spPr>
      </p:pic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BCEE1295-3343-1A1B-3876-629FF69E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0472" y="3745131"/>
            <a:ext cx="411451" cy="460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225164-77A0-7D31-F717-9E9825A26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74" y="2158912"/>
            <a:ext cx="347044" cy="461745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E075DA-666E-654B-F81C-E6BC019EC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293" y="2925356"/>
            <a:ext cx="350525" cy="460435"/>
          </a:xfrm>
          <a:prstGeom prst="rect">
            <a:avLst/>
          </a:prstGeom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99E8DB4-72D4-BE37-D0B3-67457723C194}"/>
              </a:ext>
            </a:extLst>
          </p:cNvPr>
          <p:cNvGrpSpPr/>
          <p:nvPr/>
        </p:nvGrpSpPr>
        <p:grpSpPr>
          <a:xfrm>
            <a:off x="1808769" y="2683714"/>
            <a:ext cx="367795" cy="394373"/>
            <a:chOff x="6728890" y="1953974"/>
            <a:chExt cx="367795" cy="3943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15E1DE-15AC-50BE-5471-C8211807AB40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1CD3BA0-1FAC-26BC-C809-8F3F8CE2B9AC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1CD3BA0-1FAC-26BC-C809-8F3F8CE2B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4D00E6E-643A-A718-86BF-CA9EAF1DEAD0}"/>
              </a:ext>
            </a:extLst>
          </p:cNvPr>
          <p:cNvGrpSpPr/>
          <p:nvPr/>
        </p:nvGrpSpPr>
        <p:grpSpPr>
          <a:xfrm>
            <a:off x="4409670" y="4665308"/>
            <a:ext cx="367795" cy="393088"/>
            <a:chOff x="6728752" y="3055454"/>
            <a:chExt cx="367795" cy="393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F8E6B-BC25-3F73-0313-6B3206B0B0CC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49FEC7C-E409-D99F-DCB9-BB8885E3076E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49FEC7C-E409-D99F-DCB9-BB8885E30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B8758D-9A0D-FD5B-0813-094B9EBB6E24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936014" y="2431420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22251F-C94F-94FB-8352-038A22937540}"/>
              </a:ext>
            </a:extLst>
          </p:cNvPr>
          <p:cNvCxnSpPr>
            <a:cxnSpLocks/>
          </p:cNvCxnSpPr>
          <p:nvPr/>
        </p:nvCxnSpPr>
        <p:spPr>
          <a:xfrm flipV="1">
            <a:off x="889079" y="3005089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CB93BD0-2A5A-F711-0410-A184E94B14E1}"/>
                  </a:ext>
                </a:extLst>
              </p:cNvPr>
              <p:cNvSpPr txBox="1"/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CB93BD0-2A5A-F711-0410-A184E94B1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blipFill>
                <a:blip r:embed="rId8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756F80B-6853-022C-AD6F-5427BFCCB044}"/>
                  </a:ext>
                </a:extLst>
              </p:cNvPr>
              <p:cNvSpPr txBox="1"/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756F80B-6853-022C-AD6F-5427BFCCB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blipFill>
                <a:blip r:embed="rId9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04401EAD-F0D4-4A33-992E-2826AB2B6068}"/>
              </a:ext>
            </a:extLst>
          </p:cNvPr>
          <p:cNvSpPr txBox="1"/>
          <p:nvPr/>
        </p:nvSpPr>
        <p:spPr>
          <a:xfrm>
            <a:off x="1939487" y="2966991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F4D90CE-3183-5599-4A01-6B135A8A358B}"/>
              </a:ext>
            </a:extLst>
          </p:cNvPr>
          <p:cNvSpPr txBox="1"/>
          <p:nvPr/>
        </p:nvSpPr>
        <p:spPr>
          <a:xfrm>
            <a:off x="4526214" y="4985012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81F9533-A80F-3D4D-429B-5094A301448D}"/>
              </a:ext>
            </a:extLst>
          </p:cNvPr>
          <p:cNvCxnSpPr>
            <a:cxnSpLocks/>
            <a:stCxn id="14" idx="3"/>
            <a:endCxn id="31" idx="1"/>
          </p:cNvCxnSpPr>
          <p:nvPr/>
        </p:nvCxnSpPr>
        <p:spPr>
          <a:xfrm>
            <a:off x="3467818" y="3155574"/>
            <a:ext cx="941990" cy="16974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CBB42F-1A13-1C5C-8B3D-48E471745A02}"/>
              </a:ext>
            </a:extLst>
          </p:cNvPr>
          <p:cNvSpPr txBox="1"/>
          <p:nvPr/>
        </p:nvSpPr>
        <p:spPr>
          <a:xfrm>
            <a:off x="1938205" y="197786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124AB5-A32F-46C9-B729-8B85A0C4382B}"/>
              </a:ext>
            </a:extLst>
          </p:cNvPr>
          <p:cNvSpPr/>
          <p:nvPr/>
        </p:nvSpPr>
        <p:spPr>
          <a:xfrm>
            <a:off x="4052106" y="1926129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623580-C93D-0814-5697-0AE2EB95D3A3}"/>
              </a:ext>
            </a:extLst>
          </p:cNvPr>
          <p:cNvGrpSpPr/>
          <p:nvPr/>
        </p:nvGrpSpPr>
        <p:grpSpPr>
          <a:xfrm>
            <a:off x="4393181" y="2683714"/>
            <a:ext cx="367795" cy="394373"/>
            <a:chOff x="6728890" y="1953974"/>
            <a:chExt cx="367795" cy="3943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D43723C-9031-9B06-F82B-002706DC4BF0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056BA47-3149-A222-0B4C-B8B35938FF0A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056BA47-3149-A222-0B4C-B8B35938FF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4A7DF1-5DF8-67D7-3550-917B32F97B48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520426" y="2431420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5D2755-7D9A-6AC2-2110-B358091781E5}"/>
              </a:ext>
            </a:extLst>
          </p:cNvPr>
          <p:cNvCxnSpPr>
            <a:cxnSpLocks/>
          </p:cNvCxnSpPr>
          <p:nvPr/>
        </p:nvCxnSpPr>
        <p:spPr>
          <a:xfrm flipV="1">
            <a:off x="3473491" y="3005089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EBB800C-87F3-EB65-6C2F-3846749F3C07}"/>
              </a:ext>
            </a:extLst>
          </p:cNvPr>
          <p:cNvSpPr txBox="1"/>
          <p:nvPr/>
        </p:nvSpPr>
        <p:spPr>
          <a:xfrm>
            <a:off x="4523899" y="2966991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8D45E1-6708-72D0-043B-ACEFCB7DE42B}"/>
              </a:ext>
            </a:extLst>
          </p:cNvPr>
          <p:cNvSpPr txBox="1"/>
          <p:nvPr/>
        </p:nvSpPr>
        <p:spPr>
          <a:xfrm>
            <a:off x="4522617" y="197786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62FBDBA-FEA5-92C3-723A-C69C6723E0ED}"/>
                  </a:ext>
                </a:extLst>
              </p:cNvPr>
              <p:cNvSpPr txBox="1"/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Subgraphs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induced by any proper subset of the left vertices are indistinguishable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62FBDBA-FEA5-92C3-723A-C69C6723E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blipFill>
                <a:blip r:embed="rId11"/>
                <a:stretch>
                  <a:fillRect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744A844B-07EE-F077-CBC8-BCD112EE8035}"/>
              </a:ext>
            </a:extLst>
          </p:cNvPr>
          <p:cNvSpPr txBox="1"/>
          <p:nvPr/>
        </p:nvSpPr>
        <p:spPr>
          <a:xfrm>
            <a:off x="5526811" y="1273425"/>
            <a:ext cx="2028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Indistinguishability: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382212-743E-EA00-4E15-910AAACCB095}"/>
              </a:ext>
            </a:extLst>
          </p:cNvPr>
          <p:cNvSpPr txBox="1"/>
          <p:nvPr/>
        </p:nvSpPr>
        <p:spPr>
          <a:xfrm>
            <a:off x="6098875" y="2527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25E10-5BD0-386A-9CB0-64F4769E0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6759-B5D8-1DC1-7200-DC4BFE6C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678035E-8951-19F8-B87F-72582BAB3E70}"/>
                  </a:ext>
                </a:extLst>
              </p:cNvPr>
              <p:cNvSpPr txBox="1"/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678035E-8951-19F8-B87F-72582BAB3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blipFill>
                <a:blip r:embed="rId3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A7196E-A77F-4F09-D7D7-B87CC3380023}"/>
                  </a:ext>
                </a:extLst>
              </p:cNvPr>
              <p:cNvSpPr txBox="1"/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A7196E-A77F-4F09-D7D7-B87CC3380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blipFill>
                <a:blip r:embed="rId4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50A762-AD6A-CF4E-5DC0-E6F0027C874E}"/>
                  </a:ext>
                </a:extLst>
              </p:cNvPr>
              <p:cNvSpPr txBox="1"/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Subgraphs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induced by any proper subset of the left vertices are indistinguishable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50A762-AD6A-CF4E-5DC0-E6F0027C8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blipFill>
                <a:blip r:embed="rId5"/>
                <a:stretch>
                  <a:fillRect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DF32DDF-FBE5-65F7-93BB-09A60B5EB599}"/>
              </a:ext>
            </a:extLst>
          </p:cNvPr>
          <p:cNvSpPr txBox="1"/>
          <p:nvPr/>
        </p:nvSpPr>
        <p:spPr>
          <a:xfrm>
            <a:off x="5526811" y="1273425"/>
            <a:ext cx="2028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Indistinguishability: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4F1EF2-CB83-F728-6ADF-AF1F00A0E6BF}"/>
              </a:ext>
            </a:extLst>
          </p:cNvPr>
          <p:cNvSpPr txBox="1"/>
          <p:nvPr/>
        </p:nvSpPr>
        <p:spPr>
          <a:xfrm>
            <a:off x="6098875" y="2527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164D62-A452-50AA-33F4-C1AB31138C38}"/>
              </a:ext>
            </a:extLst>
          </p:cNvPr>
          <p:cNvGrpSpPr/>
          <p:nvPr/>
        </p:nvGrpSpPr>
        <p:grpSpPr>
          <a:xfrm>
            <a:off x="695310" y="3385791"/>
            <a:ext cx="466879" cy="756138"/>
            <a:chOff x="6970146" y="3536828"/>
            <a:chExt cx="602118" cy="58389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23B9B85-85E0-2746-03C0-C5FEE10A7C67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9BD39EE-0E32-B55C-0CEC-51A16BF56E51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276A0B44-FA1C-53ED-0778-F37FFE53CC9B}"/>
              </a:ext>
            </a:extLst>
          </p:cNvPr>
          <p:cNvSpPr/>
          <p:nvPr/>
        </p:nvSpPr>
        <p:spPr>
          <a:xfrm>
            <a:off x="1771744" y="2332349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DC67E28-10A0-86DD-394C-EE67C17B7820}"/>
              </a:ext>
            </a:extLst>
          </p:cNvPr>
          <p:cNvSpPr/>
          <p:nvPr/>
        </p:nvSpPr>
        <p:spPr>
          <a:xfrm>
            <a:off x="1777669" y="2683714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5B937E7-BF3C-04F7-4C5D-78794496097E}"/>
              </a:ext>
            </a:extLst>
          </p:cNvPr>
          <p:cNvSpPr/>
          <p:nvPr/>
        </p:nvSpPr>
        <p:spPr>
          <a:xfrm>
            <a:off x="1773443" y="3018418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96173ED-A07E-D576-3AFC-AC564F64DFC7}"/>
              </a:ext>
            </a:extLst>
          </p:cNvPr>
          <p:cNvSpPr/>
          <p:nvPr/>
        </p:nvSpPr>
        <p:spPr>
          <a:xfrm>
            <a:off x="1771744" y="3382422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140E7-1074-3BEA-C757-02CF59824349}"/>
              </a:ext>
            </a:extLst>
          </p:cNvPr>
          <p:cNvSpPr/>
          <p:nvPr/>
        </p:nvSpPr>
        <p:spPr>
          <a:xfrm>
            <a:off x="1771743" y="3727234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478FD56-3ACE-7754-3541-CE35CF8634BA}"/>
                  </a:ext>
                </a:extLst>
              </p:cNvPr>
              <p:cNvSpPr txBox="1"/>
              <p:nvPr/>
            </p:nvSpPr>
            <p:spPr>
              <a:xfrm>
                <a:off x="370916" y="4253889"/>
                <a:ext cx="796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bins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478FD56-3ACE-7754-3541-CE35CF863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16" y="4253889"/>
                <a:ext cx="796180" cy="369332"/>
              </a:xfrm>
              <a:prstGeom prst="rect">
                <a:avLst/>
              </a:prstGeom>
              <a:blipFill>
                <a:blip r:embed="rId6"/>
                <a:stretch>
                  <a:fillRect t="-10345" r="-6349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18620DE-B56F-D9F8-41E5-4A81958A5E5D}"/>
                  </a:ext>
                </a:extLst>
              </p:cNvPr>
              <p:cNvSpPr txBox="1"/>
              <p:nvPr/>
            </p:nvSpPr>
            <p:spPr>
              <a:xfrm>
                <a:off x="1409175" y="4253889"/>
                <a:ext cx="888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balls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18620DE-B56F-D9F8-41E5-4A81958A5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175" y="4253889"/>
                <a:ext cx="888577" cy="369332"/>
              </a:xfrm>
              <a:prstGeom prst="rect">
                <a:avLst/>
              </a:prstGeom>
              <a:blipFill>
                <a:blip r:embed="rId7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F15393B7-E3E4-CA30-E11D-A11FC1A339F5}"/>
              </a:ext>
            </a:extLst>
          </p:cNvPr>
          <p:cNvSpPr txBox="1"/>
          <p:nvPr/>
        </p:nvSpPr>
        <p:spPr>
          <a:xfrm>
            <a:off x="182378" y="4858800"/>
            <a:ext cx="237167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Each ball is thrown twice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083C773-1820-810E-6D38-1ADEA74B0DD5}"/>
              </a:ext>
            </a:extLst>
          </p:cNvPr>
          <p:cNvGrpSpPr/>
          <p:nvPr/>
        </p:nvGrpSpPr>
        <p:grpSpPr>
          <a:xfrm>
            <a:off x="3218644" y="3350811"/>
            <a:ext cx="466879" cy="756138"/>
            <a:chOff x="6970146" y="3536828"/>
            <a:chExt cx="602118" cy="58389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7FA19E8-B64E-59FA-D52A-06FCA179334D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F043F7B-A242-2546-3023-32B330E247AA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7568703-967E-5417-0B10-8B5F9778CBD6}"/>
              </a:ext>
            </a:extLst>
          </p:cNvPr>
          <p:cNvGrpSpPr/>
          <p:nvPr/>
        </p:nvGrpSpPr>
        <p:grpSpPr>
          <a:xfrm>
            <a:off x="4176559" y="1986271"/>
            <a:ext cx="143949" cy="1547289"/>
            <a:chOff x="4136654" y="1912293"/>
            <a:chExt cx="143949" cy="154728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BE8FE64-3A52-80E4-6758-1E2FAB954DD1}"/>
                </a:ext>
              </a:extLst>
            </p:cNvPr>
            <p:cNvSpPr/>
            <p:nvPr/>
          </p:nvSpPr>
          <p:spPr>
            <a:xfrm>
              <a:off x="4136655" y="1912293"/>
              <a:ext cx="138023" cy="15240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9D3A0A8-1B4C-9086-A86A-8A70AF80DFDF}"/>
                </a:ext>
              </a:extLst>
            </p:cNvPr>
            <p:cNvSpPr/>
            <p:nvPr/>
          </p:nvSpPr>
          <p:spPr>
            <a:xfrm>
              <a:off x="4142580" y="2263658"/>
              <a:ext cx="138023" cy="1524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8163E34-A6CB-BA3F-4AC1-26E3E784D1B8}"/>
                </a:ext>
              </a:extLst>
            </p:cNvPr>
            <p:cNvSpPr/>
            <p:nvPr/>
          </p:nvSpPr>
          <p:spPr>
            <a:xfrm>
              <a:off x="4138354" y="2598362"/>
              <a:ext cx="138023" cy="1524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B68D6B0-83E7-1702-20C2-6299C4BB33F3}"/>
                </a:ext>
              </a:extLst>
            </p:cNvPr>
            <p:cNvSpPr/>
            <p:nvPr/>
          </p:nvSpPr>
          <p:spPr>
            <a:xfrm>
              <a:off x="4136655" y="2962366"/>
              <a:ext cx="138023" cy="1524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4AD222D-1BBE-E019-A6F8-C5595F85A6EE}"/>
                </a:ext>
              </a:extLst>
            </p:cNvPr>
            <p:cNvSpPr/>
            <p:nvPr/>
          </p:nvSpPr>
          <p:spPr>
            <a:xfrm>
              <a:off x="4136654" y="3307178"/>
              <a:ext cx="138023" cy="15240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03BCF56-C204-A266-D3A8-9D503DEE7238}"/>
                  </a:ext>
                </a:extLst>
              </p:cNvPr>
              <p:cNvSpPr txBox="1"/>
              <p:nvPr/>
            </p:nvSpPr>
            <p:spPr>
              <a:xfrm>
                <a:off x="3177735" y="4233518"/>
                <a:ext cx="796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bins</a:t>
                </a: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03BCF56-C204-A266-D3A8-9D503DEE7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735" y="4233518"/>
                <a:ext cx="796180" cy="369332"/>
              </a:xfrm>
              <a:prstGeom prst="rect">
                <a:avLst/>
              </a:prstGeom>
              <a:blipFill>
                <a:blip r:embed="rId8"/>
                <a:stretch>
                  <a:fillRect t="-6667" r="-634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2E0DF4E-4C0B-218A-CCFD-7A487E2FDDDB}"/>
                  </a:ext>
                </a:extLst>
              </p:cNvPr>
              <p:cNvSpPr txBox="1"/>
              <p:nvPr/>
            </p:nvSpPr>
            <p:spPr>
              <a:xfrm>
                <a:off x="4018835" y="4246157"/>
                <a:ext cx="16701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balls</a:t>
                </a: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42E0DF4E-4C0B-218A-CCFD-7A487E2F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835" y="4246157"/>
                <a:ext cx="1670125" cy="369332"/>
              </a:xfrm>
              <a:prstGeom prst="rect">
                <a:avLst/>
              </a:prstGeom>
              <a:blipFill>
                <a:blip r:embed="rId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3BBDD22-5422-11AA-F7B3-EDC48E0C571A}"/>
                  </a:ext>
                </a:extLst>
              </p:cNvPr>
              <p:cNvSpPr txBox="1"/>
              <p:nvPr/>
            </p:nvSpPr>
            <p:spPr>
              <a:xfrm>
                <a:off x="3078052" y="4752441"/>
                <a:ext cx="2473060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First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600" dirty="0"/>
                  <a:t> balls thrown twice, </a:t>
                </a:r>
              </a:p>
              <a:p>
                <a:pPr algn="ctr"/>
                <a:r>
                  <a:rPr lang="en-US" sz="1600" dirty="0"/>
                  <a:t>last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1600" dirty="0"/>
                  <a:t> thrown once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3BBDD22-5422-11AA-F7B3-EDC48E0C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52" y="4752441"/>
                <a:ext cx="2473060" cy="584775"/>
              </a:xfrm>
              <a:prstGeom prst="rect">
                <a:avLst/>
              </a:prstGeom>
              <a:blipFill>
                <a:blip r:embed="rId10"/>
                <a:stretch>
                  <a:fillRect t="-4255" r="-153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9D6C508-AF13-2CF4-83D3-C9235B3E0B25}"/>
              </a:ext>
            </a:extLst>
          </p:cNvPr>
          <p:cNvGrpSpPr/>
          <p:nvPr/>
        </p:nvGrpSpPr>
        <p:grpSpPr>
          <a:xfrm>
            <a:off x="4561736" y="3312538"/>
            <a:ext cx="138025" cy="829391"/>
            <a:chOff x="4525641" y="3166662"/>
            <a:chExt cx="138025" cy="82939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78251B1-CF3C-3CBF-65DA-F91B72CE8D38}"/>
                </a:ext>
              </a:extLst>
            </p:cNvPr>
            <p:cNvSpPr/>
            <p:nvPr/>
          </p:nvSpPr>
          <p:spPr>
            <a:xfrm>
              <a:off x="4525641" y="3487439"/>
              <a:ext cx="138023" cy="15240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4D5A3AC-CC77-8A5C-B944-B9380857E5C9}"/>
                </a:ext>
              </a:extLst>
            </p:cNvPr>
            <p:cNvSpPr/>
            <p:nvPr/>
          </p:nvSpPr>
          <p:spPr>
            <a:xfrm>
              <a:off x="4525643" y="3843649"/>
              <a:ext cx="138023" cy="15240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079A3FC-A21D-2166-4900-A00917C70E35}"/>
                </a:ext>
              </a:extLst>
            </p:cNvPr>
            <p:cNvSpPr/>
            <p:nvPr/>
          </p:nvSpPr>
          <p:spPr>
            <a:xfrm>
              <a:off x="4525642" y="3166662"/>
              <a:ext cx="138023" cy="1524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AC2494C2-95A1-B156-16D5-3F7B04F8393B}"/>
              </a:ext>
            </a:extLst>
          </p:cNvPr>
          <p:cNvSpPr/>
          <p:nvPr/>
        </p:nvSpPr>
        <p:spPr>
          <a:xfrm>
            <a:off x="788971" y="2550887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F3BF68C-137B-4E3A-F4DE-2002C7A7483E}"/>
              </a:ext>
            </a:extLst>
          </p:cNvPr>
          <p:cNvSpPr/>
          <p:nvPr/>
        </p:nvSpPr>
        <p:spPr>
          <a:xfrm>
            <a:off x="778850" y="3282633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9B1112FB-80D6-9CF6-4287-21797438075F}"/>
              </a:ext>
            </a:extLst>
          </p:cNvPr>
          <p:cNvSpPr/>
          <p:nvPr/>
        </p:nvSpPr>
        <p:spPr>
          <a:xfrm>
            <a:off x="952675" y="2550887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BED8191-7EE8-A68C-5D7B-17F524BB4D93}"/>
              </a:ext>
            </a:extLst>
          </p:cNvPr>
          <p:cNvSpPr/>
          <p:nvPr/>
        </p:nvSpPr>
        <p:spPr>
          <a:xfrm>
            <a:off x="782530" y="3945702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DD0C89E-C442-9696-C8B1-DAFF0CFBC616}"/>
              </a:ext>
            </a:extLst>
          </p:cNvPr>
          <p:cNvSpPr/>
          <p:nvPr/>
        </p:nvSpPr>
        <p:spPr>
          <a:xfrm>
            <a:off x="958212" y="328808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934AF1A-9F74-6743-3656-A8EC52F8DC2F}"/>
              </a:ext>
            </a:extLst>
          </p:cNvPr>
          <p:cNvSpPr/>
          <p:nvPr/>
        </p:nvSpPr>
        <p:spPr>
          <a:xfrm>
            <a:off x="961821" y="3908754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BAD15DC-66AB-A858-0B96-7F6C24C01BA4}"/>
              </a:ext>
            </a:extLst>
          </p:cNvPr>
          <p:cNvSpPr/>
          <p:nvPr/>
        </p:nvSpPr>
        <p:spPr>
          <a:xfrm>
            <a:off x="958212" y="3712278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C6815CD-B875-45CA-BFAC-22D9ADD6315C}"/>
              </a:ext>
            </a:extLst>
          </p:cNvPr>
          <p:cNvSpPr/>
          <p:nvPr/>
        </p:nvSpPr>
        <p:spPr>
          <a:xfrm>
            <a:off x="802641" y="3743663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B55042-509C-A716-6F22-65FFA7F4AF2C}"/>
              </a:ext>
            </a:extLst>
          </p:cNvPr>
          <p:cNvGrpSpPr/>
          <p:nvPr/>
        </p:nvGrpSpPr>
        <p:grpSpPr>
          <a:xfrm>
            <a:off x="693555" y="2723619"/>
            <a:ext cx="466879" cy="756138"/>
            <a:chOff x="6970146" y="3536828"/>
            <a:chExt cx="602118" cy="5838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CF4E21-90FB-C837-DD46-67E3D79AA4A6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1D8E1D-9E36-7924-941B-EBEBC9B7F01D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DCF522-B836-1B74-3F4A-891233B9D5EB}"/>
              </a:ext>
            </a:extLst>
          </p:cNvPr>
          <p:cNvGrpSpPr/>
          <p:nvPr/>
        </p:nvGrpSpPr>
        <p:grpSpPr>
          <a:xfrm>
            <a:off x="683434" y="2047019"/>
            <a:ext cx="466879" cy="756138"/>
            <a:chOff x="6970146" y="3536828"/>
            <a:chExt cx="602118" cy="5838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5892C1-68A0-4806-92F4-67822F1A17A9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83C68C-8181-ACB3-54FE-2572770B273D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C977F97B-3487-5F73-9EE0-5C338B8F00C1}"/>
              </a:ext>
            </a:extLst>
          </p:cNvPr>
          <p:cNvSpPr/>
          <p:nvPr/>
        </p:nvSpPr>
        <p:spPr>
          <a:xfrm>
            <a:off x="959422" y="309057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4959129-51A1-E42D-0AAC-B9E20F92A0B6}"/>
              </a:ext>
            </a:extLst>
          </p:cNvPr>
          <p:cNvSpPr/>
          <p:nvPr/>
        </p:nvSpPr>
        <p:spPr>
          <a:xfrm>
            <a:off x="805937" y="3112514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5577E17-0B9A-C3D5-5380-137880FE3547}"/>
              </a:ext>
            </a:extLst>
          </p:cNvPr>
          <p:cNvGrpSpPr/>
          <p:nvPr/>
        </p:nvGrpSpPr>
        <p:grpSpPr>
          <a:xfrm>
            <a:off x="3218644" y="2680660"/>
            <a:ext cx="466879" cy="756138"/>
            <a:chOff x="6970146" y="3536828"/>
            <a:chExt cx="602118" cy="58389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83CA9C6-624E-D252-A85C-1EC8F8DD0C9D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ABA7C2D-82A7-2B8A-7994-18384A8ACE44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6E94B30-D273-4160-6492-29AAC75095E6}"/>
              </a:ext>
            </a:extLst>
          </p:cNvPr>
          <p:cNvGrpSpPr/>
          <p:nvPr/>
        </p:nvGrpSpPr>
        <p:grpSpPr>
          <a:xfrm>
            <a:off x="3218645" y="2019128"/>
            <a:ext cx="466879" cy="756138"/>
            <a:chOff x="6970146" y="3536828"/>
            <a:chExt cx="602118" cy="58389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DCB295-B3DB-E9A7-5405-B9347F5B338F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68978F1-B81F-90DD-67DE-705D3B3D5BAB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50722793-1468-7BD1-167A-ECB8FB67C1B8}"/>
              </a:ext>
            </a:extLst>
          </p:cNvPr>
          <p:cNvSpPr/>
          <p:nvPr/>
        </p:nvSpPr>
        <p:spPr>
          <a:xfrm>
            <a:off x="3340261" y="2546169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0DA9F1AB-8D50-0914-8266-5D9306FC487A}"/>
              </a:ext>
            </a:extLst>
          </p:cNvPr>
          <p:cNvSpPr/>
          <p:nvPr/>
        </p:nvSpPr>
        <p:spPr>
          <a:xfrm>
            <a:off x="3330140" y="3277915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6CEE0182-E05B-49D3-BFFA-160D141F949D}"/>
              </a:ext>
            </a:extLst>
          </p:cNvPr>
          <p:cNvSpPr/>
          <p:nvPr/>
        </p:nvSpPr>
        <p:spPr>
          <a:xfrm>
            <a:off x="3503965" y="2546169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68285A5-FCAA-4E6A-25BD-5A21782D7DF9}"/>
              </a:ext>
            </a:extLst>
          </p:cNvPr>
          <p:cNvSpPr/>
          <p:nvPr/>
        </p:nvSpPr>
        <p:spPr>
          <a:xfrm>
            <a:off x="3333820" y="3940984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371BECF-B968-7591-4365-F702DC2B2E8F}"/>
              </a:ext>
            </a:extLst>
          </p:cNvPr>
          <p:cNvSpPr/>
          <p:nvPr/>
        </p:nvSpPr>
        <p:spPr>
          <a:xfrm>
            <a:off x="3509502" y="3283368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CF9A9BD-5D65-0A7D-7DC2-F6CA0CD70D6A}"/>
              </a:ext>
            </a:extLst>
          </p:cNvPr>
          <p:cNvSpPr/>
          <p:nvPr/>
        </p:nvSpPr>
        <p:spPr>
          <a:xfrm>
            <a:off x="3513111" y="3904036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54C87891-F768-1AF8-EFCC-6FD2D29F7DD0}"/>
              </a:ext>
            </a:extLst>
          </p:cNvPr>
          <p:cNvSpPr/>
          <p:nvPr/>
        </p:nvSpPr>
        <p:spPr>
          <a:xfrm>
            <a:off x="3509502" y="3707560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D187D7C-236D-F26C-7076-AA203CD5E69F}"/>
              </a:ext>
            </a:extLst>
          </p:cNvPr>
          <p:cNvSpPr/>
          <p:nvPr/>
        </p:nvSpPr>
        <p:spPr>
          <a:xfrm>
            <a:off x="3380677" y="3797903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8DC4F9D7-0CED-259D-A5A8-DEBFC666496D}"/>
              </a:ext>
            </a:extLst>
          </p:cNvPr>
          <p:cNvSpPr/>
          <p:nvPr/>
        </p:nvSpPr>
        <p:spPr>
          <a:xfrm>
            <a:off x="3518700" y="311923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41191343-4711-5DC5-EDFE-96B4117B9B8C}"/>
              </a:ext>
            </a:extLst>
          </p:cNvPr>
          <p:cNvSpPr/>
          <p:nvPr/>
        </p:nvSpPr>
        <p:spPr>
          <a:xfrm>
            <a:off x="3288801" y="3124928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D2EF88A2-9E18-6D2C-8FFD-937FB1E6EA96}"/>
              </a:ext>
            </a:extLst>
          </p:cNvPr>
          <p:cNvSpPr/>
          <p:nvPr/>
        </p:nvSpPr>
        <p:spPr>
          <a:xfrm>
            <a:off x="3399495" y="2989037"/>
            <a:ext cx="138023" cy="15240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5F20D4F3-CE36-361D-5E63-6015D7019DEB}"/>
              </a:ext>
            </a:extLst>
          </p:cNvPr>
          <p:cNvSpPr/>
          <p:nvPr/>
        </p:nvSpPr>
        <p:spPr>
          <a:xfrm>
            <a:off x="3434953" y="2362341"/>
            <a:ext cx="138023" cy="1524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5F4D8CC5-3699-E8F5-8E43-DE09B5CC0748}"/>
              </a:ext>
            </a:extLst>
          </p:cNvPr>
          <p:cNvSpPr/>
          <p:nvPr/>
        </p:nvSpPr>
        <p:spPr>
          <a:xfrm>
            <a:off x="3313305" y="3640838"/>
            <a:ext cx="138023" cy="152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96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E89D5-F449-A6AF-4203-BBD79F05D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F36C-248E-9CFE-793C-8686D6EF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3ED05D5-152E-B7D8-624F-EAE5A2678968}"/>
                  </a:ext>
                </a:extLst>
              </p:cNvPr>
              <p:cNvSpPr txBox="1"/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3ED05D5-152E-B7D8-624F-EAE5A2678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blipFill>
                <a:blip r:embed="rId3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4EFD421-6F68-E80A-BCC2-AF3562E929FE}"/>
                  </a:ext>
                </a:extLst>
              </p:cNvPr>
              <p:cNvSpPr txBox="1"/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4EFD421-6F68-E80A-BCC2-AF3562E92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blipFill>
                <a:blip r:embed="rId4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5CAA2F-BB2A-D2AF-1717-005643BD65DD}"/>
                  </a:ext>
                </a:extLst>
              </p:cNvPr>
              <p:cNvSpPr txBox="1"/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Subgraphs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induced by any proper subset of the left vertices are indistinguishable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5CAA2F-BB2A-D2AF-1717-005643BD6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blipFill>
                <a:blip r:embed="rId5"/>
                <a:stretch>
                  <a:fillRect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55E59900-7C49-27BD-F3E9-E70C7D0372C8}"/>
              </a:ext>
            </a:extLst>
          </p:cNvPr>
          <p:cNvSpPr txBox="1"/>
          <p:nvPr/>
        </p:nvSpPr>
        <p:spPr>
          <a:xfrm>
            <a:off x="5526811" y="1273425"/>
            <a:ext cx="2028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Indistinguishability: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5E3632-5F33-41CB-BFD2-D3761201301E}"/>
              </a:ext>
            </a:extLst>
          </p:cNvPr>
          <p:cNvSpPr txBox="1"/>
          <p:nvPr/>
        </p:nvSpPr>
        <p:spPr>
          <a:xfrm>
            <a:off x="6098875" y="2527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7DFC05-B567-6699-D5F1-5903F56C8114}"/>
              </a:ext>
            </a:extLst>
          </p:cNvPr>
          <p:cNvGrpSpPr/>
          <p:nvPr/>
        </p:nvGrpSpPr>
        <p:grpSpPr>
          <a:xfrm>
            <a:off x="695310" y="3385791"/>
            <a:ext cx="466879" cy="756138"/>
            <a:chOff x="6970146" y="3536828"/>
            <a:chExt cx="602118" cy="58389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4327DA-00EE-E420-F9D6-B2BABA211A52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A88A261-BC87-40A9-6019-F3A5DCCF3354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1AE9926F-0498-B241-2CA9-0E73CAD89830}"/>
              </a:ext>
            </a:extLst>
          </p:cNvPr>
          <p:cNvSpPr/>
          <p:nvPr/>
        </p:nvSpPr>
        <p:spPr>
          <a:xfrm>
            <a:off x="1771744" y="2332349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691B1D1-43EE-E152-19D1-C2071F96C00C}"/>
              </a:ext>
            </a:extLst>
          </p:cNvPr>
          <p:cNvSpPr/>
          <p:nvPr/>
        </p:nvSpPr>
        <p:spPr>
          <a:xfrm>
            <a:off x="1777669" y="2683714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9E521E-D6F3-C789-2927-F6D97A0F7C0A}"/>
              </a:ext>
            </a:extLst>
          </p:cNvPr>
          <p:cNvSpPr/>
          <p:nvPr/>
        </p:nvSpPr>
        <p:spPr>
          <a:xfrm>
            <a:off x="1773443" y="3018418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B3F2EA8-FE95-1B44-BD25-779B37C8190F}"/>
              </a:ext>
            </a:extLst>
          </p:cNvPr>
          <p:cNvSpPr/>
          <p:nvPr/>
        </p:nvSpPr>
        <p:spPr>
          <a:xfrm>
            <a:off x="1771744" y="3382422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4C52505-A15F-26BA-2415-D0DA8CBDB48C}"/>
              </a:ext>
            </a:extLst>
          </p:cNvPr>
          <p:cNvSpPr/>
          <p:nvPr/>
        </p:nvSpPr>
        <p:spPr>
          <a:xfrm>
            <a:off x="1771743" y="3727234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1FF8372-CE88-6E94-58E0-3F227C59CCD7}"/>
                  </a:ext>
                </a:extLst>
              </p:cNvPr>
              <p:cNvSpPr txBox="1"/>
              <p:nvPr/>
            </p:nvSpPr>
            <p:spPr>
              <a:xfrm>
                <a:off x="370916" y="4253889"/>
                <a:ext cx="796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bins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1FF8372-CE88-6E94-58E0-3F227C59C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16" y="4253889"/>
                <a:ext cx="796180" cy="369332"/>
              </a:xfrm>
              <a:prstGeom prst="rect">
                <a:avLst/>
              </a:prstGeom>
              <a:blipFill>
                <a:blip r:embed="rId6"/>
                <a:stretch>
                  <a:fillRect t="-10345" r="-6349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BCBB2F1-DC7D-CA7B-ADE8-D60B3DB92C22}"/>
                  </a:ext>
                </a:extLst>
              </p:cNvPr>
              <p:cNvSpPr txBox="1"/>
              <p:nvPr/>
            </p:nvSpPr>
            <p:spPr>
              <a:xfrm>
                <a:off x="1409175" y="4253889"/>
                <a:ext cx="888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balls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BCBB2F1-DC7D-CA7B-ADE8-D60B3DB92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175" y="4253889"/>
                <a:ext cx="888577" cy="369332"/>
              </a:xfrm>
              <a:prstGeom prst="rect">
                <a:avLst/>
              </a:prstGeom>
              <a:blipFill>
                <a:blip r:embed="rId7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A7250A9C-0706-C8A0-43F4-BDD90FE00945}"/>
              </a:ext>
            </a:extLst>
          </p:cNvPr>
          <p:cNvSpPr txBox="1"/>
          <p:nvPr/>
        </p:nvSpPr>
        <p:spPr>
          <a:xfrm>
            <a:off x="182378" y="4858800"/>
            <a:ext cx="237167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Each ball is thrown twice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2C85953-40DD-C7AC-23F6-80B4E3433274}"/>
              </a:ext>
            </a:extLst>
          </p:cNvPr>
          <p:cNvGrpSpPr/>
          <p:nvPr/>
        </p:nvGrpSpPr>
        <p:grpSpPr>
          <a:xfrm>
            <a:off x="3218644" y="3350811"/>
            <a:ext cx="466879" cy="756138"/>
            <a:chOff x="6970146" y="3536828"/>
            <a:chExt cx="602118" cy="58389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5040532-53F6-03A2-5338-79692FBF621D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988C32D-18BC-C911-C173-E70B6AF188E1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81D39AC-0F0E-6554-180B-70FBAA26ADF7}"/>
              </a:ext>
            </a:extLst>
          </p:cNvPr>
          <p:cNvGrpSpPr/>
          <p:nvPr/>
        </p:nvGrpSpPr>
        <p:grpSpPr>
          <a:xfrm>
            <a:off x="4176559" y="1986271"/>
            <a:ext cx="143949" cy="1547289"/>
            <a:chOff x="4136654" y="1912293"/>
            <a:chExt cx="143949" cy="154728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8EEC830-CB3D-8E01-63C9-5E5C9DA11854}"/>
                </a:ext>
              </a:extLst>
            </p:cNvPr>
            <p:cNvSpPr/>
            <p:nvPr/>
          </p:nvSpPr>
          <p:spPr>
            <a:xfrm>
              <a:off x="4136655" y="1912293"/>
              <a:ext cx="138023" cy="15240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2EF97C8-8C38-2518-1DA0-9C30AA2D693B}"/>
                </a:ext>
              </a:extLst>
            </p:cNvPr>
            <p:cNvSpPr/>
            <p:nvPr/>
          </p:nvSpPr>
          <p:spPr>
            <a:xfrm>
              <a:off x="4142580" y="2263658"/>
              <a:ext cx="138023" cy="1524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1B27173-E4BD-F43C-F934-1C93E30ECEA0}"/>
                </a:ext>
              </a:extLst>
            </p:cNvPr>
            <p:cNvSpPr/>
            <p:nvPr/>
          </p:nvSpPr>
          <p:spPr>
            <a:xfrm>
              <a:off x="4138354" y="2598362"/>
              <a:ext cx="138023" cy="1524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906AE34-5321-8378-3C47-2861E4A52760}"/>
                </a:ext>
              </a:extLst>
            </p:cNvPr>
            <p:cNvSpPr/>
            <p:nvPr/>
          </p:nvSpPr>
          <p:spPr>
            <a:xfrm>
              <a:off x="4136655" y="2962366"/>
              <a:ext cx="138023" cy="1524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E91969A-256E-910A-965F-CE0CEEF8FBCF}"/>
                </a:ext>
              </a:extLst>
            </p:cNvPr>
            <p:cNvSpPr/>
            <p:nvPr/>
          </p:nvSpPr>
          <p:spPr>
            <a:xfrm>
              <a:off x="4136654" y="3307178"/>
              <a:ext cx="138023" cy="15240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5E9EF5E-E248-DF18-B50D-906459A3F87A}"/>
                  </a:ext>
                </a:extLst>
              </p:cNvPr>
              <p:cNvSpPr txBox="1"/>
              <p:nvPr/>
            </p:nvSpPr>
            <p:spPr>
              <a:xfrm>
                <a:off x="3177735" y="4233518"/>
                <a:ext cx="796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bins</a:t>
                </a: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5E9EF5E-E248-DF18-B50D-906459A3F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735" y="4233518"/>
                <a:ext cx="796180" cy="369332"/>
              </a:xfrm>
              <a:prstGeom prst="rect">
                <a:avLst/>
              </a:prstGeom>
              <a:blipFill>
                <a:blip r:embed="rId8"/>
                <a:stretch>
                  <a:fillRect t="-6667" r="-634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6B14E96-5AE2-7B3C-731A-F1CF0F908552}"/>
                  </a:ext>
                </a:extLst>
              </p:cNvPr>
              <p:cNvSpPr txBox="1"/>
              <p:nvPr/>
            </p:nvSpPr>
            <p:spPr>
              <a:xfrm>
                <a:off x="4018835" y="4246157"/>
                <a:ext cx="16701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balls</a:t>
                </a: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6B14E96-5AE2-7B3C-731A-F1CF0F90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835" y="4246157"/>
                <a:ext cx="1670125" cy="369332"/>
              </a:xfrm>
              <a:prstGeom prst="rect">
                <a:avLst/>
              </a:prstGeom>
              <a:blipFill>
                <a:blip r:embed="rId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9D738B9-A405-7153-20CC-4EB6B22FEB43}"/>
                  </a:ext>
                </a:extLst>
              </p:cNvPr>
              <p:cNvSpPr txBox="1"/>
              <p:nvPr/>
            </p:nvSpPr>
            <p:spPr>
              <a:xfrm>
                <a:off x="3078052" y="4752441"/>
                <a:ext cx="2473060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First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600" dirty="0"/>
                  <a:t> balls thrown twice, </a:t>
                </a:r>
              </a:p>
              <a:p>
                <a:pPr algn="ctr"/>
                <a:r>
                  <a:rPr lang="en-US" sz="1600" dirty="0"/>
                  <a:t>last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1600" dirty="0"/>
                  <a:t> thrown once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9D738B9-A405-7153-20CC-4EB6B22FE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52" y="4752441"/>
                <a:ext cx="2473060" cy="584775"/>
              </a:xfrm>
              <a:prstGeom prst="rect">
                <a:avLst/>
              </a:prstGeom>
              <a:blipFill>
                <a:blip r:embed="rId10"/>
                <a:stretch>
                  <a:fillRect t="-4255" r="-153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A185430-8DD2-9464-333B-1D655416C810}"/>
              </a:ext>
            </a:extLst>
          </p:cNvPr>
          <p:cNvGrpSpPr/>
          <p:nvPr/>
        </p:nvGrpSpPr>
        <p:grpSpPr>
          <a:xfrm>
            <a:off x="4561736" y="3312538"/>
            <a:ext cx="138025" cy="829391"/>
            <a:chOff x="4525641" y="3166662"/>
            <a:chExt cx="138025" cy="82939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627E1F3-0ABF-B9B4-C88B-AC1E2E768565}"/>
                </a:ext>
              </a:extLst>
            </p:cNvPr>
            <p:cNvSpPr/>
            <p:nvPr/>
          </p:nvSpPr>
          <p:spPr>
            <a:xfrm>
              <a:off x="4525641" y="3487439"/>
              <a:ext cx="138023" cy="15240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61A43CE-13CE-B2EE-3FC5-56BD3811BC10}"/>
                </a:ext>
              </a:extLst>
            </p:cNvPr>
            <p:cNvSpPr/>
            <p:nvPr/>
          </p:nvSpPr>
          <p:spPr>
            <a:xfrm>
              <a:off x="4525643" y="3843649"/>
              <a:ext cx="138023" cy="15240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91776FF-067D-56DC-08C0-BCC5E3E9EF51}"/>
                </a:ext>
              </a:extLst>
            </p:cNvPr>
            <p:cNvSpPr/>
            <p:nvPr/>
          </p:nvSpPr>
          <p:spPr>
            <a:xfrm>
              <a:off x="4525642" y="3166662"/>
              <a:ext cx="138023" cy="1524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6B76EB36-5971-436B-9284-39A8071D4527}"/>
              </a:ext>
            </a:extLst>
          </p:cNvPr>
          <p:cNvSpPr/>
          <p:nvPr/>
        </p:nvSpPr>
        <p:spPr>
          <a:xfrm>
            <a:off x="788971" y="2550887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78AA15F-CCB2-46D8-3BE5-17D398C8DCC7}"/>
              </a:ext>
            </a:extLst>
          </p:cNvPr>
          <p:cNvSpPr/>
          <p:nvPr/>
        </p:nvSpPr>
        <p:spPr>
          <a:xfrm>
            <a:off x="778850" y="3282633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6D8D31C7-ABA1-79C9-A38B-17F4FE4650BF}"/>
              </a:ext>
            </a:extLst>
          </p:cNvPr>
          <p:cNvSpPr/>
          <p:nvPr/>
        </p:nvSpPr>
        <p:spPr>
          <a:xfrm>
            <a:off x="952675" y="2550887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B3A8CBE-4097-E3C8-64AE-81B76C5E39BD}"/>
              </a:ext>
            </a:extLst>
          </p:cNvPr>
          <p:cNvSpPr/>
          <p:nvPr/>
        </p:nvSpPr>
        <p:spPr>
          <a:xfrm>
            <a:off x="782530" y="3945702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8EE7967-B7FF-CAE5-7626-5C6016CC294E}"/>
              </a:ext>
            </a:extLst>
          </p:cNvPr>
          <p:cNvSpPr/>
          <p:nvPr/>
        </p:nvSpPr>
        <p:spPr>
          <a:xfrm>
            <a:off x="958212" y="328808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53DD1B9-97A3-938E-C5D7-526913030663}"/>
              </a:ext>
            </a:extLst>
          </p:cNvPr>
          <p:cNvSpPr/>
          <p:nvPr/>
        </p:nvSpPr>
        <p:spPr>
          <a:xfrm>
            <a:off x="961821" y="3908754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F7AF6E3-4045-29C8-1D9D-60D1B884796A}"/>
              </a:ext>
            </a:extLst>
          </p:cNvPr>
          <p:cNvSpPr/>
          <p:nvPr/>
        </p:nvSpPr>
        <p:spPr>
          <a:xfrm>
            <a:off x="958212" y="3712278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7B81A1E-C326-9640-02FD-F3D80DC64637}"/>
              </a:ext>
            </a:extLst>
          </p:cNvPr>
          <p:cNvSpPr/>
          <p:nvPr/>
        </p:nvSpPr>
        <p:spPr>
          <a:xfrm>
            <a:off x="802641" y="3743663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0C2924-5738-5702-0AFB-DC5345BAD75C}"/>
              </a:ext>
            </a:extLst>
          </p:cNvPr>
          <p:cNvGrpSpPr/>
          <p:nvPr/>
        </p:nvGrpSpPr>
        <p:grpSpPr>
          <a:xfrm>
            <a:off x="693555" y="2723619"/>
            <a:ext cx="466879" cy="756138"/>
            <a:chOff x="6970146" y="3536828"/>
            <a:chExt cx="602118" cy="5838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83DA47-A06C-31F5-A788-1988B2F1EB1F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901AF7-0FAE-3005-6740-AC7027214A22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38CDF4C-085A-EB01-83A2-2DA618D658AB}"/>
              </a:ext>
            </a:extLst>
          </p:cNvPr>
          <p:cNvGrpSpPr/>
          <p:nvPr/>
        </p:nvGrpSpPr>
        <p:grpSpPr>
          <a:xfrm>
            <a:off x="683434" y="2047019"/>
            <a:ext cx="466879" cy="756138"/>
            <a:chOff x="6970146" y="3536828"/>
            <a:chExt cx="602118" cy="5838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F016E0-BF6F-9D4E-8CBC-49483592A7DF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A74128-EE1E-1A57-7B49-0968221F6047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F83C0E23-3573-4226-8904-3622EDDF1621}"/>
              </a:ext>
            </a:extLst>
          </p:cNvPr>
          <p:cNvSpPr/>
          <p:nvPr/>
        </p:nvSpPr>
        <p:spPr>
          <a:xfrm>
            <a:off x="959422" y="309057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D9BCD76D-A48A-7841-C075-35429AA30146}"/>
              </a:ext>
            </a:extLst>
          </p:cNvPr>
          <p:cNvSpPr/>
          <p:nvPr/>
        </p:nvSpPr>
        <p:spPr>
          <a:xfrm>
            <a:off x="805937" y="3112514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9A6CDF0-D616-5167-79BF-46D93795F3EC}"/>
              </a:ext>
            </a:extLst>
          </p:cNvPr>
          <p:cNvGrpSpPr/>
          <p:nvPr/>
        </p:nvGrpSpPr>
        <p:grpSpPr>
          <a:xfrm>
            <a:off x="3218644" y="2680660"/>
            <a:ext cx="466879" cy="756138"/>
            <a:chOff x="6970146" y="3536828"/>
            <a:chExt cx="602118" cy="58389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6B08540-F2B2-64EE-8BD9-A5F7617A5C87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357CDE-56B9-E359-51E5-245C8FE5E2BD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A25045E-1DA1-C3F0-8EDD-A13E4F769391}"/>
              </a:ext>
            </a:extLst>
          </p:cNvPr>
          <p:cNvGrpSpPr/>
          <p:nvPr/>
        </p:nvGrpSpPr>
        <p:grpSpPr>
          <a:xfrm>
            <a:off x="3218645" y="2019128"/>
            <a:ext cx="466879" cy="756138"/>
            <a:chOff x="6970146" y="3536828"/>
            <a:chExt cx="602118" cy="58389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29E1D23-F4E4-25D5-E300-424E7FC06388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C79A03A-5F65-EF38-B0AE-31422AC729E1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85DC9BB0-B668-678D-90D5-01308E9983CC}"/>
              </a:ext>
            </a:extLst>
          </p:cNvPr>
          <p:cNvSpPr/>
          <p:nvPr/>
        </p:nvSpPr>
        <p:spPr>
          <a:xfrm>
            <a:off x="3340261" y="2546169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D22BFC2-C3AB-AD6F-9A37-6166042751F9}"/>
              </a:ext>
            </a:extLst>
          </p:cNvPr>
          <p:cNvSpPr/>
          <p:nvPr/>
        </p:nvSpPr>
        <p:spPr>
          <a:xfrm>
            <a:off x="3330140" y="3277915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0234799-7A10-AFE5-B0FD-E48B8A840667}"/>
              </a:ext>
            </a:extLst>
          </p:cNvPr>
          <p:cNvSpPr/>
          <p:nvPr/>
        </p:nvSpPr>
        <p:spPr>
          <a:xfrm>
            <a:off x="3503965" y="2546169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A43C32A8-5E8E-87A9-D25A-84AC66C97602}"/>
              </a:ext>
            </a:extLst>
          </p:cNvPr>
          <p:cNvSpPr/>
          <p:nvPr/>
        </p:nvSpPr>
        <p:spPr>
          <a:xfrm>
            <a:off x="3333820" y="3940984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CF2408C-B9BA-1F22-E461-777FA671AF63}"/>
              </a:ext>
            </a:extLst>
          </p:cNvPr>
          <p:cNvSpPr/>
          <p:nvPr/>
        </p:nvSpPr>
        <p:spPr>
          <a:xfrm>
            <a:off x="3509502" y="3283368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D7ED219-561F-0AFC-D5FA-915FE6DF3C35}"/>
              </a:ext>
            </a:extLst>
          </p:cNvPr>
          <p:cNvSpPr/>
          <p:nvPr/>
        </p:nvSpPr>
        <p:spPr>
          <a:xfrm>
            <a:off x="3513111" y="3904036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5C0CB29-C816-C780-402C-CBC98A384176}"/>
              </a:ext>
            </a:extLst>
          </p:cNvPr>
          <p:cNvSpPr/>
          <p:nvPr/>
        </p:nvSpPr>
        <p:spPr>
          <a:xfrm>
            <a:off x="3509502" y="3707560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28ABCA23-1890-A8B8-5CC1-FC8EC0E4786D}"/>
              </a:ext>
            </a:extLst>
          </p:cNvPr>
          <p:cNvSpPr/>
          <p:nvPr/>
        </p:nvSpPr>
        <p:spPr>
          <a:xfrm>
            <a:off x="3380677" y="3797903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3EEE88C9-F5C5-8031-CF35-6670299CACA3}"/>
              </a:ext>
            </a:extLst>
          </p:cNvPr>
          <p:cNvSpPr/>
          <p:nvPr/>
        </p:nvSpPr>
        <p:spPr>
          <a:xfrm>
            <a:off x="3518700" y="311923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CF900AB-C6E3-1F8D-4077-82EAEA0D9D8F}"/>
              </a:ext>
            </a:extLst>
          </p:cNvPr>
          <p:cNvSpPr/>
          <p:nvPr/>
        </p:nvSpPr>
        <p:spPr>
          <a:xfrm>
            <a:off x="3288801" y="3124928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643524E-5ECA-5720-FE6D-088BAA01C525}"/>
              </a:ext>
            </a:extLst>
          </p:cNvPr>
          <p:cNvSpPr/>
          <p:nvPr/>
        </p:nvSpPr>
        <p:spPr>
          <a:xfrm>
            <a:off x="3399495" y="2989037"/>
            <a:ext cx="138023" cy="15240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5F70759-A530-3B2A-A77B-9F2B52692AE0}"/>
              </a:ext>
            </a:extLst>
          </p:cNvPr>
          <p:cNvSpPr/>
          <p:nvPr/>
        </p:nvSpPr>
        <p:spPr>
          <a:xfrm>
            <a:off x="3434953" y="2362341"/>
            <a:ext cx="138023" cy="1524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2C07E3A5-B46F-F227-C588-919AF6812490}"/>
              </a:ext>
            </a:extLst>
          </p:cNvPr>
          <p:cNvSpPr/>
          <p:nvPr/>
        </p:nvSpPr>
        <p:spPr>
          <a:xfrm>
            <a:off x="3313305" y="3640838"/>
            <a:ext cx="138023" cy="152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C8D62E50-DAF9-802B-AEDA-D33F7A8F3233}"/>
              </a:ext>
            </a:extLst>
          </p:cNvPr>
          <p:cNvSpPr/>
          <p:nvPr/>
        </p:nvSpPr>
        <p:spPr>
          <a:xfrm>
            <a:off x="7535997" y="3388225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C80EB72C-7CA6-9803-5C41-597F784984DC}"/>
              </a:ext>
            </a:extLst>
          </p:cNvPr>
          <p:cNvSpPr/>
          <p:nvPr/>
        </p:nvSpPr>
        <p:spPr>
          <a:xfrm>
            <a:off x="7525876" y="4119971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C926C359-DA12-D6FB-1BC6-D85FE140DD14}"/>
              </a:ext>
            </a:extLst>
          </p:cNvPr>
          <p:cNvSpPr/>
          <p:nvPr/>
        </p:nvSpPr>
        <p:spPr>
          <a:xfrm>
            <a:off x="7699701" y="3388225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F6FE8B1-F0D5-3779-55BC-EFA8648B7522}"/>
              </a:ext>
            </a:extLst>
          </p:cNvPr>
          <p:cNvSpPr/>
          <p:nvPr/>
        </p:nvSpPr>
        <p:spPr>
          <a:xfrm>
            <a:off x="7705238" y="4125424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2439E1E-004D-2644-C7F3-B15F0D43F281}"/>
              </a:ext>
            </a:extLst>
          </p:cNvPr>
          <p:cNvGrpSpPr/>
          <p:nvPr/>
        </p:nvGrpSpPr>
        <p:grpSpPr>
          <a:xfrm>
            <a:off x="7440581" y="3560957"/>
            <a:ext cx="466879" cy="756138"/>
            <a:chOff x="6970146" y="3536828"/>
            <a:chExt cx="602118" cy="583891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F49D780-4372-9544-5D0D-6FD76A976050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C93DDAF2-7F89-41D8-C52F-9DC20014686B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2A182785-3374-6E65-B4F3-FCB045A2FB0D}"/>
              </a:ext>
            </a:extLst>
          </p:cNvPr>
          <p:cNvGrpSpPr/>
          <p:nvPr/>
        </p:nvGrpSpPr>
        <p:grpSpPr>
          <a:xfrm>
            <a:off x="7430460" y="2884357"/>
            <a:ext cx="466879" cy="756138"/>
            <a:chOff x="6970146" y="3536828"/>
            <a:chExt cx="602118" cy="583891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5C3B6AD5-8A41-4426-B036-D0C35A14DFDE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A385E319-E28E-ABF4-00C0-2BBAB12F3015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Oval 162">
            <a:extLst>
              <a:ext uri="{FF2B5EF4-FFF2-40B4-BE49-F238E27FC236}">
                <a16:creationId xmlns:a16="http://schemas.microsoft.com/office/drawing/2014/main" id="{967FF0EA-5F32-097F-8F06-EC31EF36C3B3}"/>
              </a:ext>
            </a:extLst>
          </p:cNvPr>
          <p:cNvSpPr/>
          <p:nvPr/>
        </p:nvSpPr>
        <p:spPr>
          <a:xfrm>
            <a:off x="7706448" y="3927914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50A17DC-688E-92FB-187B-34FF2E82AADD}"/>
              </a:ext>
            </a:extLst>
          </p:cNvPr>
          <p:cNvSpPr/>
          <p:nvPr/>
        </p:nvSpPr>
        <p:spPr>
          <a:xfrm>
            <a:off x="7552963" y="3949852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D8198A3-E5AD-6B33-B205-B80E58F41513}"/>
              </a:ext>
            </a:extLst>
          </p:cNvPr>
          <p:cNvGrpSpPr/>
          <p:nvPr/>
        </p:nvGrpSpPr>
        <p:grpSpPr>
          <a:xfrm>
            <a:off x="9965670" y="3517998"/>
            <a:ext cx="466879" cy="756138"/>
            <a:chOff x="6970146" y="3536828"/>
            <a:chExt cx="602118" cy="583891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5B02FB30-4311-0165-A604-C5168C6FF07A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FC9AEA01-D3D8-F836-DD4D-A7B1320EB9B5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3FAFE0A-1852-AB13-E6C1-53D275BCDE66}"/>
              </a:ext>
            </a:extLst>
          </p:cNvPr>
          <p:cNvGrpSpPr/>
          <p:nvPr/>
        </p:nvGrpSpPr>
        <p:grpSpPr>
          <a:xfrm>
            <a:off x="9965671" y="2856466"/>
            <a:ext cx="466879" cy="756138"/>
            <a:chOff x="6970146" y="3536828"/>
            <a:chExt cx="602118" cy="583891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4839E40-27B1-E94C-19F7-0B6F63B1572D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3AC99ADB-ED84-432C-9FD4-D25C3ED2D204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Oval 170">
            <a:extLst>
              <a:ext uri="{FF2B5EF4-FFF2-40B4-BE49-F238E27FC236}">
                <a16:creationId xmlns:a16="http://schemas.microsoft.com/office/drawing/2014/main" id="{51C2A0E2-CD94-4243-8C3B-9CFD39C82EC8}"/>
              </a:ext>
            </a:extLst>
          </p:cNvPr>
          <p:cNvSpPr/>
          <p:nvPr/>
        </p:nvSpPr>
        <p:spPr>
          <a:xfrm>
            <a:off x="10087287" y="3383507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94BD78DF-DA59-0EE5-314C-E6792B5C154D}"/>
              </a:ext>
            </a:extLst>
          </p:cNvPr>
          <p:cNvSpPr/>
          <p:nvPr/>
        </p:nvSpPr>
        <p:spPr>
          <a:xfrm>
            <a:off x="10077166" y="4115253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B3D46715-8A3F-F292-8890-E61423FC2DCB}"/>
              </a:ext>
            </a:extLst>
          </p:cNvPr>
          <p:cNvSpPr/>
          <p:nvPr/>
        </p:nvSpPr>
        <p:spPr>
          <a:xfrm>
            <a:off x="10250991" y="3383507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4FA4A1EF-EBE1-7D6A-D735-A047A6D23DB6}"/>
              </a:ext>
            </a:extLst>
          </p:cNvPr>
          <p:cNvSpPr/>
          <p:nvPr/>
        </p:nvSpPr>
        <p:spPr>
          <a:xfrm>
            <a:off x="10256528" y="412070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7489CC92-66A2-BB37-7740-10333DB57FBB}"/>
              </a:ext>
            </a:extLst>
          </p:cNvPr>
          <p:cNvSpPr/>
          <p:nvPr/>
        </p:nvSpPr>
        <p:spPr>
          <a:xfrm>
            <a:off x="10265726" y="3956574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D00A515E-9F19-574F-8A8F-DD994494D2ED}"/>
              </a:ext>
            </a:extLst>
          </p:cNvPr>
          <p:cNvSpPr/>
          <p:nvPr/>
        </p:nvSpPr>
        <p:spPr>
          <a:xfrm>
            <a:off x="10035827" y="3962266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2E1024E4-F83F-E2E9-8C7F-E2498F2EDC96}"/>
              </a:ext>
            </a:extLst>
          </p:cNvPr>
          <p:cNvSpPr/>
          <p:nvPr/>
        </p:nvSpPr>
        <p:spPr>
          <a:xfrm>
            <a:off x="10146521" y="3826375"/>
            <a:ext cx="138023" cy="15240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60C63FDB-1848-C76E-F1AE-5C90C721C010}"/>
              </a:ext>
            </a:extLst>
          </p:cNvPr>
          <p:cNvSpPr/>
          <p:nvPr/>
        </p:nvSpPr>
        <p:spPr>
          <a:xfrm>
            <a:off x="10181979" y="3199679"/>
            <a:ext cx="138023" cy="1524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8BB28-C4B3-4489-6A48-7E710D88C488}"/>
              </a:ext>
            </a:extLst>
          </p:cNvPr>
          <p:cNvSpPr txBox="1"/>
          <p:nvPr/>
        </p:nvSpPr>
        <p:spPr>
          <a:xfrm>
            <a:off x="5526811" y="2427336"/>
            <a:ext cx="582698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If adversary corrupts first two parties, this reduced to statistical distance between</a:t>
            </a:r>
          </a:p>
        </p:txBody>
      </p:sp>
    </p:spTree>
    <p:extLst>
      <p:ext uri="{BB962C8B-B14F-4D97-AF65-F5344CB8AC3E}">
        <p14:creationId xmlns:p14="http://schemas.microsoft.com/office/powerpoint/2010/main" val="1224553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845A5-1085-C0A1-5671-6BDA77C6E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35B7-A630-DBB6-51B3-C09CE586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3FF184D-A9A2-D08B-0020-A66771618841}"/>
                  </a:ext>
                </a:extLst>
              </p:cNvPr>
              <p:cNvSpPr txBox="1"/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3FF184D-A9A2-D08B-0020-A66771618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blipFill>
                <a:blip r:embed="rId3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F8B52F9-0707-868F-CC06-AA30D283B04F}"/>
                  </a:ext>
                </a:extLst>
              </p:cNvPr>
              <p:cNvSpPr txBox="1"/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F8B52F9-0707-868F-CC06-AA30D283B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blipFill>
                <a:blip r:embed="rId4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9CF184-F609-A172-B874-ECC39CDE1478}"/>
                  </a:ext>
                </a:extLst>
              </p:cNvPr>
              <p:cNvSpPr txBox="1"/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Subgraphs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induced by any proper subset of the left vertices are indistinguishable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C9CF184-F609-A172-B874-ECC39CDE1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9479" y="1204253"/>
                <a:ext cx="3934321" cy="830997"/>
              </a:xfrm>
              <a:prstGeom prst="rect">
                <a:avLst/>
              </a:prstGeom>
              <a:blipFill>
                <a:blip r:embed="rId5"/>
                <a:stretch>
                  <a:fillRect t="-3030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3474657-4B9D-9F09-0CAE-198D5C4B1851}"/>
              </a:ext>
            </a:extLst>
          </p:cNvPr>
          <p:cNvSpPr txBox="1"/>
          <p:nvPr/>
        </p:nvSpPr>
        <p:spPr>
          <a:xfrm>
            <a:off x="5526811" y="1273425"/>
            <a:ext cx="2028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Indistinguishability: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EAF57A-BFB4-6194-8F8D-2AACE22750BA}"/>
              </a:ext>
            </a:extLst>
          </p:cNvPr>
          <p:cNvSpPr txBox="1"/>
          <p:nvPr/>
        </p:nvSpPr>
        <p:spPr>
          <a:xfrm>
            <a:off x="6098875" y="2527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4D48C1-2976-C682-92FB-59FD56048591}"/>
              </a:ext>
            </a:extLst>
          </p:cNvPr>
          <p:cNvGrpSpPr/>
          <p:nvPr/>
        </p:nvGrpSpPr>
        <p:grpSpPr>
          <a:xfrm>
            <a:off x="695310" y="3385791"/>
            <a:ext cx="466879" cy="756138"/>
            <a:chOff x="6970146" y="3536828"/>
            <a:chExt cx="602118" cy="58389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906BA91-B52D-167D-A8C9-1378431C460D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02FA466-EC0C-1656-C124-6BAE94AA8787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33E9890D-B647-A8C3-1E56-871D024611FE}"/>
              </a:ext>
            </a:extLst>
          </p:cNvPr>
          <p:cNvSpPr/>
          <p:nvPr/>
        </p:nvSpPr>
        <p:spPr>
          <a:xfrm>
            <a:off x="1771744" y="2332349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A3A5A73-F16F-B6F6-01A4-E5AD19D16B80}"/>
              </a:ext>
            </a:extLst>
          </p:cNvPr>
          <p:cNvSpPr/>
          <p:nvPr/>
        </p:nvSpPr>
        <p:spPr>
          <a:xfrm>
            <a:off x="1777669" y="2683714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59A76C2-7179-CD14-1B29-100DBA1484BA}"/>
              </a:ext>
            </a:extLst>
          </p:cNvPr>
          <p:cNvSpPr/>
          <p:nvPr/>
        </p:nvSpPr>
        <p:spPr>
          <a:xfrm>
            <a:off x="1773443" y="3018418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F89EA17-75E7-2C4C-C3B2-308DF84ACA9D}"/>
              </a:ext>
            </a:extLst>
          </p:cNvPr>
          <p:cNvSpPr/>
          <p:nvPr/>
        </p:nvSpPr>
        <p:spPr>
          <a:xfrm>
            <a:off x="1771744" y="3382422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2FB94A5-2048-022E-EC3C-3158468602CA}"/>
              </a:ext>
            </a:extLst>
          </p:cNvPr>
          <p:cNvSpPr/>
          <p:nvPr/>
        </p:nvSpPr>
        <p:spPr>
          <a:xfrm>
            <a:off x="1771743" y="3727234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4EDF47A-3F3E-6321-58CA-D52374FE91D9}"/>
                  </a:ext>
                </a:extLst>
              </p:cNvPr>
              <p:cNvSpPr txBox="1"/>
              <p:nvPr/>
            </p:nvSpPr>
            <p:spPr>
              <a:xfrm>
                <a:off x="370916" y="4253889"/>
                <a:ext cx="796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bins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4EDF47A-3F3E-6321-58CA-D52374FE9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16" y="4253889"/>
                <a:ext cx="796180" cy="369332"/>
              </a:xfrm>
              <a:prstGeom prst="rect">
                <a:avLst/>
              </a:prstGeom>
              <a:blipFill>
                <a:blip r:embed="rId6"/>
                <a:stretch>
                  <a:fillRect t="-10345" r="-6349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21A2E4-31D4-B5CC-6391-537578C90780}"/>
                  </a:ext>
                </a:extLst>
              </p:cNvPr>
              <p:cNvSpPr txBox="1"/>
              <p:nvPr/>
            </p:nvSpPr>
            <p:spPr>
              <a:xfrm>
                <a:off x="1409175" y="4253889"/>
                <a:ext cx="888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balls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21A2E4-31D4-B5CC-6391-537578C90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175" y="4253889"/>
                <a:ext cx="888577" cy="369332"/>
              </a:xfrm>
              <a:prstGeom prst="rect">
                <a:avLst/>
              </a:prstGeom>
              <a:blipFill>
                <a:blip r:embed="rId7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B078B661-600D-FBE6-7CB2-526C584AF287}"/>
              </a:ext>
            </a:extLst>
          </p:cNvPr>
          <p:cNvSpPr txBox="1"/>
          <p:nvPr/>
        </p:nvSpPr>
        <p:spPr>
          <a:xfrm>
            <a:off x="182378" y="4858800"/>
            <a:ext cx="237167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Each ball is thrown twice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5A4D9AB-3F7A-CD49-4173-38E85B10A1EB}"/>
              </a:ext>
            </a:extLst>
          </p:cNvPr>
          <p:cNvGrpSpPr/>
          <p:nvPr/>
        </p:nvGrpSpPr>
        <p:grpSpPr>
          <a:xfrm>
            <a:off x="3218644" y="3350811"/>
            <a:ext cx="466879" cy="756138"/>
            <a:chOff x="6970146" y="3536828"/>
            <a:chExt cx="602118" cy="58389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B80E097-7BC7-F1A6-BFAA-F1F35D25BA81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4EC28F6-3412-4232-5421-A21924FFD19D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4CE1B80-F110-B94D-2275-9212EAC8362E}"/>
              </a:ext>
            </a:extLst>
          </p:cNvPr>
          <p:cNvGrpSpPr/>
          <p:nvPr/>
        </p:nvGrpSpPr>
        <p:grpSpPr>
          <a:xfrm>
            <a:off x="4176559" y="1986271"/>
            <a:ext cx="143949" cy="1547289"/>
            <a:chOff x="4136654" y="1912293"/>
            <a:chExt cx="143949" cy="154728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5D0100F-6DDF-6A75-501A-21E55A11F702}"/>
                </a:ext>
              </a:extLst>
            </p:cNvPr>
            <p:cNvSpPr/>
            <p:nvPr/>
          </p:nvSpPr>
          <p:spPr>
            <a:xfrm>
              <a:off x="4136655" y="1912293"/>
              <a:ext cx="138023" cy="15240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3E00609-57F5-398A-DC95-612577CC10D1}"/>
                </a:ext>
              </a:extLst>
            </p:cNvPr>
            <p:cNvSpPr/>
            <p:nvPr/>
          </p:nvSpPr>
          <p:spPr>
            <a:xfrm>
              <a:off x="4142580" y="2263658"/>
              <a:ext cx="138023" cy="1524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AEBF436-4669-D00A-E747-46C5831F20E2}"/>
                </a:ext>
              </a:extLst>
            </p:cNvPr>
            <p:cNvSpPr/>
            <p:nvPr/>
          </p:nvSpPr>
          <p:spPr>
            <a:xfrm>
              <a:off x="4138354" y="2598362"/>
              <a:ext cx="138023" cy="1524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E4B6007-F51F-8876-2E1A-2A1D1AFB83A3}"/>
                </a:ext>
              </a:extLst>
            </p:cNvPr>
            <p:cNvSpPr/>
            <p:nvPr/>
          </p:nvSpPr>
          <p:spPr>
            <a:xfrm>
              <a:off x="4136655" y="2962366"/>
              <a:ext cx="138023" cy="15240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BBFE972-7E61-B799-C8CC-1705E060709A}"/>
                </a:ext>
              </a:extLst>
            </p:cNvPr>
            <p:cNvSpPr/>
            <p:nvPr/>
          </p:nvSpPr>
          <p:spPr>
            <a:xfrm>
              <a:off x="4136654" y="3307178"/>
              <a:ext cx="138023" cy="15240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E5F2640-C1BF-3D9C-0B4F-A7B078944671}"/>
                  </a:ext>
                </a:extLst>
              </p:cNvPr>
              <p:cNvSpPr txBox="1"/>
              <p:nvPr/>
            </p:nvSpPr>
            <p:spPr>
              <a:xfrm>
                <a:off x="3177735" y="4233518"/>
                <a:ext cx="796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bins</a:t>
                </a: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E5F2640-C1BF-3D9C-0B4F-A7B078944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7735" y="4233518"/>
                <a:ext cx="796180" cy="369332"/>
              </a:xfrm>
              <a:prstGeom prst="rect">
                <a:avLst/>
              </a:prstGeom>
              <a:blipFill>
                <a:blip r:embed="rId8"/>
                <a:stretch>
                  <a:fillRect t="-6667" r="-634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D817480-5437-E91D-E0C8-369F26BBB4D1}"/>
                  </a:ext>
                </a:extLst>
              </p:cNvPr>
              <p:cNvSpPr txBox="1"/>
              <p:nvPr/>
            </p:nvSpPr>
            <p:spPr>
              <a:xfrm>
                <a:off x="4018835" y="4246157"/>
                <a:ext cx="16701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balls</a:t>
                </a: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D817480-5437-E91D-E0C8-369F26BBB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835" y="4246157"/>
                <a:ext cx="1670125" cy="369332"/>
              </a:xfrm>
              <a:prstGeom prst="rect">
                <a:avLst/>
              </a:prstGeom>
              <a:blipFill>
                <a:blip r:embed="rId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D1EF2CA-1129-8876-3270-66EF032CF4E0}"/>
                  </a:ext>
                </a:extLst>
              </p:cNvPr>
              <p:cNvSpPr txBox="1"/>
              <p:nvPr/>
            </p:nvSpPr>
            <p:spPr>
              <a:xfrm>
                <a:off x="3078052" y="4752441"/>
                <a:ext cx="2473060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First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600" dirty="0"/>
                  <a:t> balls thrown twice, </a:t>
                </a:r>
              </a:p>
              <a:p>
                <a:pPr algn="ctr"/>
                <a:r>
                  <a:rPr lang="en-US" sz="1600" dirty="0"/>
                  <a:t>last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1600" dirty="0"/>
                  <a:t> thrown once</a:t>
                </a: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D1EF2CA-1129-8876-3270-66EF032CF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052" y="4752441"/>
                <a:ext cx="2473060" cy="584775"/>
              </a:xfrm>
              <a:prstGeom prst="rect">
                <a:avLst/>
              </a:prstGeom>
              <a:blipFill>
                <a:blip r:embed="rId10"/>
                <a:stretch>
                  <a:fillRect t="-4255" r="-1531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4685ED6-A4E2-4AE6-DFC8-5416828BD9DC}"/>
              </a:ext>
            </a:extLst>
          </p:cNvPr>
          <p:cNvGrpSpPr/>
          <p:nvPr/>
        </p:nvGrpSpPr>
        <p:grpSpPr>
          <a:xfrm>
            <a:off x="4561736" y="3312538"/>
            <a:ext cx="138025" cy="829391"/>
            <a:chOff x="4525641" y="3166662"/>
            <a:chExt cx="138025" cy="829391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148053C-28F1-5368-45EE-96EEDB45AD7A}"/>
                </a:ext>
              </a:extLst>
            </p:cNvPr>
            <p:cNvSpPr/>
            <p:nvPr/>
          </p:nvSpPr>
          <p:spPr>
            <a:xfrm>
              <a:off x="4525641" y="3487439"/>
              <a:ext cx="138023" cy="15240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DF09114-02F8-2EF5-1880-10E6D3E0293E}"/>
                </a:ext>
              </a:extLst>
            </p:cNvPr>
            <p:cNvSpPr/>
            <p:nvPr/>
          </p:nvSpPr>
          <p:spPr>
            <a:xfrm>
              <a:off x="4525643" y="3843649"/>
              <a:ext cx="138023" cy="15240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854EAE6-027A-B6D6-5116-7942F202E8AF}"/>
                </a:ext>
              </a:extLst>
            </p:cNvPr>
            <p:cNvSpPr/>
            <p:nvPr/>
          </p:nvSpPr>
          <p:spPr>
            <a:xfrm>
              <a:off x="4525642" y="3166662"/>
              <a:ext cx="138023" cy="15240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04CCAD19-F00A-F1E5-EADD-CA72A19F68B3}"/>
              </a:ext>
            </a:extLst>
          </p:cNvPr>
          <p:cNvSpPr/>
          <p:nvPr/>
        </p:nvSpPr>
        <p:spPr>
          <a:xfrm>
            <a:off x="788971" y="2550887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D4892E1F-44DD-2787-C1A4-3DE12DCF54EE}"/>
              </a:ext>
            </a:extLst>
          </p:cNvPr>
          <p:cNvSpPr/>
          <p:nvPr/>
        </p:nvSpPr>
        <p:spPr>
          <a:xfrm>
            <a:off x="778850" y="3282633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0969929A-EDA7-6A13-4AFD-B5F29D8F6EDF}"/>
              </a:ext>
            </a:extLst>
          </p:cNvPr>
          <p:cNvSpPr/>
          <p:nvPr/>
        </p:nvSpPr>
        <p:spPr>
          <a:xfrm>
            <a:off x="952675" y="2550887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403E668-63B9-F494-7CFE-103DE052C443}"/>
              </a:ext>
            </a:extLst>
          </p:cNvPr>
          <p:cNvSpPr/>
          <p:nvPr/>
        </p:nvSpPr>
        <p:spPr>
          <a:xfrm>
            <a:off x="782530" y="3945702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FE57852-1E67-4E15-C2D7-738FECAB152B}"/>
              </a:ext>
            </a:extLst>
          </p:cNvPr>
          <p:cNvSpPr/>
          <p:nvPr/>
        </p:nvSpPr>
        <p:spPr>
          <a:xfrm>
            <a:off x="958212" y="328808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EB448A7-1AE0-C552-7B61-F82CC9BAC95C}"/>
              </a:ext>
            </a:extLst>
          </p:cNvPr>
          <p:cNvSpPr/>
          <p:nvPr/>
        </p:nvSpPr>
        <p:spPr>
          <a:xfrm>
            <a:off x="961821" y="3908754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DA3DA3B-7999-B362-F2F6-E4616B4F2BD3}"/>
              </a:ext>
            </a:extLst>
          </p:cNvPr>
          <p:cNvSpPr/>
          <p:nvPr/>
        </p:nvSpPr>
        <p:spPr>
          <a:xfrm>
            <a:off x="958212" y="3712278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C98AB59-AE5F-1CB0-1725-1C3B935155FF}"/>
              </a:ext>
            </a:extLst>
          </p:cNvPr>
          <p:cNvSpPr/>
          <p:nvPr/>
        </p:nvSpPr>
        <p:spPr>
          <a:xfrm>
            <a:off x="802641" y="3743663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BAC3A4-A205-AF5A-1381-7F352074780A}"/>
              </a:ext>
            </a:extLst>
          </p:cNvPr>
          <p:cNvGrpSpPr/>
          <p:nvPr/>
        </p:nvGrpSpPr>
        <p:grpSpPr>
          <a:xfrm>
            <a:off x="693555" y="2723619"/>
            <a:ext cx="466879" cy="756138"/>
            <a:chOff x="6970146" y="3536828"/>
            <a:chExt cx="602118" cy="5838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7EA50E-DBB9-7E95-0C50-A930D8B9EBA1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5BE4C3-3506-14E7-129F-CBB102729F8B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09548F-5531-019D-769A-E0BDDE546264}"/>
              </a:ext>
            </a:extLst>
          </p:cNvPr>
          <p:cNvGrpSpPr/>
          <p:nvPr/>
        </p:nvGrpSpPr>
        <p:grpSpPr>
          <a:xfrm>
            <a:off x="683434" y="2047019"/>
            <a:ext cx="466879" cy="756138"/>
            <a:chOff x="6970146" y="3536828"/>
            <a:chExt cx="602118" cy="5838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31A85F1-77A3-C3BC-5825-8449B7E91674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F8ED14-578D-B1CA-5ABA-6F822807EF81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0782D9D3-A9EF-5A37-A36D-2BBAE4CFA767}"/>
              </a:ext>
            </a:extLst>
          </p:cNvPr>
          <p:cNvSpPr/>
          <p:nvPr/>
        </p:nvSpPr>
        <p:spPr>
          <a:xfrm>
            <a:off x="959422" y="309057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29D353C-B974-5745-4C4C-8F33880B07A3}"/>
              </a:ext>
            </a:extLst>
          </p:cNvPr>
          <p:cNvSpPr/>
          <p:nvPr/>
        </p:nvSpPr>
        <p:spPr>
          <a:xfrm>
            <a:off x="805937" y="3112514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0630105-6B7B-5B11-CFBA-D36493DE67CC}"/>
              </a:ext>
            </a:extLst>
          </p:cNvPr>
          <p:cNvGrpSpPr/>
          <p:nvPr/>
        </p:nvGrpSpPr>
        <p:grpSpPr>
          <a:xfrm>
            <a:off x="3218644" y="2680660"/>
            <a:ext cx="466879" cy="756138"/>
            <a:chOff x="6970146" y="3536828"/>
            <a:chExt cx="602118" cy="583891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893A451-755B-648E-949F-E6FF798BE150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CBD2918-5293-F616-C429-9B73FA00841D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3E7396-9B98-8769-73C6-EB336B8C8191}"/>
              </a:ext>
            </a:extLst>
          </p:cNvPr>
          <p:cNvGrpSpPr/>
          <p:nvPr/>
        </p:nvGrpSpPr>
        <p:grpSpPr>
          <a:xfrm>
            <a:off x="3218645" y="2019128"/>
            <a:ext cx="466879" cy="756138"/>
            <a:chOff x="6970146" y="3536828"/>
            <a:chExt cx="602118" cy="58389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BEA92FC-B0F0-243F-BAEA-6E7066EE237A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478E9C1-39E8-40F6-ACEB-6DF7B2968284}"/>
                </a:ext>
              </a:extLst>
            </p:cNvPr>
            <p:cNvSpPr/>
            <p:nvPr/>
          </p:nvSpPr>
          <p:spPr>
            <a:xfrm rot="16200000">
              <a:off x="7149087" y="3357887"/>
              <a:ext cx="244235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3D629D0E-19EE-7832-B694-E1BF871A21D1}"/>
              </a:ext>
            </a:extLst>
          </p:cNvPr>
          <p:cNvSpPr/>
          <p:nvPr/>
        </p:nvSpPr>
        <p:spPr>
          <a:xfrm>
            <a:off x="3340261" y="2546169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CFCB47A-8803-C9F4-070E-AF1EC88E5845}"/>
              </a:ext>
            </a:extLst>
          </p:cNvPr>
          <p:cNvSpPr/>
          <p:nvPr/>
        </p:nvSpPr>
        <p:spPr>
          <a:xfrm>
            <a:off x="3330140" y="3277915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D5334C7A-FA0B-F042-95B2-24A8DC4765BF}"/>
              </a:ext>
            </a:extLst>
          </p:cNvPr>
          <p:cNvSpPr/>
          <p:nvPr/>
        </p:nvSpPr>
        <p:spPr>
          <a:xfrm>
            <a:off x="3503965" y="2546169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B82161D-2B0B-35F9-669E-4B27FE5A354C}"/>
              </a:ext>
            </a:extLst>
          </p:cNvPr>
          <p:cNvSpPr/>
          <p:nvPr/>
        </p:nvSpPr>
        <p:spPr>
          <a:xfrm>
            <a:off x="3333820" y="3940984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4D78A7E-BAA9-4F9A-D3EF-6B21F16B33E4}"/>
              </a:ext>
            </a:extLst>
          </p:cNvPr>
          <p:cNvSpPr/>
          <p:nvPr/>
        </p:nvSpPr>
        <p:spPr>
          <a:xfrm>
            <a:off x="3509502" y="3283368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3EA94CE-9E70-76F2-1AB0-48472FB7096D}"/>
              </a:ext>
            </a:extLst>
          </p:cNvPr>
          <p:cNvSpPr/>
          <p:nvPr/>
        </p:nvSpPr>
        <p:spPr>
          <a:xfrm>
            <a:off x="3513111" y="3904036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C514500-77FB-6339-685B-2633DF5D55A7}"/>
              </a:ext>
            </a:extLst>
          </p:cNvPr>
          <p:cNvSpPr/>
          <p:nvPr/>
        </p:nvSpPr>
        <p:spPr>
          <a:xfrm>
            <a:off x="3509502" y="3707560"/>
            <a:ext cx="138023" cy="1524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C502B0D3-DCE5-9034-A2A0-003CD9BBA463}"/>
              </a:ext>
            </a:extLst>
          </p:cNvPr>
          <p:cNvSpPr/>
          <p:nvPr/>
        </p:nvSpPr>
        <p:spPr>
          <a:xfrm>
            <a:off x="3380677" y="3797903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888BA92C-267B-5099-40C1-12B28D7B4B6E}"/>
              </a:ext>
            </a:extLst>
          </p:cNvPr>
          <p:cNvSpPr/>
          <p:nvPr/>
        </p:nvSpPr>
        <p:spPr>
          <a:xfrm>
            <a:off x="3518700" y="311923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14257CC7-7016-A1B8-790F-AF97861FDA45}"/>
              </a:ext>
            </a:extLst>
          </p:cNvPr>
          <p:cNvSpPr/>
          <p:nvPr/>
        </p:nvSpPr>
        <p:spPr>
          <a:xfrm>
            <a:off x="3288801" y="3124928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CBCC02E6-8F85-ACFF-B8E7-9A8929E6EEF9}"/>
              </a:ext>
            </a:extLst>
          </p:cNvPr>
          <p:cNvSpPr/>
          <p:nvPr/>
        </p:nvSpPr>
        <p:spPr>
          <a:xfrm>
            <a:off x="3399495" y="2989037"/>
            <a:ext cx="138023" cy="15240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883A657-8685-B86C-8E25-A2BF37061F96}"/>
              </a:ext>
            </a:extLst>
          </p:cNvPr>
          <p:cNvSpPr/>
          <p:nvPr/>
        </p:nvSpPr>
        <p:spPr>
          <a:xfrm>
            <a:off x="3434953" y="2362341"/>
            <a:ext cx="138023" cy="1524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5031FC15-F794-D06B-6B8B-A6BCC556B0F2}"/>
              </a:ext>
            </a:extLst>
          </p:cNvPr>
          <p:cNvSpPr/>
          <p:nvPr/>
        </p:nvSpPr>
        <p:spPr>
          <a:xfrm>
            <a:off x="3313305" y="3640838"/>
            <a:ext cx="138023" cy="152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E5F539-8B65-A5D4-83E7-0A01DEE22038}"/>
              </a:ext>
            </a:extLst>
          </p:cNvPr>
          <p:cNvSpPr/>
          <p:nvPr/>
        </p:nvSpPr>
        <p:spPr>
          <a:xfrm>
            <a:off x="7890024" y="3826375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82D957-55A9-E831-B35F-DD4ADE540008}"/>
              </a:ext>
            </a:extLst>
          </p:cNvPr>
          <p:cNvSpPr/>
          <p:nvPr/>
        </p:nvSpPr>
        <p:spPr>
          <a:xfrm>
            <a:off x="7525876" y="4119971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93CC49-CA29-29E8-6898-2ECFFD66363F}"/>
              </a:ext>
            </a:extLst>
          </p:cNvPr>
          <p:cNvSpPr/>
          <p:nvPr/>
        </p:nvSpPr>
        <p:spPr>
          <a:xfrm>
            <a:off x="7917012" y="4084426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295DE3-F0EF-972A-9D6C-4F5F0108006C}"/>
              </a:ext>
            </a:extLst>
          </p:cNvPr>
          <p:cNvSpPr/>
          <p:nvPr/>
        </p:nvSpPr>
        <p:spPr>
          <a:xfrm>
            <a:off x="7705238" y="4125424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97D68E-22BA-305A-D366-2AB4217813F0}"/>
              </a:ext>
            </a:extLst>
          </p:cNvPr>
          <p:cNvGrpSpPr/>
          <p:nvPr/>
        </p:nvGrpSpPr>
        <p:grpSpPr>
          <a:xfrm>
            <a:off x="7164727" y="2836118"/>
            <a:ext cx="1018590" cy="1527988"/>
            <a:chOff x="6970147" y="3536828"/>
            <a:chExt cx="602118" cy="5838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A60691-1094-C234-9C72-88ABE521C0E9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402B15-D9DD-0254-F7FC-9A3B3D225BBC}"/>
                </a:ext>
              </a:extLst>
            </p:cNvPr>
            <p:cNvSpPr/>
            <p:nvPr/>
          </p:nvSpPr>
          <p:spPr>
            <a:xfrm rot="16200000">
              <a:off x="7137707" y="3369268"/>
              <a:ext cx="266997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48B1944-2D20-FF0D-79B2-6290A2368F29}"/>
              </a:ext>
            </a:extLst>
          </p:cNvPr>
          <p:cNvSpPr/>
          <p:nvPr/>
        </p:nvSpPr>
        <p:spPr>
          <a:xfrm>
            <a:off x="7706448" y="3927914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EB862D-6AE5-B56D-56DC-A4DCD5881A67}"/>
              </a:ext>
            </a:extLst>
          </p:cNvPr>
          <p:cNvSpPr/>
          <p:nvPr/>
        </p:nvSpPr>
        <p:spPr>
          <a:xfrm>
            <a:off x="7389061" y="3924161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61163B-34BE-D737-B6D2-E70A277421D1}"/>
              </a:ext>
            </a:extLst>
          </p:cNvPr>
          <p:cNvSpPr/>
          <p:nvPr/>
        </p:nvSpPr>
        <p:spPr>
          <a:xfrm>
            <a:off x="9897803" y="3847959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04F333-3BD6-0ADE-C45C-B7832F380DA1}"/>
              </a:ext>
            </a:extLst>
          </p:cNvPr>
          <p:cNvSpPr/>
          <p:nvPr/>
        </p:nvSpPr>
        <p:spPr>
          <a:xfrm>
            <a:off x="10077166" y="4115253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26F0C1-2796-8FA9-1128-7C7A1903127B}"/>
              </a:ext>
            </a:extLst>
          </p:cNvPr>
          <p:cNvSpPr/>
          <p:nvPr/>
        </p:nvSpPr>
        <p:spPr>
          <a:xfrm>
            <a:off x="10113302" y="3896067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6D69B8-D942-1E6B-9172-CE8D8DEDB776}"/>
              </a:ext>
            </a:extLst>
          </p:cNvPr>
          <p:cNvSpPr/>
          <p:nvPr/>
        </p:nvSpPr>
        <p:spPr>
          <a:xfrm>
            <a:off x="10256528" y="4120706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CA7C4B-54AC-C82A-6DE3-CE42BD93B36F}"/>
              </a:ext>
            </a:extLst>
          </p:cNvPr>
          <p:cNvSpPr/>
          <p:nvPr/>
        </p:nvSpPr>
        <p:spPr>
          <a:xfrm>
            <a:off x="10432550" y="4062343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47F5F9-C557-2DCF-2098-F1BFE69EFF03}"/>
              </a:ext>
            </a:extLst>
          </p:cNvPr>
          <p:cNvSpPr/>
          <p:nvPr/>
        </p:nvSpPr>
        <p:spPr>
          <a:xfrm>
            <a:off x="9872122" y="4062343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03BE8B2-D7B6-C4E7-958A-39E383CC2A7C}"/>
              </a:ext>
            </a:extLst>
          </p:cNvPr>
          <p:cNvSpPr/>
          <p:nvPr/>
        </p:nvSpPr>
        <p:spPr>
          <a:xfrm>
            <a:off x="10325539" y="3810426"/>
            <a:ext cx="138023" cy="15240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4F9C51-1EC6-2FF2-D933-4A4EEDF1C097}"/>
              </a:ext>
            </a:extLst>
          </p:cNvPr>
          <p:cNvSpPr/>
          <p:nvPr/>
        </p:nvSpPr>
        <p:spPr>
          <a:xfrm>
            <a:off x="10077165" y="3678793"/>
            <a:ext cx="138023" cy="1524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43AEB0-4DF2-293D-0E6E-5DBB10CED56A}"/>
              </a:ext>
            </a:extLst>
          </p:cNvPr>
          <p:cNvGrpSpPr/>
          <p:nvPr/>
        </p:nvGrpSpPr>
        <p:grpSpPr>
          <a:xfrm>
            <a:off x="9645718" y="2836118"/>
            <a:ext cx="1018590" cy="1527988"/>
            <a:chOff x="6970147" y="3536828"/>
            <a:chExt cx="602118" cy="58389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A79E28-FAF0-EE93-1C5A-AC02B1DFAEBE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AC79E8F-5D93-CBC6-8024-D5E3DAD4B64B}"/>
                </a:ext>
              </a:extLst>
            </p:cNvPr>
            <p:cNvSpPr/>
            <p:nvPr/>
          </p:nvSpPr>
          <p:spPr>
            <a:xfrm rot="16200000">
              <a:off x="7137707" y="3369268"/>
              <a:ext cx="266997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96C428-8B84-13C4-2986-7D5D1D9F292C}"/>
              </a:ext>
            </a:extLst>
          </p:cNvPr>
          <p:cNvSpPr txBox="1"/>
          <p:nvPr/>
        </p:nvSpPr>
        <p:spPr>
          <a:xfrm>
            <a:off x="5526811" y="2427336"/>
            <a:ext cx="582698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If adversary corrupts first two parties, this reduced to statistical distance between</a:t>
            </a:r>
          </a:p>
        </p:txBody>
      </p:sp>
    </p:spTree>
    <p:extLst>
      <p:ext uri="{BB962C8B-B14F-4D97-AF65-F5344CB8AC3E}">
        <p14:creationId xmlns:p14="http://schemas.microsoft.com/office/powerpoint/2010/main" val="2246003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38805-8A9E-267B-983E-DA1A10901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DEAC-5764-47E3-2B3E-CC2F91015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DA138A-CDD9-D109-15E4-86EC92950912}"/>
              </a:ext>
            </a:extLst>
          </p:cNvPr>
          <p:cNvSpPr/>
          <p:nvPr/>
        </p:nvSpPr>
        <p:spPr>
          <a:xfrm>
            <a:off x="5319353" y="2207812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ACA284-94E1-649A-64F2-AE0FA59A11EF}"/>
              </a:ext>
            </a:extLst>
          </p:cNvPr>
          <p:cNvSpPr/>
          <p:nvPr/>
        </p:nvSpPr>
        <p:spPr>
          <a:xfrm>
            <a:off x="4955205" y="2501408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36F8F5-305C-3853-702A-0F7DC31D9BA8}"/>
              </a:ext>
            </a:extLst>
          </p:cNvPr>
          <p:cNvSpPr/>
          <p:nvPr/>
        </p:nvSpPr>
        <p:spPr>
          <a:xfrm>
            <a:off x="5346341" y="2465863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4B58A5-14D2-9C41-3113-87C978889808}"/>
              </a:ext>
            </a:extLst>
          </p:cNvPr>
          <p:cNvSpPr/>
          <p:nvPr/>
        </p:nvSpPr>
        <p:spPr>
          <a:xfrm>
            <a:off x="5134567" y="2506861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D5015B-A96C-EF85-1EB8-22FF237564C6}"/>
              </a:ext>
            </a:extLst>
          </p:cNvPr>
          <p:cNvGrpSpPr/>
          <p:nvPr/>
        </p:nvGrpSpPr>
        <p:grpSpPr>
          <a:xfrm>
            <a:off x="4594056" y="1217555"/>
            <a:ext cx="1018590" cy="1527988"/>
            <a:chOff x="6970147" y="3536828"/>
            <a:chExt cx="602118" cy="5838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2A467B-D33B-A106-183E-07D7B36E150C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8D8A1D-BC31-3B10-2E7C-D9E488671955}"/>
                </a:ext>
              </a:extLst>
            </p:cNvPr>
            <p:cNvSpPr/>
            <p:nvPr/>
          </p:nvSpPr>
          <p:spPr>
            <a:xfrm rot="16200000">
              <a:off x="7137707" y="3369268"/>
              <a:ext cx="266997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75AFB6D2-B0A0-7FA0-CB1C-75EB8C791D1E}"/>
              </a:ext>
            </a:extLst>
          </p:cNvPr>
          <p:cNvSpPr/>
          <p:nvPr/>
        </p:nvSpPr>
        <p:spPr>
          <a:xfrm>
            <a:off x="5135777" y="2309351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BBAAD0-0966-1B41-BC06-F6940CAFAC57}"/>
              </a:ext>
            </a:extLst>
          </p:cNvPr>
          <p:cNvSpPr/>
          <p:nvPr/>
        </p:nvSpPr>
        <p:spPr>
          <a:xfrm>
            <a:off x="4818390" y="2305598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0BDFFF-328D-F6D1-47E8-37C3F022FDAA}"/>
              </a:ext>
            </a:extLst>
          </p:cNvPr>
          <p:cNvSpPr/>
          <p:nvPr/>
        </p:nvSpPr>
        <p:spPr>
          <a:xfrm>
            <a:off x="7327132" y="2229396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8E14A4-FCBF-E9A3-3C01-2032DB68CF10}"/>
              </a:ext>
            </a:extLst>
          </p:cNvPr>
          <p:cNvSpPr/>
          <p:nvPr/>
        </p:nvSpPr>
        <p:spPr>
          <a:xfrm>
            <a:off x="7506495" y="2496690"/>
            <a:ext cx="138023" cy="1524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440D93-CBAC-B234-8421-359460E2C912}"/>
              </a:ext>
            </a:extLst>
          </p:cNvPr>
          <p:cNvSpPr/>
          <p:nvPr/>
        </p:nvSpPr>
        <p:spPr>
          <a:xfrm>
            <a:off x="7542631" y="2277504"/>
            <a:ext cx="138023" cy="152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ABF995-3F8B-465C-4FCB-9057074521AC}"/>
              </a:ext>
            </a:extLst>
          </p:cNvPr>
          <p:cNvSpPr/>
          <p:nvPr/>
        </p:nvSpPr>
        <p:spPr>
          <a:xfrm>
            <a:off x="7685857" y="2502143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BC293A-E800-CA5F-9630-962689F15D8A}"/>
              </a:ext>
            </a:extLst>
          </p:cNvPr>
          <p:cNvSpPr/>
          <p:nvPr/>
        </p:nvSpPr>
        <p:spPr>
          <a:xfrm>
            <a:off x="7861879" y="2443780"/>
            <a:ext cx="138023" cy="152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9BF1924-26E1-DF8F-77C9-6ABD132311EC}"/>
              </a:ext>
            </a:extLst>
          </p:cNvPr>
          <p:cNvSpPr/>
          <p:nvPr/>
        </p:nvSpPr>
        <p:spPr>
          <a:xfrm>
            <a:off x="7301451" y="2443780"/>
            <a:ext cx="138023" cy="1524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B8DBD0-B362-590E-9207-96F11F74452D}"/>
              </a:ext>
            </a:extLst>
          </p:cNvPr>
          <p:cNvSpPr/>
          <p:nvPr/>
        </p:nvSpPr>
        <p:spPr>
          <a:xfrm>
            <a:off x="7754868" y="2191863"/>
            <a:ext cx="138023" cy="15240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B81C93-4B1E-BC97-E9D4-2B3C0E375CB3}"/>
              </a:ext>
            </a:extLst>
          </p:cNvPr>
          <p:cNvSpPr/>
          <p:nvPr/>
        </p:nvSpPr>
        <p:spPr>
          <a:xfrm>
            <a:off x="7506494" y="2060230"/>
            <a:ext cx="138023" cy="1524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BBCD94-2565-E2FA-ED48-C6AB05D13258}"/>
              </a:ext>
            </a:extLst>
          </p:cNvPr>
          <p:cNvGrpSpPr/>
          <p:nvPr/>
        </p:nvGrpSpPr>
        <p:grpSpPr>
          <a:xfrm>
            <a:off x="7075047" y="1217555"/>
            <a:ext cx="1018590" cy="1527988"/>
            <a:chOff x="6970147" y="3536828"/>
            <a:chExt cx="602118" cy="58389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9072F1-7C58-EDC3-6708-4420EA4CBB6B}"/>
                </a:ext>
              </a:extLst>
            </p:cNvPr>
            <p:cNvSpPr/>
            <p:nvPr/>
          </p:nvSpPr>
          <p:spPr>
            <a:xfrm>
              <a:off x="7048763" y="3614469"/>
              <a:ext cx="506248" cy="5062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C5AA77-35A8-21BE-9DCC-E3E3E68C2207}"/>
                </a:ext>
              </a:extLst>
            </p:cNvPr>
            <p:cNvSpPr/>
            <p:nvPr/>
          </p:nvSpPr>
          <p:spPr>
            <a:xfrm rot="16200000">
              <a:off x="7137707" y="3369268"/>
              <a:ext cx="266997" cy="602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40768E8-CA23-CDAC-89A6-5CED856B329E}"/>
                  </a:ext>
                </a:extLst>
              </p:cNvPr>
              <p:cNvSpPr txBox="1"/>
              <p:nvPr/>
            </p:nvSpPr>
            <p:spPr>
              <a:xfrm>
                <a:off x="2939881" y="3272196"/>
                <a:ext cx="70433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/>
                  <a:t>Random variable representing number of balls that the adversary sees once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40768E8-CA23-CDAC-89A6-5CED856B3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881" y="3272196"/>
                <a:ext cx="7043338" cy="338554"/>
              </a:xfrm>
              <a:prstGeom prst="rect">
                <a:avLst/>
              </a:prstGeom>
              <a:blipFill>
                <a:blip r:embed="rId3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D454569-8014-E979-E4EB-6341C8C8F9D7}"/>
                  </a:ext>
                </a:extLst>
              </p:cNvPr>
              <p:cNvSpPr txBox="1"/>
              <p:nvPr/>
            </p:nvSpPr>
            <p:spPr>
              <a:xfrm>
                <a:off x="1778960" y="2837048"/>
                <a:ext cx="9290172" cy="441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600" dirty="0"/>
                  <a:t>Random variable representing number of balls that the adversary sees twice =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in expectation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D454569-8014-E979-E4EB-6341C8C8F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960" y="2837048"/>
                <a:ext cx="9290172" cy="441275"/>
              </a:xfrm>
              <a:prstGeom prst="rect">
                <a:avLst/>
              </a:prstGeom>
              <a:blipFill>
                <a:blip r:embed="rId4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CAC6E3B-CA18-8B9C-C632-4048F7E8DE7C}"/>
              </a:ext>
            </a:extLst>
          </p:cNvPr>
          <p:cNvSpPr txBox="1"/>
          <p:nvPr/>
        </p:nvSpPr>
        <p:spPr>
          <a:xfrm>
            <a:off x="4821647" y="1224999"/>
            <a:ext cx="30022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Statistical distance between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98D758E-7A64-613E-4FB7-E983D6234789}"/>
                  </a:ext>
                </a:extLst>
              </p:cNvPr>
              <p:cNvSpPr txBox="1"/>
              <p:nvPr/>
            </p:nvSpPr>
            <p:spPr>
              <a:xfrm>
                <a:off x="385216" y="4406247"/>
                <a:ext cx="4639000" cy="45275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600" dirty="0"/>
                  <a:t> is the sum of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/>
                  <a:t> Bernoulli trials with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98D758E-7A64-613E-4FB7-E983D6234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16" y="4406247"/>
                <a:ext cx="4639000" cy="452753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39831BF-4AE7-76EA-5BFB-CE969F0D7F35}"/>
                  </a:ext>
                </a:extLst>
              </p:cNvPr>
              <p:cNvSpPr txBox="1"/>
              <p:nvPr/>
            </p:nvSpPr>
            <p:spPr>
              <a:xfrm>
                <a:off x="6424045" y="4378989"/>
                <a:ext cx="5451749" cy="45275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is the same Bernoulli distribution but </a:t>
                </a:r>
                <a:r>
                  <a:rPr lang="en-US" sz="1600" dirty="0" err="1"/>
                  <a:t>shifte</a:t>
                </a:r>
                <a:r>
                  <a:rPr lang="en-US" sz="1600" dirty="0"/>
                  <a:t>d by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39831BF-4AE7-76EA-5BFB-CE969F0D7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045" y="4378989"/>
                <a:ext cx="5451749" cy="452753"/>
              </a:xfrm>
              <a:prstGeom prst="rect">
                <a:avLst/>
              </a:prstGeom>
              <a:blipFill>
                <a:blip r:embed="rId6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99988C66-78FC-FD01-0A62-E3DF4EBE3C54}"/>
              </a:ext>
            </a:extLst>
          </p:cNvPr>
          <p:cNvSpPr txBox="1"/>
          <p:nvPr/>
        </p:nvSpPr>
        <p:spPr>
          <a:xfrm>
            <a:off x="2034693" y="3937021"/>
            <a:ext cx="93519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Left Bin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649391-E9F7-F60F-59E4-8AE482F3A9CC}"/>
              </a:ext>
            </a:extLst>
          </p:cNvPr>
          <p:cNvSpPr txBox="1"/>
          <p:nvPr/>
        </p:nvSpPr>
        <p:spPr>
          <a:xfrm>
            <a:off x="8739627" y="3933510"/>
            <a:ext cx="105990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Right Bin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ounded Rectangular Callout 54">
                <a:extLst>
                  <a:ext uri="{FF2B5EF4-FFF2-40B4-BE49-F238E27FC236}">
                    <a16:creationId xmlns:a16="http://schemas.microsoft.com/office/drawing/2014/main" id="{9F34758E-D3ED-E56C-6A90-221B22561C04}"/>
                  </a:ext>
                </a:extLst>
              </p:cNvPr>
              <p:cNvSpPr/>
              <p:nvPr/>
            </p:nvSpPr>
            <p:spPr>
              <a:xfrm>
                <a:off x="9366277" y="2136432"/>
                <a:ext cx="1355066" cy="394792"/>
              </a:xfrm>
              <a:prstGeom prst="wedgeRoundRectCallout">
                <a:avLst>
                  <a:gd name="adj1" fmla="val -43751"/>
                  <a:gd name="adj2" fmla="val 128052"/>
                  <a:gd name="adj3" fmla="val 16667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Let this be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Rounded Rectangular Callout 54">
                <a:extLst>
                  <a:ext uri="{FF2B5EF4-FFF2-40B4-BE49-F238E27FC236}">
                    <a16:creationId xmlns:a16="http://schemas.microsoft.com/office/drawing/2014/main" id="{9F34758E-D3ED-E56C-6A90-221B22561C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6277" y="2136432"/>
                <a:ext cx="1355066" cy="394792"/>
              </a:xfrm>
              <a:prstGeom prst="wedgeRoundRectCallout">
                <a:avLst>
                  <a:gd name="adj1" fmla="val -43751"/>
                  <a:gd name="adj2" fmla="val 128052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 descr="Normal Distributions. Hello everyone, I hope you're all well… | by Hamilton  Chang | Medium">
            <a:extLst>
              <a:ext uri="{FF2B5EF4-FFF2-40B4-BE49-F238E27FC236}">
                <a16:creationId xmlns:a16="http://schemas.microsoft.com/office/drawing/2014/main" id="{75AB9FBF-4636-FAEB-2B43-B6F9B668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51" y="5171240"/>
            <a:ext cx="2034693" cy="11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6530B10-8400-93F1-5255-38E453418E0E}"/>
                  </a:ext>
                </a:extLst>
              </p:cNvPr>
              <p:cNvSpPr txBox="1"/>
              <p:nvPr/>
            </p:nvSpPr>
            <p:spPr>
              <a:xfrm>
                <a:off x="2697180" y="5439741"/>
                <a:ext cx="1604990" cy="406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6530B10-8400-93F1-5255-38E453418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180" y="5439741"/>
                <a:ext cx="1604990" cy="406906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2" descr="Normal Distributions. Hello everyone, I hope you're all well… | by Hamilton  Chang | Medium">
            <a:extLst>
              <a:ext uri="{FF2B5EF4-FFF2-40B4-BE49-F238E27FC236}">
                <a16:creationId xmlns:a16="http://schemas.microsoft.com/office/drawing/2014/main" id="{78347AFE-2EAA-B251-141A-93BB1E73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58" y="5171240"/>
            <a:ext cx="2034693" cy="11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F4A97BA9-00F8-D8BD-F412-E5E603C4CCAA}"/>
              </a:ext>
            </a:extLst>
          </p:cNvPr>
          <p:cNvSpPr txBox="1"/>
          <p:nvPr/>
        </p:nvSpPr>
        <p:spPr>
          <a:xfrm>
            <a:off x="1000664" y="6304628"/>
            <a:ext cx="211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Gaussian Distribution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DCBFE3B-4652-F462-E522-7C26E16A9AF1}"/>
              </a:ext>
            </a:extLst>
          </p:cNvPr>
          <p:cNvSpPr txBox="1"/>
          <p:nvPr/>
        </p:nvSpPr>
        <p:spPr>
          <a:xfrm>
            <a:off x="7464271" y="6321925"/>
            <a:ext cx="211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Gaussian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F1D165A-D486-8B6B-CC59-6E377DE8C7ED}"/>
                  </a:ext>
                </a:extLst>
              </p:cNvPr>
              <p:cNvSpPr txBox="1"/>
              <p:nvPr/>
            </p:nvSpPr>
            <p:spPr>
              <a:xfrm>
                <a:off x="9539151" y="5247387"/>
                <a:ext cx="11521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F1D165A-D486-8B6B-CC59-6E377DE8C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151" y="5247387"/>
                <a:ext cx="115219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8F6898B-D666-CD39-CDA7-959386F25DA8}"/>
                  </a:ext>
                </a:extLst>
              </p:cNvPr>
              <p:cNvSpPr txBox="1"/>
              <p:nvPr/>
            </p:nvSpPr>
            <p:spPr>
              <a:xfrm>
                <a:off x="9149920" y="5591341"/>
                <a:ext cx="20346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8F6898B-D666-CD39-CDA7-959386F25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920" y="5591341"/>
                <a:ext cx="2034693" cy="369332"/>
              </a:xfrm>
              <a:prstGeom prst="rect">
                <a:avLst/>
              </a:prstGeom>
              <a:blipFill>
                <a:blip r:embed="rId1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0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9" grpId="0" animBg="1"/>
      <p:bldP spid="47" grpId="0" animBg="1"/>
      <p:bldP spid="48" grpId="0" animBg="1"/>
      <p:bldP spid="51" grpId="0" animBg="1"/>
      <p:bldP spid="55" grpId="0" animBg="1"/>
      <p:bldP spid="58" grpId="0"/>
      <p:bldP spid="78" grpId="0"/>
      <p:bldP spid="80" grpId="0"/>
      <p:bldP spid="85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8A1382-05F1-0D92-36CD-D248FE7F4204}"/>
              </a:ext>
            </a:extLst>
          </p:cNvPr>
          <p:cNvSpPr/>
          <p:nvPr/>
        </p:nvSpPr>
        <p:spPr>
          <a:xfrm>
            <a:off x="1071333" y="1966729"/>
            <a:ext cx="4066408" cy="14134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EC1FC-9C8E-3AD7-0F23-B43A351D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Functions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77B8BB-F797-60E2-C3C3-D06640D66FE6}"/>
              </a:ext>
            </a:extLst>
          </p:cNvPr>
          <p:cNvGrpSpPr/>
          <p:nvPr/>
        </p:nvGrpSpPr>
        <p:grpSpPr>
          <a:xfrm>
            <a:off x="1153891" y="2129732"/>
            <a:ext cx="3983850" cy="1129651"/>
            <a:chOff x="709404" y="1853534"/>
            <a:chExt cx="3983850" cy="11296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4935F9-9C7F-4B1A-3603-A235456AE0B9}"/>
                    </a:ext>
                  </a:extLst>
                </p:cNvPr>
                <p:cNvSpPr txBox="1"/>
                <p:nvPr/>
              </p:nvSpPr>
              <p:spPr>
                <a:xfrm>
                  <a:off x="709404" y="2208282"/>
                  <a:ext cx="1438792" cy="4022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=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4935F9-9C7F-4B1A-3603-A235456AE0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404" y="2208282"/>
                  <a:ext cx="1438792" cy="402226"/>
                </a:xfrm>
                <a:prstGeom prst="rect">
                  <a:avLst/>
                </a:prstGeom>
                <a:blipFill>
                  <a:blip r:embed="rId3"/>
                  <a:stretch>
                    <a:fillRect l="-7826" t="-6061" r="-1739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5ADAF3-7C7B-1E1B-F6E0-6BCD599BAA31}"/>
                    </a:ext>
                  </a:extLst>
                </p:cNvPr>
                <p:cNvSpPr txBox="1"/>
                <p:nvPr/>
              </p:nvSpPr>
              <p:spPr>
                <a:xfrm>
                  <a:off x="2422099" y="1864516"/>
                  <a:ext cx="6395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5ADAF3-7C7B-1E1B-F6E0-6BCD599BAA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099" y="1864516"/>
                  <a:ext cx="63959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961" r="-5882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7B7B49-18A2-9854-CFF3-96BB2846831A}"/>
                    </a:ext>
                  </a:extLst>
                </p:cNvPr>
                <p:cNvSpPr txBox="1"/>
                <p:nvPr/>
              </p:nvSpPr>
              <p:spPr>
                <a:xfrm>
                  <a:off x="2422099" y="2521520"/>
                  <a:ext cx="71814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0,  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7B7B49-18A2-9854-CFF3-96BB28468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099" y="2521520"/>
                  <a:ext cx="718145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E800AD7C-F2D2-14EF-7DCA-86C85F3D0EC3}"/>
                </a:ext>
              </a:extLst>
            </p:cNvPr>
            <p:cNvSpPr/>
            <p:nvPr/>
          </p:nvSpPr>
          <p:spPr>
            <a:xfrm>
              <a:off x="2267720" y="1869645"/>
              <a:ext cx="308758" cy="1079501"/>
            </a:xfrm>
            <a:prstGeom prst="leftBrace">
              <a:avLst>
                <a:gd name="adj1" fmla="val 31589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5068F0-3DFC-E9B9-66B2-0130A3FB13BF}"/>
                    </a:ext>
                  </a:extLst>
                </p:cNvPr>
                <p:cNvSpPr txBox="1"/>
                <p:nvPr/>
              </p:nvSpPr>
              <p:spPr>
                <a:xfrm>
                  <a:off x="2576478" y="1853534"/>
                  <a:ext cx="196239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5068F0-3DFC-E9B9-66B2-0130A3FB13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478" y="1853534"/>
                  <a:ext cx="1962397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AAF5DE9-6C40-0355-F855-D45CDF57B381}"/>
                    </a:ext>
                  </a:extLst>
                </p:cNvPr>
                <p:cNvSpPr txBox="1"/>
                <p:nvPr/>
              </p:nvSpPr>
              <p:spPr>
                <a:xfrm>
                  <a:off x="2730857" y="2510538"/>
                  <a:ext cx="196239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𝑜𝑡h𝑒𝑟𝑤𝑖𝑠𝑒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AAF5DE9-6C40-0355-F855-D45CDF57B3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57" y="2510538"/>
                  <a:ext cx="1962397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C948D08-115E-6DC1-15BE-F513400C76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8822898"/>
                  </p:ext>
                </p:extLst>
              </p:nvPr>
            </p:nvGraphicFramePr>
            <p:xfrm>
              <a:off x="5970219" y="2490466"/>
              <a:ext cx="5067890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506789">
                      <a:extLst>
                        <a:ext uri="{9D8B030D-6E8A-4147-A177-3AD203B41FA5}">
                          <a16:colId xmlns:a16="http://schemas.microsoft.com/office/drawing/2014/main" val="373189321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3304951124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4277330115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634737605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4140869208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4124760632"/>
                        </a:ext>
                      </a:extLst>
                    </a:gridCol>
                  </a:tblGrid>
                  <a:tr h="3693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C948D08-115E-6DC1-15BE-F513400C76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78822898"/>
                  </p:ext>
                </p:extLst>
              </p:nvPr>
            </p:nvGraphicFramePr>
            <p:xfrm>
              <a:off x="5970219" y="2490466"/>
              <a:ext cx="5067890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506789">
                      <a:extLst>
                        <a:ext uri="{9D8B030D-6E8A-4147-A177-3AD203B41FA5}">
                          <a16:colId xmlns:a16="http://schemas.microsoft.com/office/drawing/2014/main" val="373189321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3304951124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4277330115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2634737605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4140869208"/>
                        </a:ext>
                      </a:extLst>
                    </a:gridCol>
                    <a:gridCol w="506789">
                      <a:extLst>
                        <a:ext uri="{9D8B030D-6E8A-4147-A177-3AD203B41FA5}">
                          <a16:colId xmlns:a16="http://schemas.microsoft.com/office/drawing/2014/main" val="41247606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l="-402500" t="-9375" r="-505000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1B57DB0E-F68F-BC98-6D35-5FB805D63A1D}"/>
              </a:ext>
            </a:extLst>
          </p:cNvPr>
          <p:cNvSpPr txBox="1"/>
          <p:nvPr/>
        </p:nvSpPr>
        <p:spPr>
          <a:xfrm>
            <a:off x="3667322" y="5465322"/>
            <a:ext cx="4857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Function secret sharing for point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E2B5E8-EB5A-E941-27A3-1003DF6A161F}"/>
                  </a:ext>
                </a:extLst>
              </p:cNvPr>
              <p:cNvSpPr txBox="1"/>
              <p:nvPr/>
            </p:nvSpPr>
            <p:spPr>
              <a:xfrm>
                <a:off x="1531030" y="3564563"/>
                <a:ext cx="2979869" cy="39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E2B5E8-EB5A-E941-27A3-1003DF6A1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030" y="3564563"/>
                <a:ext cx="2979869" cy="394082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85517E-276D-3E2D-972C-6E0CDDE3D968}"/>
                  </a:ext>
                </a:extLst>
              </p:cNvPr>
              <p:cNvSpPr txBox="1"/>
              <p:nvPr/>
            </p:nvSpPr>
            <p:spPr>
              <a:xfrm>
                <a:off x="5902388" y="2890051"/>
                <a:ext cx="5371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1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                ...                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</a:t>
                </a:r>
                <a:r>
                  <a:rPr lang="en-US" dirty="0"/>
                  <a:t>                    …     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i="1" dirty="0"/>
                  <a:t>     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85517E-276D-3E2D-972C-6E0CDDE3D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388" y="2890051"/>
                <a:ext cx="5371055" cy="369332"/>
              </a:xfrm>
              <a:prstGeom prst="rect">
                <a:avLst/>
              </a:prstGeom>
              <a:blipFill>
                <a:blip r:embed="rId10"/>
                <a:stretch>
                  <a:fillRect l="-47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CC9D9DEE-890D-88BE-C58A-8C904CAEF5CA}"/>
              </a:ext>
            </a:extLst>
          </p:cNvPr>
          <p:cNvSpPr txBox="1">
            <a:spLocks/>
          </p:cNvSpPr>
          <p:nvPr/>
        </p:nvSpPr>
        <p:spPr>
          <a:xfrm>
            <a:off x="838200" y="4701182"/>
            <a:ext cx="10515600" cy="85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Distributed Point Functions </a:t>
            </a:r>
            <a:r>
              <a:rPr lang="en-US" dirty="0">
                <a:solidFill>
                  <a:schemeClr val="accent1"/>
                </a:solidFill>
              </a:rPr>
              <a:t>[GI14,BGI15]</a:t>
            </a:r>
          </a:p>
        </p:txBody>
      </p:sp>
    </p:spTree>
    <p:extLst>
      <p:ext uri="{BB962C8B-B14F-4D97-AF65-F5344CB8AC3E}">
        <p14:creationId xmlns:p14="http://schemas.microsoft.com/office/powerpoint/2010/main" val="10391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2" grpId="0"/>
      <p:bldP spid="4" grpId="0"/>
      <p:bldP spid="5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00A5-E0DC-913E-3059-7D1FAF7BF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5794F-CF5D-3847-9247-CD379FB5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3C2330-2764-7A63-5E70-96ED8A715DC9}"/>
              </a:ext>
            </a:extLst>
          </p:cNvPr>
          <p:cNvSpPr txBox="1"/>
          <p:nvPr/>
        </p:nvSpPr>
        <p:spPr>
          <a:xfrm>
            <a:off x="4821647" y="1224999"/>
            <a:ext cx="30022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Statistical distance between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204C3A-AB01-BE39-9A94-C56967E8591A}"/>
              </a:ext>
            </a:extLst>
          </p:cNvPr>
          <p:cNvSpPr txBox="1"/>
          <p:nvPr/>
        </p:nvSpPr>
        <p:spPr>
          <a:xfrm>
            <a:off x="2448761" y="1918927"/>
            <a:ext cx="93519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Left Bin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FA6553-783A-4B5A-5399-1606A0A09A64}"/>
              </a:ext>
            </a:extLst>
          </p:cNvPr>
          <p:cNvSpPr txBox="1"/>
          <p:nvPr/>
        </p:nvSpPr>
        <p:spPr>
          <a:xfrm>
            <a:off x="8692639" y="1915416"/>
            <a:ext cx="105990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Right Bin</a:t>
            </a:r>
          </a:p>
        </p:txBody>
      </p:sp>
      <p:pic>
        <p:nvPicPr>
          <p:cNvPr id="57" name="Picture 2" descr="Normal Distributions. Hello everyone, I hope you're all well… | by Hamilton  Chang | Medium">
            <a:extLst>
              <a:ext uri="{FF2B5EF4-FFF2-40B4-BE49-F238E27FC236}">
                <a16:creationId xmlns:a16="http://schemas.microsoft.com/office/drawing/2014/main" id="{34165DFC-A772-D8D3-FDEB-4A44476C7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55" y="2373445"/>
            <a:ext cx="2034693" cy="11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AA2C31F-BB00-6DC7-32BB-C231B3727083}"/>
                  </a:ext>
                </a:extLst>
              </p:cNvPr>
              <p:cNvSpPr txBox="1"/>
              <p:nvPr/>
            </p:nvSpPr>
            <p:spPr>
              <a:xfrm>
                <a:off x="5338016" y="1896629"/>
                <a:ext cx="1524392" cy="406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AA2C31F-BB00-6DC7-32BB-C231B3727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016" y="1896629"/>
                <a:ext cx="1524392" cy="406906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2" descr="Normal Distributions. Hello everyone, I hope you're all well… | by Hamilton  Chang | Medium">
            <a:extLst>
              <a:ext uri="{FF2B5EF4-FFF2-40B4-BE49-F238E27FC236}">
                <a16:creationId xmlns:a16="http://schemas.microsoft.com/office/drawing/2014/main" id="{A62DD803-AA67-FCF3-57A4-EFAD815CA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16" y="2394238"/>
            <a:ext cx="2034693" cy="11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E435A5-483E-6D45-4635-A9E537A7C565}"/>
                  </a:ext>
                </a:extLst>
              </p:cNvPr>
              <p:cNvSpPr txBox="1"/>
              <p:nvPr/>
            </p:nvSpPr>
            <p:spPr>
              <a:xfrm>
                <a:off x="4080803" y="4646288"/>
                <a:ext cx="4483920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when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E435A5-483E-6D45-4635-A9E537A7C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803" y="4646288"/>
                <a:ext cx="4483920" cy="461665"/>
              </a:xfrm>
              <a:prstGeom prst="rect">
                <a:avLst/>
              </a:prstGeom>
              <a:blipFill>
                <a:blip r:embed="rId8"/>
                <a:stretch>
                  <a:fillRect l="-28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22371B-A76E-C4B9-5D82-491D295AAD76}"/>
              </a:ext>
            </a:extLst>
          </p:cNvPr>
          <p:cNvCxnSpPr/>
          <p:nvPr/>
        </p:nvCxnSpPr>
        <p:spPr>
          <a:xfrm>
            <a:off x="4960755" y="3588011"/>
            <a:ext cx="64641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26CC9D-B20F-787E-7D34-3D0D3D8875DD}"/>
              </a:ext>
            </a:extLst>
          </p:cNvPr>
          <p:cNvCxnSpPr/>
          <p:nvPr/>
        </p:nvCxnSpPr>
        <p:spPr>
          <a:xfrm>
            <a:off x="6726294" y="3588011"/>
            <a:ext cx="64641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462E63-A880-F2FD-F640-654C1046E96B}"/>
                  </a:ext>
                </a:extLst>
              </p:cNvPr>
              <p:cNvSpPr txBox="1"/>
              <p:nvPr/>
            </p:nvSpPr>
            <p:spPr>
              <a:xfrm>
                <a:off x="4960754" y="3648695"/>
                <a:ext cx="6464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462E63-A880-F2FD-F640-654C1046E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754" y="3648695"/>
                <a:ext cx="64641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26DAAD-ACAC-7688-C3B8-F5A989D984AD}"/>
                  </a:ext>
                </a:extLst>
              </p:cNvPr>
              <p:cNvSpPr txBox="1"/>
              <p:nvPr/>
            </p:nvSpPr>
            <p:spPr>
              <a:xfrm>
                <a:off x="6726294" y="3648695"/>
                <a:ext cx="6464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26DAAD-ACAC-7688-C3B8-F5A989D98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294" y="3648695"/>
                <a:ext cx="64641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6DD4C2B2-CC19-2402-C7A8-1DEFB474A08C}"/>
              </a:ext>
            </a:extLst>
          </p:cNvPr>
          <p:cNvSpPr txBox="1"/>
          <p:nvPr/>
        </p:nvSpPr>
        <p:spPr>
          <a:xfrm>
            <a:off x="2809459" y="4047069"/>
            <a:ext cx="657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distance between two ”shifted” gaussian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546538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79552-F996-E892-F123-D3D56340D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94E92-CE08-8EBD-76A1-A0A3B75F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Analysis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173192-5365-3BC9-4E8A-4CD286C3F4F5}"/>
              </a:ext>
            </a:extLst>
          </p:cNvPr>
          <p:cNvSpPr txBox="1"/>
          <p:nvPr/>
        </p:nvSpPr>
        <p:spPr>
          <a:xfrm>
            <a:off x="4821647" y="1224999"/>
            <a:ext cx="30022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Statistical distance between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626920-71C0-AF00-0EAF-5DD2090E1459}"/>
              </a:ext>
            </a:extLst>
          </p:cNvPr>
          <p:cNvSpPr txBox="1"/>
          <p:nvPr/>
        </p:nvSpPr>
        <p:spPr>
          <a:xfrm>
            <a:off x="2448761" y="1918927"/>
            <a:ext cx="93519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Left Bin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D15CC1-FCEF-FDEB-3969-85B4DE166BA7}"/>
              </a:ext>
            </a:extLst>
          </p:cNvPr>
          <p:cNvSpPr txBox="1"/>
          <p:nvPr/>
        </p:nvSpPr>
        <p:spPr>
          <a:xfrm>
            <a:off x="8692639" y="1915416"/>
            <a:ext cx="105990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Right Bin</a:t>
            </a:r>
          </a:p>
        </p:txBody>
      </p:sp>
      <p:pic>
        <p:nvPicPr>
          <p:cNvPr id="57" name="Picture 2" descr="Normal Distributions. Hello everyone, I hope you're all well… | by Hamilton  Chang | Medium">
            <a:extLst>
              <a:ext uri="{FF2B5EF4-FFF2-40B4-BE49-F238E27FC236}">
                <a16:creationId xmlns:a16="http://schemas.microsoft.com/office/drawing/2014/main" id="{9449CDC6-FE26-9511-BD49-98BA6B2A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55" y="2373445"/>
            <a:ext cx="2034693" cy="11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5280FA6-19CF-9826-D4FA-B51A87E53EE7}"/>
                  </a:ext>
                </a:extLst>
              </p:cNvPr>
              <p:cNvSpPr txBox="1"/>
              <p:nvPr/>
            </p:nvSpPr>
            <p:spPr>
              <a:xfrm>
                <a:off x="5338016" y="1896629"/>
                <a:ext cx="1524392" cy="406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ra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5280FA6-19CF-9826-D4FA-B51A87E53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016" y="1896629"/>
                <a:ext cx="1524392" cy="406906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2" descr="Normal Distributions. Hello everyone, I hope you're all well… | by Hamilton  Chang | Medium">
            <a:extLst>
              <a:ext uri="{FF2B5EF4-FFF2-40B4-BE49-F238E27FC236}">
                <a16:creationId xmlns:a16="http://schemas.microsoft.com/office/drawing/2014/main" id="{57E289B0-FA1B-66DC-BDF4-DC252D77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16" y="2394238"/>
            <a:ext cx="2034693" cy="11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8C39ED-F6A5-D104-FAAC-E4D9092880F9}"/>
              </a:ext>
            </a:extLst>
          </p:cNvPr>
          <p:cNvSpPr txBox="1"/>
          <p:nvPr/>
        </p:nvSpPr>
        <p:spPr>
          <a:xfrm>
            <a:off x="2809459" y="4047069"/>
            <a:ext cx="657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Statistical distance between two ”shifted” gaussian distributions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3A7609-B04E-2626-036F-C154DEC98F1B}"/>
              </a:ext>
            </a:extLst>
          </p:cNvPr>
          <p:cNvCxnSpPr/>
          <p:nvPr/>
        </p:nvCxnSpPr>
        <p:spPr>
          <a:xfrm>
            <a:off x="4960755" y="3588011"/>
            <a:ext cx="64641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65A6C95-1AEC-E6DD-205E-F142D50D6FD8}"/>
              </a:ext>
            </a:extLst>
          </p:cNvPr>
          <p:cNvCxnSpPr/>
          <p:nvPr/>
        </p:nvCxnSpPr>
        <p:spPr>
          <a:xfrm>
            <a:off x="6726294" y="3588011"/>
            <a:ext cx="64641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FD4C6D-8DB9-5148-95A3-07C8D8061946}"/>
                  </a:ext>
                </a:extLst>
              </p:cNvPr>
              <p:cNvSpPr txBox="1"/>
              <p:nvPr/>
            </p:nvSpPr>
            <p:spPr>
              <a:xfrm>
                <a:off x="4960754" y="3648695"/>
                <a:ext cx="6464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0FD4C6D-8DB9-5148-95A3-07C8D8061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754" y="3648695"/>
                <a:ext cx="6464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7EF29C-175C-AFAA-9E5C-AF8147F9D03F}"/>
                  </a:ext>
                </a:extLst>
              </p:cNvPr>
              <p:cNvSpPr txBox="1"/>
              <p:nvPr/>
            </p:nvSpPr>
            <p:spPr>
              <a:xfrm>
                <a:off x="6726294" y="3648695"/>
                <a:ext cx="6464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7EF29C-175C-AFAA-9E5C-AF8147F9D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294" y="3648695"/>
                <a:ext cx="64641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12303F-CEAF-F6EE-F669-2EF8C92D77C6}"/>
              </a:ext>
            </a:extLst>
          </p:cNvPr>
          <p:cNvCxnSpPr>
            <a:cxnSpLocks/>
          </p:cNvCxnSpPr>
          <p:nvPr/>
        </p:nvCxnSpPr>
        <p:spPr>
          <a:xfrm flipV="1">
            <a:off x="7049501" y="4107455"/>
            <a:ext cx="895427" cy="2316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548E71-5FCF-A352-7BEE-38352BDF4926}"/>
              </a:ext>
            </a:extLst>
          </p:cNvPr>
          <p:cNvSpPr txBox="1"/>
          <p:nvPr/>
        </p:nvSpPr>
        <p:spPr>
          <a:xfrm>
            <a:off x="7344042" y="3787756"/>
            <a:ext cx="96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uniform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4050A0-87FF-146F-2666-C8D434A8E432}"/>
              </a:ext>
            </a:extLst>
          </p:cNvPr>
          <p:cNvGrpSpPr/>
          <p:nvPr/>
        </p:nvGrpSpPr>
        <p:grpSpPr>
          <a:xfrm>
            <a:off x="4930656" y="4948475"/>
            <a:ext cx="1842111" cy="668742"/>
            <a:chOff x="3238847" y="4988380"/>
            <a:chExt cx="1842111" cy="668742"/>
          </a:xfrm>
        </p:grpSpPr>
        <p:cxnSp>
          <p:nvCxnSpPr>
            <p:cNvPr id="4" name="Elbow Connector 3">
              <a:extLst>
                <a:ext uri="{FF2B5EF4-FFF2-40B4-BE49-F238E27FC236}">
                  <a16:creationId xmlns:a16="http://schemas.microsoft.com/office/drawing/2014/main" id="{D4FF4869-DCE0-C753-4730-4FD0B599F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8847" y="4988380"/>
              <a:ext cx="686172" cy="668742"/>
            </a:xfrm>
            <a:prstGeom prst="bentConnector3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A9F13E-81C3-16CA-C8E4-A1C89EE38AA9}"/>
                </a:ext>
              </a:extLst>
            </p:cNvPr>
            <p:cNvCxnSpPr/>
            <p:nvPr/>
          </p:nvCxnSpPr>
          <p:spPr>
            <a:xfrm>
              <a:off x="3925019" y="4988380"/>
              <a:ext cx="82813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E7C994-62CE-7D39-5AC3-89C17A888CC0}"/>
                </a:ext>
              </a:extLst>
            </p:cNvPr>
            <p:cNvCxnSpPr>
              <a:cxnSpLocks/>
            </p:cNvCxnSpPr>
            <p:nvPr/>
          </p:nvCxnSpPr>
          <p:spPr>
            <a:xfrm>
              <a:off x="4753155" y="4988380"/>
              <a:ext cx="0" cy="66874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FED4A3-C530-3994-CCA2-60AFCAD9F115}"/>
                </a:ext>
              </a:extLst>
            </p:cNvPr>
            <p:cNvCxnSpPr>
              <a:cxnSpLocks/>
            </p:cNvCxnSpPr>
            <p:nvPr/>
          </p:nvCxnSpPr>
          <p:spPr>
            <a:xfrm>
              <a:off x="4753155" y="5657122"/>
              <a:ext cx="327803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923AA1-7389-40DC-D5EA-53B134244B9B}"/>
              </a:ext>
            </a:extLst>
          </p:cNvPr>
          <p:cNvGrpSpPr/>
          <p:nvPr/>
        </p:nvGrpSpPr>
        <p:grpSpPr>
          <a:xfrm>
            <a:off x="5308247" y="4948474"/>
            <a:ext cx="1842111" cy="668742"/>
            <a:chOff x="3391247" y="5140780"/>
            <a:chExt cx="1842111" cy="668742"/>
          </a:xfrm>
        </p:grpSpPr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C0F676E2-50E9-0398-0522-FAD84ED68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1247" y="5140780"/>
              <a:ext cx="686172" cy="668742"/>
            </a:xfrm>
            <a:prstGeom prst="bentConnector3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428D51-E338-2143-56F5-344B8591370D}"/>
                </a:ext>
              </a:extLst>
            </p:cNvPr>
            <p:cNvCxnSpPr/>
            <p:nvPr/>
          </p:nvCxnSpPr>
          <p:spPr>
            <a:xfrm>
              <a:off x="4077419" y="5140780"/>
              <a:ext cx="828136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EE69CC-DAA1-F956-41A3-8896903013FA}"/>
                </a:ext>
              </a:extLst>
            </p:cNvPr>
            <p:cNvCxnSpPr>
              <a:cxnSpLocks/>
            </p:cNvCxnSpPr>
            <p:nvPr/>
          </p:nvCxnSpPr>
          <p:spPr>
            <a:xfrm>
              <a:off x="4905555" y="5140780"/>
              <a:ext cx="0" cy="66874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E47F49B-6EAB-6DCE-FDD1-4A428D665543}"/>
                </a:ext>
              </a:extLst>
            </p:cNvPr>
            <p:cNvCxnSpPr>
              <a:cxnSpLocks/>
            </p:cNvCxnSpPr>
            <p:nvPr/>
          </p:nvCxnSpPr>
          <p:spPr>
            <a:xfrm>
              <a:off x="4905555" y="5809522"/>
              <a:ext cx="327803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DCAAD6C-E175-4B65-4071-D9B14B31848C}"/>
              </a:ext>
            </a:extLst>
          </p:cNvPr>
          <p:cNvCxnSpPr/>
          <p:nvPr/>
        </p:nvCxnSpPr>
        <p:spPr>
          <a:xfrm>
            <a:off x="4974772" y="5748706"/>
            <a:ext cx="64641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BABD6F1-8BEB-5180-C238-85C4FD0282D5}"/>
              </a:ext>
            </a:extLst>
          </p:cNvPr>
          <p:cNvCxnSpPr/>
          <p:nvPr/>
        </p:nvCxnSpPr>
        <p:spPr>
          <a:xfrm>
            <a:off x="6458501" y="5748706"/>
            <a:ext cx="64641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B569FDD-3405-F8E4-C058-BA1D56781C92}"/>
                  </a:ext>
                </a:extLst>
              </p:cNvPr>
              <p:cNvSpPr txBox="1"/>
              <p:nvPr/>
            </p:nvSpPr>
            <p:spPr>
              <a:xfrm>
                <a:off x="4974771" y="5809390"/>
                <a:ext cx="6464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B569FDD-3405-F8E4-C058-BA1D56781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771" y="5809390"/>
                <a:ext cx="64641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59C8EEF-A02E-443C-291A-3DB340BB6612}"/>
                  </a:ext>
                </a:extLst>
              </p:cNvPr>
              <p:cNvSpPr txBox="1"/>
              <p:nvPr/>
            </p:nvSpPr>
            <p:spPr>
              <a:xfrm>
                <a:off x="6458501" y="5809390"/>
                <a:ext cx="6464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59C8EEF-A02E-443C-291A-3DB340BB6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501" y="5809390"/>
                <a:ext cx="64641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17872E9-6C6D-1CB8-B5EF-B7B025BE891E}"/>
                  </a:ext>
                </a:extLst>
              </p:cNvPr>
              <p:cNvSpPr txBox="1"/>
              <p:nvPr/>
            </p:nvSpPr>
            <p:spPr>
              <a:xfrm>
                <a:off x="4513782" y="4356832"/>
                <a:ext cx="3378297" cy="3979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over the support of size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</m:rad>
                    <m:r>
                      <a:rPr lang="en-US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17872E9-6C6D-1CB8-B5EF-B7B025BE8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782" y="4356832"/>
                <a:ext cx="3378297" cy="397929"/>
              </a:xfrm>
              <a:prstGeom prst="rect">
                <a:avLst/>
              </a:prstGeom>
              <a:blipFill>
                <a:blip r:embed="rId12"/>
                <a:stretch>
                  <a:fillRect l="-1498" t="-312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0254DD8-E1ED-1FD9-DC47-AD0A475F3A04}"/>
                  </a:ext>
                </a:extLst>
              </p:cNvPr>
              <p:cNvSpPr txBox="1"/>
              <p:nvPr/>
            </p:nvSpPr>
            <p:spPr>
              <a:xfrm>
                <a:off x="7935825" y="4908082"/>
                <a:ext cx="2680670" cy="618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f>
                              <m:fPr>
                                <m:ctrlPr>
                                  <a:rPr lang="en-US" b="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den>
                        </m:f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</m:rad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0254DD8-E1ED-1FD9-DC47-AD0A475F3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825" y="4908082"/>
                <a:ext cx="2680670" cy="6185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B7ECF29-9DE9-B686-DEE6-915F2CDA4623}"/>
                  </a:ext>
                </a:extLst>
              </p:cNvPr>
              <p:cNvSpPr txBox="1"/>
              <p:nvPr/>
            </p:nvSpPr>
            <p:spPr>
              <a:xfrm>
                <a:off x="8304818" y="5526585"/>
                <a:ext cx="3602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B7ECF29-9DE9-B686-DEE6-915F2CDA4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818" y="5526585"/>
                <a:ext cx="3602846" cy="369332"/>
              </a:xfrm>
              <a:prstGeom prst="rect">
                <a:avLst/>
              </a:prstGeom>
              <a:blipFill>
                <a:blip r:embed="rId14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8269D67B-14DF-190D-ED6C-5E2567997653}"/>
              </a:ext>
            </a:extLst>
          </p:cNvPr>
          <p:cNvSpPr txBox="1"/>
          <p:nvPr/>
        </p:nvSpPr>
        <p:spPr>
          <a:xfrm>
            <a:off x="4942245" y="1564939"/>
            <a:ext cx="282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(over-simplified reasoning)</a:t>
            </a:r>
          </a:p>
        </p:txBody>
      </p:sp>
    </p:spTree>
    <p:extLst>
      <p:ext uri="{BB962C8B-B14F-4D97-AF65-F5344CB8AC3E}">
        <p14:creationId xmlns:p14="http://schemas.microsoft.com/office/powerpoint/2010/main" val="2889116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9" grpId="0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293C1-33D5-0C90-D1C9-69E52C9D7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3CC25B6C-7952-1B88-90AD-95AB82BFD7FA}"/>
              </a:ext>
            </a:extLst>
          </p:cNvPr>
          <p:cNvSpPr/>
          <p:nvPr/>
        </p:nvSpPr>
        <p:spPr>
          <a:xfrm>
            <a:off x="4063314" y="4367085"/>
            <a:ext cx="1091133" cy="15087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E7DEED63-3A51-0A3F-0A1B-60BB40BEECDB}"/>
              </a:ext>
            </a:extLst>
          </p:cNvPr>
          <p:cNvSpPr/>
          <p:nvPr/>
        </p:nvSpPr>
        <p:spPr>
          <a:xfrm>
            <a:off x="1467694" y="1926129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74444-47D7-2FA6-C80F-12430AD7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Construction: </a:t>
            </a:r>
            <a:r>
              <a:rPr lang="en-US" dirty="0">
                <a:solidFill>
                  <a:srgbClr val="C00000"/>
                </a:solidFill>
              </a:rPr>
              <a:t>Summary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482A061C-ABFC-0FB5-A1BC-82F2D730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668" y="3786766"/>
            <a:ext cx="411451" cy="4604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1661A-02A0-9F3B-FD8C-44340B55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0" y="2200547"/>
            <a:ext cx="347044" cy="461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DFCDAC-95A2-AA29-B9F2-F2E661B06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89" y="2966991"/>
            <a:ext cx="350525" cy="460435"/>
          </a:xfrm>
          <a:prstGeom prst="rect">
            <a:avLst/>
          </a:prstGeom>
        </p:spPr>
      </p:pic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2EA7AE0F-13B9-8898-0674-C0CCCBBC57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0472" y="3745131"/>
            <a:ext cx="411451" cy="460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43C98-7DAE-1929-D1E1-1D0CF5C7B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774" y="2158912"/>
            <a:ext cx="347044" cy="46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51525D-A38C-4FC1-8C63-5F10D610E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93" y="2925356"/>
            <a:ext cx="350525" cy="4604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A32C5-B837-4405-818B-47D53256EDA0}"/>
              </a:ext>
            </a:extLst>
          </p:cNvPr>
          <p:cNvGrpSpPr/>
          <p:nvPr/>
        </p:nvGrpSpPr>
        <p:grpSpPr>
          <a:xfrm>
            <a:off x="1808769" y="2683714"/>
            <a:ext cx="367795" cy="394373"/>
            <a:chOff x="6728890" y="1953974"/>
            <a:chExt cx="367795" cy="3943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0F797E-D10B-C7CD-F409-3EDB316D93FC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BF96EC-4B6D-6E8C-9D03-16E0678F42AF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BF96EC-4B6D-6E8C-9D03-16E0678F42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6F1780-0FE6-5A58-DEFC-1B84262ECE8F}"/>
              </a:ext>
            </a:extLst>
          </p:cNvPr>
          <p:cNvGrpSpPr/>
          <p:nvPr/>
        </p:nvGrpSpPr>
        <p:grpSpPr>
          <a:xfrm>
            <a:off x="4409670" y="4665308"/>
            <a:ext cx="367795" cy="393088"/>
            <a:chOff x="6728752" y="3055454"/>
            <a:chExt cx="367795" cy="393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866020-9975-1BFE-1573-DC4F6BEA355D}"/>
                </a:ext>
              </a:extLst>
            </p:cNvPr>
            <p:cNvSpPr/>
            <p:nvPr/>
          </p:nvSpPr>
          <p:spPr>
            <a:xfrm>
              <a:off x="6728752" y="3079211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D1BD420-C29C-27E3-E234-C6F5E1E54C58}"/>
                    </a:ext>
                  </a:extLst>
                </p:cNvPr>
                <p:cNvSpPr txBox="1"/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D1BD420-C29C-27E3-E234-C6F5E1E54C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890" y="3055454"/>
                  <a:ext cx="350525" cy="375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FFABF3-2602-502B-37BE-D7EF9A22482A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936014" y="2431420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B61BF3-D6CE-F050-3B87-8D6894194706}"/>
              </a:ext>
            </a:extLst>
          </p:cNvPr>
          <p:cNvCxnSpPr>
            <a:cxnSpLocks/>
          </p:cNvCxnSpPr>
          <p:nvPr/>
        </p:nvCxnSpPr>
        <p:spPr>
          <a:xfrm flipV="1">
            <a:off x="889079" y="3005089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5E68079-3163-573E-FDCC-8B5051AFB26F}"/>
                  </a:ext>
                </a:extLst>
              </p:cNvPr>
              <p:cNvSpPr txBox="1"/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5E68079-3163-573E-FDCC-8B5051AF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50" y="1255242"/>
                <a:ext cx="1091133" cy="369332"/>
              </a:xfrm>
              <a:prstGeom prst="rect">
                <a:avLst/>
              </a:prstGeom>
              <a:blipFill>
                <a:blip r:embed="rId7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5A775F8-FE07-C16F-8AC9-792965682E08}"/>
                  </a:ext>
                </a:extLst>
              </p:cNvPr>
              <p:cNvSpPr txBox="1"/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5A775F8-FE07-C16F-8AC9-792965682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930" y="1250420"/>
                <a:ext cx="1085810" cy="369332"/>
              </a:xfrm>
              <a:prstGeom prst="rect">
                <a:avLst/>
              </a:prstGeom>
              <a:blipFill>
                <a:blip r:embed="rId8"/>
                <a:stretch>
                  <a:fillRect l="-459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D70CA2A1-CD5D-9E2B-1D16-2C072013012A}"/>
              </a:ext>
            </a:extLst>
          </p:cNvPr>
          <p:cNvSpPr txBox="1"/>
          <p:nvPr/>
        </p:nvSpPr>
        <p:spPr>
          <a:xfrm>
            <a:off x="1939487" y="2966991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4202380-008F-AA2D-486C-DB668240696F}"/>
              </a:ext>
            </a:extLst>
          </p:cNvPr>
          <p:cNvSpPr txBox="1"/>
          <p:nvPr/>
        </p:nvSpPr>
        <p:spPr>
          <a:xfrm>
            <a:off x="4526214" y="4985012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31EC5DE-A8EE-B749-5EFB-7280C677228E}"/>
              </a:ext>
            </a:extLst>
          </p:cNvPr>
          <p:cNvCxnSpPr>
            <a:cxnSpLocks/>
            <a:stCxn id="14" idx="3"/>
            <a:endCxn id="31" idx="1"/>
          </p:cNvCxnSpPr>
          <p:nvPr/>
        </p:nvCxnSpPr>
        <p:spPr>
          <a:xfrm>
            <a:off x="3467818" y="3155574"/>
            <a:ext cx="941990" cy="169744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B70B5E5-5C78-FF99-19F6-C659EAFB5FFD}"/>
              </a:ext>
            </a:extLst>
          </p:cNvPr>
          <p:cNvSpPr txBox="1"/>
          <p:nvPr/>
        </p:nvSpPr>
        <p:spPr>
          <a:xfrm>
            <a:off x="1938205" y="197786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C9E969-CF4A-358D-9C3E-FCB297AF718B}"/>
              </a:ext>
            </a:extLst>
          </p:cNvPr>
          <p:cNvSpPr/>
          <p:nvPr/>
        </p:nvSpPr>
        <p:spPr>
          <a:xfrm>
            <a:off x="4052106" y="1926129"/>
            <a:ext cx="1091133" cy="220058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330312-F164-61DA-48EE-C7F42A38630C}"/>
              </a:ext>
            </a:extLst>
          </p:cNvPr>
          <p:cNvGrpSpPr/>
          <p:nvPr/>
        </p:nvGrpSpPr>
        <p:grpSpPr>
          <a:xfrm>
            <a:off x="4393181" y="2683714"/>
            <a:ext cx="367795" cy="394373"/>
            <a:chOff x="6728890" y="1953974"/>
            <a:chExt cx="367795" cy="39437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5BA9AC8-1C2D-AB04-A771-0313DB37EA9D}"/>
                </a:ext>
              </a:extLst>
            </p:cNvPr>
            <p:cNvSpPr/>
            <p:nvPr/>
          </p:nvSpPr>
          <p:spPr>
            <a:xfrm>
              <a:off x="6728890" y="1979016"/>
              <a:ext cx="367795" cy="3693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E8E1B72-8575-26E1-0AED-3DF69B5B8511}"/>
                    </a:ext>
                  </a:extLst>
                </p:cNvPr>
                <p:cNvSpPr txBox="1"/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E8E1B72-8575-26E1-0AED-3DF69B5B85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7386" y="1953974"/>
                  <a:ext cx="35052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C1CEA0-2BE7-765E-8C18-D079C0A7FCD2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520426" y="2431420"/>
            <a:ext cx="881251" cy="436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9F0C89-6B45-D7F6-2FE2-BE102C997CBD}"/>
              </a:ext>
            </a:extLst>
          </p:cNvPr>
          <p:cNvCxnSpPr>
            <a:cxnSpLocks/>
          </p:cNvCxnSpPr>
          <p:nvPr/>
        </p:nvCxnSpPr>
        <p:spPr>
          <a:xfrm flipV="1">
            <a:off x="3473491" y="3005089"/>
            <a:ext cx="928186" cy="9208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A96C818-75D0-AD3C-325B-0614DE8C0636}"/>
              </a:ext>
            </a:extLst>
          </p:cNvPr>
          <p:cNvSpPr txBox="1"/>
          <p:nvPr/>
        </p:nvSpPr>
        <p:spPr>
          <a:xfrm>
            <a:off x="4523899" y="2966991"/>
            <a:ext cx="8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  <a:p>
            <a:r>
              <a:rPr lang="en-US" sz="2000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C41B1D-E8A2-43A7-B247-85DBFDB40E8D}"/>
              </a:ext>
            </a:extLst>
          </p:cNvPr>
          <p:cNvSpPr txBox="1"/>
          <p:nvPr/>
        </p:nvSpPr>
        <p:spPr>
          <a:xfrm>
            <a:off x="4522617" y="1977860"/>
            <a:ext cx="8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E0A2DA-9B5B-F55F-9ED6-53EEEC6C220B}"/>
                  </a:ext>
                </a:extLst>
              </p:cNvPr>
              <p:cNvSpPr txBox="1"/>
              <p:nvPr/>
            </p:nvSpPr>
            <p:spPr>
              <a:xfrm>
                <a:off x="7690542" y="1722881"/>
                <a:ext cx="36632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600" dirty="0"/>
                  <a:t>each right vertex has even degree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8E0A2DA-9B5B-F55F-9ED6-53EEEC6C2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42" y="1722881"/>
                <a:ext cx="3663258" cy="338554"/>
              </a:xfrm>
              <a:prstGeom prst="rect">
                <a:avLst/>
              </a:prstGeom>
              <a:blipFill>
                <a:blip r:embed="rId10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53DC2B7-29B6-FCF4-0E96-3A0B3970DFEB}"/>
              </a:ext>
            </a:extLst>
          </p:cNvPr>
          <p:cNvSpPr txBox="1"/>
          <p:nvPr/>
        </p:nvSpPr>
        <p:spPr>
          <a:xfrm>
            <a:off x="5674409" y="1730676"/>
            <a:ext cx="201613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Correctness: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F230FF-EEE3-21AB-E10F-5941CF16A936}"/>
                  </a:ext>
                </a:extLst>
              </p:cNvPr>
              <p:cNvSpPr txBox="1"/>
              <p:nvPr/>
            </p:nvSpPr>
            <p:spPr>
              <a:xfrm>
                <a:off x="7528030" y="2363795"/>
                <a:ext cx="403098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every left vertex has at least one unique right neighbor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F230FF-EEE3-21AB-E10F-5941CF16A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030" y="2363795"/>
                <a:ext cx="4030984" cy="584775"/>
              </a:xfrm>
              <a:prstGeom prst="rect">
                <a:avLst/>
              </a:prstGeom>
              <a:blipFill>
                <a:blip r:embed="rId11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75AE9F3-6A3B-BE22-F452-CD279DA648B9}"/>
              </a:ext>
            </a:extLst>
          </p:cNvPr>
          <p:cNvSpPr txBox="1"/>
          <p:nvPr/>
        </p:nvSpPr>
        <p:spPr>
          <a:xfrm>
            <a:off x="5674409" y="2371038"/>
            <a:ext cx="201773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Pseudorandomness</a:t>
            </a:r>
            <a:r>
              <a:rPr lang="en-US" sz="1600" dirty="0"/>
              <a:t>:</a:t>
            </a:r>
          </a:p>
        </p:txBody>
      </p:sp>
      <p:pic>
        <p:nvPicPr>
          <p:cNvPr id="21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D1E11398-7C7E-262A-FC70-6D6E0F9DE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1353800" y="1722881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778239EF-833C-D675-A3E9-98044C272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1353800" y="2331803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8B0CFFF-85C3-4218-4408-99B4AAA0D019}"/>
                  </a:ext>
                </a:extLst>
              </p:cNvPr>
              <p:cNvSpPr txBox="1"/>
              <p:nvPr/>
            </p:nvSpPr>
            <p:spPr>
              <a:xfrm>
                <a:off x="7576362" y="3018974"/>
                <a:ext cx="393432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Subgraphs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induced by any proper subset of the left vertices are indistinguishable </a:t>
                </a:r>
              </a:p>
              <a:p>
                <a:pPr algn="ctr"/>
                <a:r>
                  <a:rPr lang="en-US" sz="1600" dirty="0">
                    <a:solidFill>
                      <a:srgbClr val="C00000"/>
                    </a:solidFill>
                  </a:rPr>
                  <a:t>except with inverse poly error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8B0CFFF-85C3-4218-4408-99B4AAA0D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362" y="3018974"/>
                <a:ext cx="3934321" cy="1077218"/>
              </a:xfrm>
              <a:prstGeom prst="rect">
                <a:avLst/>
              </a:prstGeom>
              <a:blipFill>
                <a:blip r:embed="rId13"/>
                <a:stretch>
                  <a:fillRect t="-1163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61BB030-2C26-484E-61CF-2541A26FE109}"/>
              </a:ext>
            </a:extLst>
          </p:cNvPr>
          <p:cNvSpPr txBox="1"/>
          <p:nvPr/>
        </p:nvSpPr>
        <p:spPr>
          <a:xfrm>
            <a:off x="5683694" y="3088146"/>
            <a:ext cx="20282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Indistinguishability:</a:t>
            </a:r>
          </a:p>
        </p:txBody>
      </p:sp>
      <p:pic>
        <p:nvPicPr>
          <p:cNvPr id="33" name="Picture 2" descr="9+ Thousand Correct Incorrect Icon Royalty-Free Images, Stock Photos &amp;  Pictures | Shutterstock">
            <a:extLst>
              <a:ext uri="{FF2B5EF4-FFF2-40B4-BE49-F238E27FC236}">
                <a16:creationId xmlns:a16="http://schemas.microsoft.com/office/drawing/2014/main" id="{9C5953DF-9D40-D072-678F-640F99872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16321" r="51527" b="17453"/>
          <a:stretch/>
        </p:blipFill>
        <p:spPr bwMode="auto">
          <a:xfrm>
            <a:off x="11359540" y="3088145"/>
            <a:ext cx="349359" cy="3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5DA2684-DF2B-229E-C68E-938E8E3860B3}"/>
                  </a:ext>
                </a:extLst>
              </p:cNvPr>
              <p:cNvSpPr txBox="1"/>
              <p:nvPr/>
            </p:nvSpPr>
            <p:spPr>
              <a:xfrm>
                <a:off x="2826542" y="5083238"/>
                <a:ext cx="1107682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5DA2684-DF2B-229E-C68E-938E8E386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542" y="5083238"/>
                <a:ext cx="1107682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4AAC3C5-477C-4C8E-0CE3-6CA2DBD734B2}"/>
                  </a:ext>
                </a:extLst>
              </p:cNvPr>
              <p:cNvSpPr txBox="1"/>
              <p:nvPr/>
            </p:nvSpPr>
            <p:spPr>
              <a:xfrm>
                <a:off x="1092390" y="4295976"/>
                <a:ext cx="1841739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rgbClr val="C00000"/>
                    </a:solidFill>
                  </a:rPr>
                  <a:t> 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4AAC3C5-477C-4C8E-0CE3-6CA2DBD73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390" y="4295976"/>
                <a:ext cx="1841739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299D986F-E568-ED55-3BB3-CF428CE343AA}"/>
              </a:ext>
            </a:extLst>
          </p:cNvPr>
          <p:cNvSpPr txBox="1"/>
          <p:nvPr/>
        </p:nvSpPr>
        <p:spPr>
          <a:xfrm>
            <a:off x="8909690" y="5376545"/>
            <a:ext cx="2535631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Privacy Amplification </a:t>
            </a:r>
            <a:r>
              <a:rPr lang="en-US" sz="1400" dirty="0">
                <a:solidFill>
                  <a:schemeClr val="accent1"/>
                </a:solidFill>
              </a:rPr>
              <a:t>[BGIK22]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AB794FDF-6EEB-169A-757D-470848353A47}"/>
              </a:ext>
            </a:extLst>
          </p:cNvPr>
          <p:cNvSpPr/>
          <p:nvPr/>
        </p:nvSpPr>
        <p:spPr>
          <a:xfrm rot="5400000">
            <a:off x="8453360" y="4380339"/>
            <a:ext cx="505624" cy="254435"/>
          </a:xfrm>
          <a:prstGeom prst="rightArrow">
            <a:avLst>
              <a:gd name="adj1" fmla="val 22813"/>
              <a:gd name="adj2" fmla="val 480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60F775-84B2-D8D1-6B92-7158ABC2FF2A}"/>
              </a:ext>
            </a:extLst>
          </p:cNvPr>
          <p:cNvSpPr txBox="1"/>
          <p:nvPr/>
        </p:nvSpPr>
        <p:spPr>
          <a:xfrm>
            <a:off x="6868907" y="4880947"/>
            <a:ext cx="408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Multiparty DPF with </a:t>
            </a:r>
            <a:r>
              <a:rPr lang="en-US" dirty="0">
                <a:solidFill>
                  <a:srgbClr val="C00000"/>
                </a:solidFill>
              </a:rPr>
              <a:t>inverse poly privacy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38BFD121-7A24-F1E9-DAAC-5C132BC36F5F}"/>
              </a:ext>
            </a:extLst>
          </p:cNvPr>
          <p:cNvSpPr/>
          <p:nvPr/>
        </p:nvSpPr>
        <p:spPr>
          <a:xfrm rot="5400000">
            <a:off x="8453361" y="5423222"/>
            <a:ext cx="505624" cy="254435"/>
          </a:xfrm>
          <a:prstGeom prst="rightArrow">
            <a:avLst>
              <a:gd name="adj1" fmla="val 22813"/>
              <a:gd name="adj2" fmla="val 4805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8D9C4F-A4F2-228B-3B21-6482464C8094}"/>
              </a:ext>
            </a:extLst>
          </p:cNvPr>
          <p:cNvSpPr txBox="1"/>
          <p:nvPr/>
        </p:nvSpPr>
        <p:spPr>
          <a:xfrm>
            <a:off x="8942804" y="4320857"/>
            <a:ext cx="250251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[BGI15] </a:t>
            </a:r>
            <a:r>
              <a:rPr lang="en-US" sz="1400" dirty="0"/>
              <a:t>template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B96541-98C2-87B4-B5E9-927AD6ADF144}"/>
              </a:ext>
            </a:extLst>
          </p:cNvPr>
          <p:cNvSpPr txBox="1"/>
          <p:nvPr/>
        </p:nvSpPr>
        <p:spPr>
          <a:xfrm>
            <a:off x="7878862" y="5939394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Multiparty DPF</a:t>
            </a:r>
          </a:p>
        </p:txBody>
      </p:sp>
    </p:spTree>
    <p:extLst>
      <p:ext uri="{BB962C8B-B14F-4D97-AF65-F5344CB8AC3E}">
        <p14:creationId xmlns:p14="http://schemas.microsoft.com/office/powerpoint/2010/main" val="1948839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8" grpId="0" animBg="1"/>
      <p:bldP spid="66" grpId="0" animBg="1"/>
      <p:bldP spid="67" grpId="0" animBg="1"/>
      <p:bldP spid="81" grpId="0"/>
      <p:bldP spid="115" grpId="0"/>
      <p:bldP spid="4" grpId="0"/>
      <p:bldP spid="5" grpId="0" animBg="1"/>
      <p:bldP spid="28" grpId="0"/>
      <p:bldP spid="29" grpId="0"/>
      <p:bldP spid="3" grpId="0"/>
      <p:bldP spid="18" grpId="0" animBg="1"/>
      <p:bldP spid="19" grpId="0"/>
      <p:bldP spid="20" grpId="0" animBg="1"/>
      <p:bldP spid="23" grpId="0"/>
      <p:bldP spid="32" grpId="0" animBg="1"/>
      <p:bldP spid="35" grpId="0" animBg="1"/>
      <p:bldP spid="38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3CCB3-A77B-3762-B54F-13F511286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4F9B-69A5-543F-402E-F6E72B0B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Problems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A824F-1C08-829C-3C7E-95171C49F8B6}"/>
              </a:ext>
            </a:extLst>
          </p:cNvPr>
          <p:cNvSpPr/>
          <p:nvPr/>
        </p:nvSpPr>
        <p:spPr>
          <a:xfrm>
            <a:off x="301925" y="1500996"/>
            <a:ext cx="3648973" cy="4710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F59913-6779-026C-362D-296A0979E15A}"/>
              </a:ext>
            </a:extLst>
          </p:cNvPr>
          <p:cNvSpPr/>
          <p:nvPr/>
        </p:nvSpPr>
        <p:spPr>
          <a:xfrm>
            <a:off x="4271513" y="1500996"/>
            <a:ext cx="3648973" cy="47100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4A980-2E3A-02B7-39E4-D022174026CF}"/>
              </a:ext>
            </a:extLst>
          </p:cNvPr>
          <p:cNvSpPr/>
          <p:nvPr/>
        </p:nvSpPr>
        <p:spPr>
          <a:xfrm>
            <a:off x="8241102" y="1500996"/>
            <a:ext cx="3648973" cy="4710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01A994-DEC7-A940-9485-710084343315}"/>
              </a:ext>
            </a:extLst>
          </p:cNvPr>
          <p:cNvSpPr txBox="1"/>
          <p:nvPr/>
        </p:nvSpPr>
        <p:spPr>
          <a:xfrm>
            <a:off x="645075" y="1604514"/>
            <a:ext cx="2791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Efficiency Improvement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CFA2C3-655B-50CC-43F9-373AA95EF0F5}"/>
              </a:ext>
            </a:extLst>
          </p:cNvPr>
          <p:cNvSpPr txBox="1"/>
          <p:nvPr/>
        </p:nvSpPr>
        <p:spPr>
          <a:xfrm>
            <a:off x="5550689" y="1604514"/>
            <a:ext cx="1090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Variants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72B3A-609B-E83B-7DA9-E6289A22653D}"/>
              </a:ext>
            </a:extLst>
          </p:cNvPr>
          <p:cNvSpPr txBox="1"/>
          <p:nvPr/>
        </p:nvSpPr>
        <p:spPr>
          <a:xfrm>
            <a:off x="9236931" y="1604514"/>
            <a:ext cx="15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Applications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624569-8FC3-F094-AFF6-13BC394BFA32}"/>
                  </a:ext>
                </a:extLst>
              </p:cNvPr>
              <p:cNvSpPr txBox="1"/>
              <p:nvPr/>
            </p:nvSpPr>
            <p:spPr>
              <a:xfrm>
                <a:off x="426389" y="2281118"/>
                <a:ext cx="3500066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Reduce dependence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Potentially using computational assumptions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624569-8FC3-F094-AFF6-13BC394B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89" y="2281118"/>
                <a:ext cx="3500066" cy="800219"/>
              </a:xfrm>
              <a:prstGeom prst="rect">
                <a:avLst/>
              </a:prstGeom>
              <a:blipFill>
                <a:blip r:embed="rId2"/>
                <a:stretch>
                  <a:fillRect l="-1083"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888722-C984-ADBF-00F1-D4F684EE3A78}"/>
                  </a:ext>
                </a:extLst>
              </p:cNvPr>
              <p:cNvSpPr txBox="1"/>
              <p:nvPr/>
            </p:nvSpPr>
            <p:spPr>
              <a:xfrm>
                <a:off x="445049" y="2794119"/>
                <a:ext cx="3239867" cy="1135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Share sizes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𝐷𝑜𝑚𝑎𝑖𝑛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Interesting even for small constant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888722-C984-ADBF-00F1-D4F684EE3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49" y="2794119"/>
                <a:ext cx="3239867" cy="1135632"/>
              </a:xfrm>
              <a:prstGeom prst="rect">
                <a:avLst/>
              </a:prstGeom>
              <a:blipFill>
                <a:blip r:embed="rId3"/>
                <a:stretch>
                  <a:fillRect l="-1176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6F22FB-E515-B67B-F956-279133E5414E}"/>
                  </a:ext>
                </a:extLst>
              </p:cNvPr>
              <p:cNvSpPr txBox="1"/>
              <p:nvPr/>
            </p:nvSpPr>
            <p:spPr>
              <a:xfrm>
                <a:off x="445049" y="3916392"/>
                <a:ext cx="3239867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Reduce dependence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By potentially eliminating the need for privacy </a:t>
                </a:r>
                <a:r>
                  <a:rPr lang="en-US" sz="1400" dirty="0" err="1"/>
                  <a:t>amplication</a:t>
                </a:r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6F22FB-E515-B67B-F956-279133E54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49" y="3916392"/>
                <a:ext cx="3239867" cy="800219"/>
              </a:xfrm>
              <a:prstGeom prst="rect">
                <a:avLst/>
              </a:prstGeom>
              <a:blipFill>
                <a:blip r:embed="rId4"/>
                <a:stretch>
                  <a:fillRect l="-1176"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0FDC55D-B83D-3F7F-CD5B-5B65835D32CC}"/>
              </a:ext>
            </a:extLst>
          </p:cNvPr>
          <p:cNvSpPr txBox="1"/>
          <p:nvPr/>
        </p:nvSpPr>
        <p:spPr>
          <a:xfrm>
            <a:off x="4345966" y="2281118"/>
            <a:ext cx="3500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Thresholdized</a:t>
            </a:r>
            <a:r>
              <a:rPr lang="en-US" dirty="0"/>
              <a:t> variant -- lower corruption threshold. Honest party’s shares sufficient for reconstruction. 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E21C0-FE7F-98A8-9802-6ED3700C37DE}"/>
              </a:ext>
            </a:extLst>
          </p:cNvPr>
          <p:cNvSpPr txBox="1"/>
          <p:nvPr/>
        </p:nvSpPr>
        <p:spPr>
          <a:xfrm>
            <a:off x="4345966" y="3606585"/>
            <a:ext cx="350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Multiparty FSS for related functions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89A5A1-D59C-EBC0-DB87-85FEF145218E}"/>
              </a:ext>
            </a:extLst>
          </p:cNvPr>
          <p:cNvSpPr txBox="1"/>
          <p:nvPr/>
        </p:nvSpPr>
        <p:spPr>
          <a:xfrm>
            <a:off x="9621394" y="2696617"/>
            <a:ext cx="8018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160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FE5467-8F7B-464D-B155-76C1C58ADF79}"/>
              </a:ext>
            </a:extLst>
          </p:cNvPr>
          <p:cNvSpPr txBox="1">
            <a:spLocks/>
          </p:cNvSpPr>
          <p:nvPr/>
        </p:nvSpPr>
        <p:spPr>
          <a:xfrm>
            <a:off x="1275080" y="4775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dirty="0">
                <a:latin typeface="Abadi" panose="020B0604020104020204" pitchFamily="34" charset="0"/>
              </a:rPr>
              <a:t>Thanks!</a:t>
            </a:r>
          </a:p>
        </p:txBody>
      </p:sp>
      <p:pic>
        <p:nvPicPr>
          <p:cNvPr id="1030" name="Picture 6" descr="Mail icon vector, Envelope sign, Email symbol 4999412 Vector Art at Vecteezy">
            <a:extLst>
              <a:ext uri="{FF2B5EF4-FFF2-40B4-BE49-F238E27FC236}">
                <a16:creationId xmlns:a16="http://schemas.microsoft.com/office/drawing/2014/main" id="{08BD7250-E0B8-4F0E-3F49-2A44BA9A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13" y="5969061"/>
            <a:ext cx="667820" cy="5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1C0CB-CD22-46B6-6D4F-20689DB71AC0}"/>
              </a:ext>
            </a:extLst>
          </p:cNvPr>
          <p:cNvSpPr txBox="1"/>
          <p:nvPr/>
        </p:nvSpPr>
        <p:spPr>
          <a:xfrm>
            <a:off x="8553233" y="5980718"/>
            <a:ext cx="2836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aarushi@purdue.edu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6082" name="Picture 2" descr="9+ Hundred Coming Soon Theater Royalty-Free Images, Stock Photos &amp; Pictures  | Shutterstock">
            <a:extLst>
              <a:ext uri="{FF2B5EF4-FFF2-40B4-BE49-F238E27FC236}">
                <a16:creationId xmlns:a16="http://schemas.microsoft.com/office/drawing/2014/main" id="{3E9F65AB-2D74-D772-8DB2-E5D6D99E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60" y="877282"/>
            <a:ext cx="3789680" cy="25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29B52E-CBFB-52F8-854C-FB736681A637}"/>
              </a:ext>
            </a:extLst>
          </p:cNvPr>
          <p:cNvSpPr txBox="1"/>
          <p:nvPr/>
        </p:nvSpPr>
        <p:spPr>
          <a:xfrm>
            <a:off x="5006599" y="3429000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On </a:t>
            </a:r>
            <a:r>
              <a:rPr lang="en-US" sz="3600" dirty="0" err="1">
                <a:solidFill>
                  <a:srgbClr val="C00000"/>
                </a:solidFill>
              </a:rPr>
              <a:t>Eprint</a:t>
            </a:r>
            <a:r>
              <a:rPr lang="en-US" sz="36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018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5" name="Rectangle 43014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7A440BF2-5B3E-85B7-ED08-BA4DC539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6" b="19317"/>
          <a:stretch/>
        </p:blipFill>
        <p:spPr bwMode="auto">
          <a:xfrm>
            <a:off x="2060419" y="1928003"/>
            <a:ext cx="8068111" cy="32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9A9036-65B0-DD58-F6C3-151E95B1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Point Functions: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90519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F3CC6-B28C-E414-B936-DD1B55C9F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4829-400D-4F16-1233-05EF24AA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Point Functions: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86580-E6E4-8D7D-62C2-734FDA3C5D48}"/>
              </a:ext>
            </a:extLst>
          </p:cNvPr>
          <p:cNvSpPr txBox="1"/>
          <p:nvPr/>
        </p:nvSpPr>
        <p:spPr>
          <a:xfrm>
            <a:off x="4382218" y="1039836"/>
            <a:ext cx="358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(Based on </a:t>
            </a:r>
            <a:r>
              <a:rPr lang="en-US" dirty="0" err="1">
                <a:solidFill>
                  <a:srgbClr val="C00000"/>
                </a:solidFill>
              </a:rPr>
              <a:t>Minicrypt</a:t>
            </a:r>
            <a:r>
              <a:rPr lang="en-US" dirty="0">
                <a:solidFill>
                  <a:srgbClr val="C00000"/>
                </a:solidFill>
              </a:rPr>
              <a:t> Assumptions)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6143B-35AB-9E7B-1902-EB358B22E270}"/>
              </a:ext>
            </a:extLst>
          </p:cNvPr>
          <p:cNvSpPr txBox="1"/>
          <p:nvPr/>
        </p:nvSpPr>
        <p:spPr>
          <a:xfrm>
            <a:off x="724619" y="1702474"/>
            <a:ext cx="160620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2-party DPFs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E3D77F-30F0-C34E-2132-24B790AF8D49}"/>
                  </a:ext>
                </a:extLst>
              </p:cNvPr>
              <p:cNvSpPr txBox="1"/>
              <p:nvPr/>
            </p:nvSpPr>
            <p:spPr>
              <a:xfrm>
                <a:off x="724619" y="4758905"/>
                <a:ext cx="1611018" cy="4001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-party DPFs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E3D77F-30F0-C34E-2132-24B790AF8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19" y="4758905"/>
                <a:ext cx="1611018" cy="400110"/>
              </a:xfrm>
              <a:prstGeom prst="rect">
                <a:avLst/>
              </a:prstGeom>
              <a:blipFill>
                <a:blip r:embed="rId3"/>
                <a:stretch>
                  <a:fillRect t="-6061" r="-393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D052B50-B700-02E3-31DD-5A3CCAB3B224}"/>
              </a:ext>
            </a:extLst>
          </p:cNvPr>
          <p:cNvSpPr/>
          <p:nvPr/>
        </p:nvSpPr>
        <p:spPr>
          <a:xfrm>
            <a:off x="1934121" y="2787132"/>
            <a:ext cx="8119602" cy="1524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24CE0F1-46CD-3E03-5657-9E4FCE2F6E06}"/>
              </a:ext>
            </a:extLst>
          </p:cNvPr>
          <p:cNvSpPr/>
          <p:nvPr/>
        </p:nvSpPr>
        <p:spPr>
          <a:xfrm>
            <a:off x="2282233" y="2602423"/>
            <a:ext cx="288106" cy="19534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E569D-E910-291D-E556-E53D612C1B1F}"/>
              </a:ext>
            </a:extLst>
          </p:cNvPr>
          <p:cNvSpPr txBox="1"/>
          <p:nvPr/>
        </p:nvSpPr>
        <p:spPr>
          <a:xfrm>
            <a:off x="2045899" y="222230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[GI14]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492C9DDF-3203-6F17-E885-ECEC000AE9A7}"/>
              </a:ext>
            </a:extLst>
          </p:cNvPr>
          <p:cNvSpPr/>
          <p:nvPr/>
        </p:nvSpPr>
        <p:spPr>
          <a:xfrm>
            <a:off x="3208556" y="2597124"/>
            <a:ext cx="288106" cy="19534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36885-663B-CC67-7520-479FE3EDA07C}"/>
              </a:ext>
            </a:extLst>
          </p:cNvPr>
          <p:cNvSpPr txBox="1"/>
          <p:nvPr/>
        </p:nvSpPr>
        <p:spPr>
          <a:xfrm>
            <a:off x="2958109" y="221091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C4426448-0BBA-D48A-A12F-A41A544F2964}"/>
              </a:ext>
            </a:extLst>
          </p:cNvPr>
          <p:cNvSpPr/>
          <p:nvPr/>
        </p:nvSpPr>
        <p:spPr>
          <a:xfrm>
            <a:off x="5232287" y="2596450"/>
            <a:ext cx="288106" cy="19534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65237-7E9E-EF7F-DF14-398F4F98BA50}"/>
              </a:ext>
            </a:extLst>
          </p:cNvPr>
          <p:cNvSpPr txBox="1"/>
          <p:nvPr/>
        </p:nvSpPr>
        <p:spPr>
          <a:xfrm>
            <a:off x="4981840" y="221023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[BGI19]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D1E9A161-5AFF-F10E-823B-4E361FDE819C}"/>
              </a:ext>
            </a:extLst>
          </p:cNvPr>
          <p:cNvSpPr/>
          <p:nvPr/>
        </p:nvSpPr>
        <p:spPr>
          <a:xfrm>
            <a:off x="7013513" y="2605245"/>
            <a:ext cx="288106" cy="19534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2D52D-BD48-6926-43BA-E88CEBB27DC0}"/>
              </a:ext>
            </a:extLst>
          </p:cNvPr>
          <p:cNvSpPr txBox="1"/>
          <p:nvPr/>
        </p:nvSpPr>
        <p:spPr>
          <a:xfrm>
            <a:off x="6627613" y="221455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[BGIK22]</a:t>
            </a:r>
          </a:p>
        </p:txBody>
      </p:sp>
      <p:pic>
        <p:nvPicPr>
          <p:cNvPr id="45058" name="Picture 2" descr="Mr Bean Waiting GIF - Mr Bean Waiting Still Waiting - Discover &amp; Share GIFs">
            <a:extLst>
              <a:ext uri="{FF2B5EF4-FFF2-40B4-BE49-F238E27FC236}">
                <a16:creationId xmlns:a16="http://schemas.microsoft.com/office/drawing/2014/main" id="{6C40D79D-8216-EF8A-D7FE-5EFD27FA9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396" y="3548919"/>
            <a:ext cx="3678326" cy="20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riangle 17">
            <a:extLst>
              <a:ext uri="{FF2B5EF4-FFF2-40B4-BE49-F238E27FC236}">
                <a16:creationId xmlns:a16="http://schemas.microsoft.com/office/drawing/2014/main" id="{33E93427-8B83-3E6F-F7D4-A0CC3E7A7B70}"/>
              </a:ext>
            </a:extLst>
          </p:cNvPr>
          <p:cNvSpPr/>
          <p:nvPr/>
        </p:nvSpPr>
        <p:spPr>
          <a:xfrm>
            <a:off x="8849924" y="2591783"/>
            <a:ext cx="288106" cy="19534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B49C1C-4C62-7B02-4B8A-D53A91B36942}"/>
              </a:ext>
            </a:extLst>
          </p:cNvPr>
          <p:cNvSpPr txBox="1"/>
          <p:nvPr/>
        </p:nvSpPr>
        <p:spPr>
          <a:xfrm>
            <a:off x="7934231" y="2224699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[BDSS25, BGHIT25]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07FA24-A627-4554-39D0-47C7D68644EE}"/>
                  </a:ext>
                </a:extLst>
              </p:cNvPr>
              <p:cNvSpPr txBox="1"/>
              <p:nvPr/>
            </p:nvSpPr>
            <p:spPr>
              <a:xfrm>
                <a:off x="4282639" y="3059570"/>
                <a:ext cx="31327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Share size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𝑝𝑜𝑙𝑦𝑙𝑜𝑔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07FA24-A627-4554-39D0-47C7D6864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639" y="3059570"/>
                <a:ext cx="3132717" cy="369332"/>
              </a:xfrm>
              <a:prstGeom prst="rect">
                <a:avLst/>
              </a:prstGeom>
              <a:blipFill>
                <a:blip r:embed="rId5"/>
                <a:stretch>
                  <a:fillRect l="-161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0B445C2-CC2D-6248-BD01-1C2FD7FA8754}"/>
              </a:ext>
            </a:extLst>
          </p:cNvPr>
          <p:cNvSpPr/>
          <p:nvPr/>
        </p:nvSpPr>
        <p:spPr>
          <a:xfrm>
            <a:off x="1934121" y="5713375"/>
            <a:ext cx="8119602" cy="1524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5820653F-DE4B-1DC7-95F4-5B65533F5DC1}"/>
              </a:ext>
            </a:extLst>
          </p:cNvPr>
          <p:cNvSpPr/>
          <p:nvPr/>
        </p:nvSpPr>
        <p:spPr>
          <a:xfrm>
            <a:off x="2621115" y="5518026"/>
            <a:ext cx="288106" cy="19534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9F4A3A-5D68-FBB8-8BD4-BEDAA42C9E5B}"/>
              </a:ext>
            </a:extLst>
          </p:cNvPr>
          <p:cNvSpPr txBox="1"/>
          <p:nvPr/>
        </p:nvSpPr>
        <p:spPr>
          <a:xfrm>
            <a:off x="2370668" y="513181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[BGI15]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C9AC48B-9744-F2ED-F09D-2570A01D6538}"/>
                  </a:ext>
                </a:extLst>
              </p:cNvPr>
              <p:cNvSpPr txBox="1"/>
              <p:nvPr/>
            </p:nvSpPr>
            <p:spPr>
              <a:xfrm>
                <a:off x="1329262" y="6053862"/>
                <a:ext cx="2871812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Share size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C9AC48B-9744-F2ED-F09D-2570A01D6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262" y="6053862"/>
                <a:ext cx="2871812" cy="427746"/>
              </a:xfrm>
              <a:prstGeom prst="rect">
                <a:avLst/>
              </a:prstGeom>
              <a:blipFill>
                <a:blip r:embed="rId6"/>
                <a:stretch>
                  <a:fillRect l="-176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65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2" grpId="0"/>
      <p:bldP spid="23" grpId="0" animBg="1"/>
      <p:bldP spid="26" grpId="0" animBg="1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E514-406F-64E1-6DA7-E499258A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Main Question?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CDB7F-2610-8AB6-7533-DB79B5839287}"/>
              </a:ext>
            </a:extLst>
          </p:cNvPr>
          <p:cNvSpPr txBox="1"/>
          <p:nvPr/>
        </p:nvSpPr>
        <p:spPr>
          <a:xfrm>
            <a:off x="785005" y="2242863"/>
            <a:ext cx="1073960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Do efficient multiparty DPFs exist for any number of parties?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CDE22C-F60F-C57C-ED29-ABE237453FFD}"/>
              </a:ext>
            </a:extLst>
          </p:cNvPr>
          <p:cNvSpPr txBox="1"/>
          <p:nvPr/>
        </p:nvSpPr>
        <p:spPr>
          <a:xfrm>
            <a:off x="4234140" y="2827638"/>
            <a:ext cx="4195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(using </a:t>
            </a:r>
            <a:r>
              <a:rPr lang="en-US" sz="2400" dirty="0" err="1">
                <a:solidFill>
                  <a:schemeClr val="accent1"/>
                </a:solidFill>
              </a:rPr>
              <a:t>minicrypt</a:t>
            </a:r>
            <a:r>
              <a:rPr lang="en-US" sz="2400" dirty="0">
                <a:solidFill>
                  <a:schemeClr val="accent1"/>
                </a:solidFill>
              </a:rPr>
              <a:t> assumptions)</a:t>
            </a:r>
          </a:p>
        </p:txBody>
      </p:sp>
      <p:pic>
        <p:nvPicPr>
          <p:cNvPr id="44034" name="Picture 2" descr="Yes Cartoon Images – Browse 42,063 Stock Photos, Vectors, and Video | Adobe  Stock">
            <a:extLst>
              <a:ext uri="{FF2B5EF4-FFF2-40B4-BE49-F238E27FC236}">
                <a16:creationId xmlns:a16="http://schemas.microsoft.com/office/drawing/2014/main" id="{C223B69F-F61B-39D3-88AC-909D4F0B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75" y="4010796"/>
            <a:ext cx="2516037" cy="18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ED76CF-AE47-A19F-84DD-681EEA94763F}"/>
              </a:ext>
            </a:extLst>
          </p:cNvPr>
          <p:cNvSpPr txBox="1"/>
          <p:nvPr/>
        </p:nvSpPr>
        <p:spPr>
          <a:xfrm>
            <a:off x="5179873" y="4820698"/>
            <a:ext cx="2849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From one-way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9C58C6-14BA-4B3E-50B7-D3BAFA6A0387}"/>
                  </a:ext>
                </a:extLst>
              </p:cNvPr>
              <p:cNvSpPr txBox="1"/>
              <p:nvPr/>
            </p:nvSpPr>
            <p:spPr>
              <a:xfrm>
                <a:off x="5195117" y="5220808"/>
                <a:ext cx="2846998" cy="465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Share size =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9C58C6-14BA-4B3E-50B7-D3BAFA6A0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17" y="5220808"/>
                <a:ext cx="2846998" cy="465064"/>
              </a:xfrm>
              <a:prstGeom prst="rect">
                <a:avLst/>
              </a:prstGeom>
              <a:blipFill>
                <a:blip r:embed="rId4"/>
                <a:stretch>
                  <a:fillRect l="-1770" b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16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95AD-12CB-1E01-3772-802BCC08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9312"/>
            <a:ext cx="10515600" cy="859376"/>
          </a:xfrm>
        </p:spPr>
        <p:txBody>
          <a:bodyPr>
            <a:normAutofit/>
          </a:bodyPr>
          <a:lstStyle/>
          <a:p>
            <a:r>
              <a:rPr lang="en-US" sz="5400" dirty="0"/>
              <a:t>Techniques</a:t>
            </a:r>
          </a:p>
        </p:txBody>
      </p:sp>
    </p:spTree>
    <p:extLst>
      <p:ext uri="{BB962C8B-B14F-4D97-AF65-F5344CB8AC3E}">
        <p14:creationId xmlns:p14="http://schemas.microsoft.com/office/powerpoint/2010/main" val="1507147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105D0-31F3-C980-33DE-BD53FC57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59FDEC2-383E-B4E7-450E-449A5C143E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1800118"/>
                  </p:ext>
                </p:extLst>
              </p:nvPr>
            </p:nvGraphicFramePr>
            <p:xfrm>
              <a:off x="3137983" y="1656477"/>
              <a:ext cx="5916032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373189321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90549065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304951124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277330115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34737605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1408692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124760632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1905588874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997916031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153354846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10116799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987809090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59FDEC2-383E-B4E7-450E-449A5C143E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1800118"/>
                  </p:ext>
                </p:extLst>
              </p:nvPr>
            </p:nvGraphicFramePr>
            <p:xfrm>
              <a:off x="3137983" y="1656477"/>
              <a:ext cx="5916032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373189321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90549065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304951124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277330115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34737605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1408692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124760632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1905588874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997916031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153354846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410116799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98780909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6897" t="-9375" r="-1010345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306B14-CDBC-7D75-4DE4-F92742F7ECC3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306B14-CDBC-7D75-4DE4-F92742F7EC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4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1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4B9FD-1B6D-369B-F1B6-3D165D426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4DC6-F465-1210-978D-177237FE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2-Party DPF </a:t>
            </a:r>
            <a:r>
              <a:rPr lang="en-US" dirty="0">
                <a:solidFill>
                  <a:schemeClr val="accent1"/>
                </a:solidFill>
              </a:rPr>
              <a:t>[BGI15]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EA678F-504A-351F-F413-BE44034A5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598098"/>
              </p:ext>
            </p:extLst>
          </p:nvPr>
        </p:nvGraphicFramePr>
        <p:xfrm>
          <a:off x="3137983" y="165647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DC887DE-D78D-E444-B681-281C2E69C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6916611"/>
                  </p:ext>
                </p:extLst>
              </p:nvPr>
            </p:nvGraphicFramePr>
            <p:xfrm>
              <a:off x="4616991" y="165647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189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EDC887DE-D78D-E444-B681-281C2E69C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6916611"/>
                  </p:ext>
                </p:extLst>
              </p:nvPr>
            </p:nvGraphicFramePr>
            <p:xfrm>
              <a:off x="4616991" y="1656477"/>
              <a:ext cx="1479008" cy="39624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69752">
                      <a:extLst>
                        <a:ext uri="{9D8B030D-6E8A-4147-A177-3AD203B41FA5}">
                          <a16:colId xmlns:a16="http://schemas.microsoft.com/office/drawing/2014/main" val="2550595308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30934564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642543757"/>
                        </a:ext>
                      </a:extLst>
                    </a:gridCol>
                    <a:gridCol w="369752">
                      <a:extLst>
                        <a:ext uri="{9D8B030D-6E8A-4147-A177-3AD203B41FA5}">
                          <a16:colId xmlns:a16="http://schemas.microsoft.com/office/drawing/2014/main" val="2263159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t="-9375" r="-200000" b="-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39541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1BC3615-F667-4E79-2780-FEAF36949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62699"/>
              </p:ext>
            </p:extLst>
          </p:nvPr>
        </p:nvGraphicFramePr>
        <p:xfrm>
          <a:off x="6095999" y="165647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EB7AB0-DC41-6BB8-CC4B-CA3A135D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597822"/>
              </p:ext>
            </p:extLst>
          </p:nvPr>
        </p:nvGraphicFramePr>
        <p:xfrm>
          <a:off x="7575007" y="1656477"/>
          <a:ext cx="1479008" cy="396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752">
                  <a:extLst>
                    <a:ext uri="{9D8B030D-6E8A-4147-A177-3AD203B41FA5}">
                      <a16:colId xmlns:a16="http://schemas.microsoft.com/office/drawing/2014/main" val="373189321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905490658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3304951124"/>
                    </a:ext>
                  </a:extLst>
                </a:gridCol>
                <a:gridCol w="369752">
                  <a:extLst>
                    <a:ext uri="{9D8B030D-6E8A-4147-A177-3AD203B41FA5}">
                      <a16:colId xmlns:a16="http://schemas.microsoft.com/office/drawing/2014/main" val="4277330115"/>
                    </a:ext>
                  </a:extLst>
                </a:gridCol>
              </a:tblGrid>
              <a:tr h="318973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39541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6622C5-CC9D-5485-D7F7-250056B79A2E}"/>
                  </a:ext>
                </a:extLst>
              </p:cNvPr>
              <p:cNvSpPr txBox="1"/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 share sizes =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ra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6622C5-CC9D-5485-D7F7-250056B79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171" y="1089461"/>
                <a:ext cx="2865656" cy="427746"/>
              </a:xfrm>
              <a:prstGeom prst="rect">
                <a:avLst/>
              </a:prstGeom>
              <a:blipFill>
                <a:blip r:embed="rId4"/>
                <a:stretch>
                  <a:fillRect l="-177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276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12192</TotalTime>
  <Words>2372</Words>
  <Application>Microsoft Macintosh PowerPoint</Application>
  <PresentationFormat>Widescreen</PresentationFormat>
  <Paragraphs>762</Paragraphs>
  <Slides>34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Abadi</vt:lpstr>
      <vt:lpstr>Aptos</vt:lpstr>
      <vt:lpstr>Aptos Display</vt:lpstr>
      <vt:lpstr>Arial</vt:lpstr>
      <vt:lpstr>Cambria Math</vt:lpstr>
      <vt:lpstr>Office 2013 - 2022 Theme</vt:lpstr>
      <vt:lpstr>Multiparty Distributed  Point Functions</vt:lpstr>
      <vt:lpstr>Function Secret Sharing [GI14]</vt:lpstr>
      <vt:lpstr>Point Functions</vt:lpstr>
      <vt:lpstr>Distributed Point Functions: Applications</vt:lpstr>
      <vt:lpstr>Distributed Point Functions: Constructions</vt:lpstr>
      <vt:lpstr>Main Question?</vt:lpstr>
      <vt:lpstr>Techniques</vt:lpstr>
      <vt:lpstr>2-Party DPF [BGI15]</vt:lpstr>
      <vt:lpstr>2-Party DPF [BGI15]</vt:lpstr>
      <vt:lpstr>2-Party DPF [BGI15]</vt:lpstr>
      <vt:lpstr>2-Party DPF [BGI15]</vt:lpstr>
      <vt:lpstr>2-Party DPF [BGI15]</vt:lpstr>
      <vt:lpstr>2-Party DPF [BGI15]</vt:lpstr>
      <vt:lpstr>2-Party DPF [BGI15]</vt:lpstr>
      <vt:lpstr>2-Party DPF [BGI15]</vt:lpstr>
      <vt:lpstr>2-Party DPF [BGI15]</vt:lpstr>
      <vt:lpstr>n-Party DPF [BGI15]</vt:lpstr>
      <vt:lpstr>n-Party DPF [BGI15]</vt:lpstr>
      <vt:lpstr>n-Party DPF [BGI15]</vt:lpstr>
      <vt:lpstr>n-Party DPF [BGI15]</vt:lpstr>
      <vt:lpstr>n-Party DPF [BGI15]</vt:lpstr>
      <vt:lpstr>New Abstraction: Combinatorial Design</vt:lpstr>
      <vt:lpstr>Our Construction: Randomized Combinatorial Design</vt:lpstr>
      <vt:lpstr>Our Construction: Analysis</vt:lpstr>
      <vt:lpstr>Our Construction: Analysis</vt:lpstr>
      <vt:lpstr>Our Construction: Analysis</vt:lpstr>
      <vt:lpstr>Our Construction: Analysis</vt:lpstr>
      <vt:lpstr>Our Construction: Analysis</vt:lpstr>
      <vt:lpstr>Our Construction: Analysis</vt:lpstr>
      <vt:lpstr>Our Construction: Analysis</vt:lpstr>
      <vt:lpstr>Our Construction: Analysis</vt:lpstr>
      <vt:lpstr>Our Construction: Summary</vt:lpstr>
      <vt:lpstr>Open Problems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Aarushi Goel</dc:creator>
  <cp:lastModifiedBy>Aarushi Goel</cp:lastModifiedBy>
  <cp:revision>58</cp:revision>
  <dcterms:created xsi:type="dcterms:W3CDTF">2025-04-04T04:07:21Z</dcterms:created>
  <dcterms:modified xsi:type="dcterms:W3CDTF">2025-05-05T19:45:26Z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7606f69-b0ae-4874-be30-7d43a3c7be10_Enabled">
    <vt:lpwstr>true</vt:lpwstr>
  </property>
  <property fmtid="{D5CDD505-2E9C-101B-9397-08002B2CF9AE}" pid="3" name="MSIP_Label_f7606f69-b0ae-4874-be30-7d43a3c7be10_SetDate">
    <vt:lpwstr>2025-04-04T05:01:28Z</vt:lpwstr>
  </property>
  <property fmtid="{D5CDD505-2E9C-101B-9397-08002B2CF9AE}" pid="4" name="MSIP_Label_f7606f69-b0ae-4874-be30-7d43a3c7be10_Method">
    <vt:lpwstr>Standard</vt:lpwstr>
  </property>
  <property fmtid="{D5CDD505-2E9C-101B-9397-08002B2CF9AE}" pid="5" name="MSIP_Label_f7606f69-b0ae-4874-be30-7d43a3c7be10_Name">
    <vt:lpwstr>defa4170-0d19-0005-0001-bc88714345d2</vt:lpwstr>
  </property>
  <property fmtid="{D5CDD505-2E9C-101B-9397-08002B2CF9AE}" pid="6" name="MSIP_Label_f7606f69-b0ae-4874-be30-7d43a3c7be10_SiteId">
    <vt:lpwstr>4130bd39-7c53-419c-b1e5-8758d6d63f21</vt:lpwstr>
  </property>
  <property fmtid="{D5CDD505-2E9C-101B-9397-08002B2CF9AE}" pid="7" name="MSIP_Label_f7606f69-b0ae-4874-be30-7d43a3c7be10_ActionId">
    <vt:lpwstr>1fb76ab7-d5fb-4d4a-aa65-bb9e3c211390</vt:lpwstr>
  </property>
  <property fmtid="{D5CDD505-2E9C-101B-9397-08002B2CF9AE}" pid="8" name="MSIP_Label_f7606f69-b0ae-4874-be30-7d43a3c7be10_ContentBits">
    <vt:lpwstr>0</vt:lpwstr>
  </property>
  <property fmtid="{D5CDD505-2E9C-101B-9397-08002B2CF9AE}" pid="9" name="MSIP_Label_f7606f69-b0ae-4874-be30-7d43a3c7be10_Tag">
    <vt:lpwstr>50, 3, 0, 1</vt:lpwstr>
  </property>
</Properties>
</file>