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698" r:id="rId3"/>
    <p:sldId id="581" r:id="rId4"/>
    <p:sldId id="700" r:id="rId5"/>
    <p:sldId id="705" r:id="rId6"/>
    <p:sldId id="796" r:id="rId7"/>
    <p:sldId id="797" r:id="rId8"/>
    <p:sldId id="805" r:id="rId9"/>
    <p:sldId id="811" r:id="rId10"/>
    <p:sldId id="808" r:id="rId11"/>
    <p:sldId id="809" r:id="rId12"/>
    <p:sldId id="810" r:id="rId13"/>
    <p:sldId id="812" r:id="rId14"/>
    <p:sldId id="752" r:id="rId15"/>
    <p:sldId id="816" r:id="rId16"/>
    <p:sldId id="814" r:id="rId17"/>
    <p:sldId id="818" r:id="rId18"/>
    <p:sldId id="817" r:id="rId19"/>
    <p:sldId id="824" r:id="rId20"/>
    <p:sldId id="819" r:id="rId21"/>
    <p:sldId id="601" r:id="rId22"/>
    <p:sldId id="820" r:id="rId23"/>
    <p:sldId id="821" r:id="rId24"/>
    <p:sldId id="822" r:id="rId25"/>
    <p:sldId id="823" r:id="rId26"/>
    <p:sldId id="655" r:id="rId27"/>
    <p:sldId id="753" r:id="rId28"/>
    <p:sldId id="825" r:id="rId29"/>
    <p:sldId id="826" r:id="rId30"/>
    <p:sldId id="827" r:id="rId31"/>
    <p:sldId id="828" r:id="rId32"/>
    <p:sldId id="829" r:id="rId33"/>
    <p:sldId id="830" r:id="rId34"/>
    <p:sldId id="758" r:id="rId35"/>
    <p:sldId id="769" r:id="rId36"/>
    <p:sldId id="777" r:id="rId37"/>
    <p:sldId id="78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CCB49D-8922-8E41-BB80-83904F97E78A}">
          <p14:sldIdLst>
            <p14:sldId id="256"/>
          </p14:sldIdLst>
        </p14:section>
        <p14:section name="Defining ZK Proofs" id="{B9EE5643-2D74-274D-BA80-8A54C6B4BD01}">
          <p14:sldIdLst>
            <p14:sldId id="698"/>
            <p14:sldId id="581"/>
            <p14:sldId id="700"/>
          </p14:sldIdLst>
        </p14:section>
        <p14:section name="Disjunctions" id="{A7E5B829-03A1-6B43-8E94-835C6FB5186E}">
          <p14:sldIdLst>
            <p14:sldId id="705"/>
            <p14:sldId id="796"/>
          </p14:sldIdLst>
        </p14:section>
        <p14:section name="Problem and Result" id="{20188370-478D-9343-9467-B5B67D3B3DC9}">
          <p14:sldIdLst>
            <p14:sldId id="797"/>
            <p14:sldId id="805"/>
            <p14:sldId id="811"/>
            <p14:sldId id="808"/>
            <p14:sldId id="809"/>
            <p14:sldId id="810"/>
            <p14:sldId id="812"/>
            <p14:sldId id="752"/>
          </p14:sldIdLst>
        </p14:section>
        <p14:section name="Stacking sigma protocols" id="{E9407BA1-0BE1-4742-9CB5-00BBDFD7173F}">
          <p14:sldIdLst>
            <p14:sldId id="816"/>
            <p14:sldId id="814"/>
            <p14:sldId id="818"/>
            <p14:sldId id="817"/>
            <p14:sldId id="824"/>
            <p14:sldId id="819"/>
            <p14:sldId id="601"/>
            <p14:sldId id="820"/>
            <p14:sldId id="821"/>
            <p14:sldId id="822"/>
            <p14:sldId id="823"/>
            <p14:sldId id="655"/>
          </p14:sldIdLst>
        </p14:section>
        <p14:section name="Speed Stacking" id="{B1E29073-0D86-634E-ABB2-76C3C26BDD02}">
          <p14:sldIdLst>
            <p14:sldId id="753"/>
            <p14:sldId id="825"/>
            <p14:sldId id="826"/>
            <p14:sldId id="827"/>
            <p14:sldId id="828"/>
            <p14:sldId id="829"/>
            <p14:sldId id="830"/>
            <p14:sldId id="758"/>
            <p14:sldId id="769"/>
            <p14:sldId id="777"/>
            <p14:sldId id="780"/>
          </p14:sldIdLst>
        </p14:section>
        <p14:section name="Extra" id="{5DDC514A-8102-714C-9FA0-76F6EB621A2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EF6"/>
    <a:srgbClr val="F0B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18"/>
    <p:restoredTop sz="80084"/>
  </p:normalViewPr>
  <p:slideViewPr>
    <p:cSldViewPr snapToGrid="0">
      <p:cViewPr varScale="1">
        <p:scale>
          <a:sx n="133" d="100"/>
          <a:sy n="133" d="100"/>
        </p:scale>
        <p:origin x="15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2C65-CDE1-3747-9F90-AA010C1CEA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6F7C1-7D8C-764C-B365-7CA71CAB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46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22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17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2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0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0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8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46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7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9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75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77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5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06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05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32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2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0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2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4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05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94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3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80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76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23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6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8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0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5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1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05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3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5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0C01-C363-BD10-6356-755D440B2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9DAA0-F4AC-8DCC-837B-01E66304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101D6-F839-1DC0-8B04-AD745FFB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0C9E-A725-4B65-3B42-90057E03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7415E-F026-355E-41AD-0227180C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7738-BCCE-DCD4-4455-7147C28B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86EF9-BC04-ECFE-ED36-A5B115EAF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1CA6E-241A-A65A-6F31-567E2365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974D1-B916-72D1-D888-C73E865C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4AE2B-5F7F-722B-E231-3B721DD0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769AE-0066-B0E0-1831-FB4980739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59963-C579-2CB3-821B-C59431AF4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558BC-FAA8-1A9E-03D4-1E81276A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0E7D-ED72-A68B-B232-AAAFB3EC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86238-0CEB-7773-59DD-1711DC5E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3660-C072-40D9-1AA2-5A23F649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2062A-02B9-80D4-7867-DCC88C84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F07EA-25A0-ED31-0B45-A45B1206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1BD6-3D8E-15FD-AE59-BDB0106D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D277-0BA6-01AA-8A2E-60000440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9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7C7C-C3F0-E8C1-EA0F-2DFBE2F3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6896-CCF1-CFDA-EC46-5B937CCC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9F09A-523C-EBF2-9DCC-05B224E3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2AFA-49CD-9CE4-893D-928D2A5D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BCAA-BCCB-5888-69CF-2475C83F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D1E4-BE63-0496-E572-5C2B04A1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8695D-4CF2-5318-A042-CBF4B56FE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E184B-BBE3-D9CF-5D71-5A8518E5E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3D1C7-CF84-3F09-9F7F-02263745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58BBF-DA83-6C49-AAD3-7B3960D3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2A1E1-1975-8693-4288-8184C934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8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63F6-963C-10BE-4F92-66A12512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1E0A4-78C1-F2EF-61E3-E4907E27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A3BE3-A93B-5D5E-6CB3-F2A3FF598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31ED1-77CC-EAB5-D55F-44D9BD7C8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D07DA-7E1B-0A4C-EE77-4D786001C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2EA4F-DA47-E30B-7583-72F6CB56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14291-2403-AB77-60A6-D86370EC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AD4AD-9603-78AE-616F-A3F7EF7F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EB7B-2F77-CA7C-17D5-2ADC0D79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028F1-E57A-FD6E-9C34-0E5C23A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3F09B-1237-4CE3-3B86-71FB4A28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3E4ED-48DB-354F-BCD3-ECA7BEB7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8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9BAFD-A392-7446-9FFD-2F99AE95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11C4E-C037-E37B-360F-2F093D1F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931-F0FA-AE8F-3A45-A58895D9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4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685C-DE9C-A184-CA6C-8B10C6C3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63DB-6777-8278-758C-BB98E3C97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A5589-EBAB-7BDC-4508-2E4B992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88DA-391E-CA4A-653A-2CC124B9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26E-6819-DA38-194C-5A2B482F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99AE9-7715-EE09-520F-82987067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1402-531E-026F-54DE-B2C4FEE1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24843-8A26-9077-63D2-4D1C368B1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6AC1E-CA43-A20D-7C6F-E30F9B57A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7D424-2DA7-3F19-83A4-EF039663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96CF3-1427-498A-BC32-504AD380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4889-B70C-5CB6-07F6-F830BB4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E75E1-57B2-C7E3-E01A-E126FA16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85F3E-C37A-A6E2-631E-95101B13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2B4CC-14A5-BD8A-3491-BF9399159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BC007-5BC7-4847-B666-C0EEF69BF3FC}" type="datetimeFigureOut">
              <a:rPr lang="en-US" smtClean="0"/>
              <a:t>4/8/23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45F5B-8A87-C2F3-3588-27937321F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53DE-FAD8-9FDA-3430-3126F7DAA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../media/image29.jpeg"/><Relationship Id="rId3" Type="http://schemas.openxmlformats.org/officeDocument/2006/relationships/image" Target="../media/image11.png"/><Relationship Id="rId21" Type="http://schemas.openxmlformats.org/officeDocument/2006/relationships/image" Target="../media/image30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../media/image29.jpe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36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Relationship Id="rId22" Type="http://schemas.openxmlformats.org/officeDocument/2006/relationships/image" Target="../media/image37.png"/><Relationship Id="rId27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../media/image29.jpe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36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Relationship Id="rId22" Type="http://schemas.openxmlformats.org/officeDocument/2006/relationships/image" Target="../media/image37.png"/><Relationship Id="rId27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3.tiff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2.tiff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3.tiff"/><Relationship Id="rId4" Type="http://schemas.openxmlformats.org/officeDocument/2006/relationships/image" Target="../media/image49.png"/><Relationship Id="rId9" Type="http://schemas.openxmlformats.org/officeDocument/2006/relationships/image" Target="../media/image2.tiff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10" Type="http://schemas.openxmlformats.org/officeDocument/2006/relationships/image" Target="../media/image3.tiff"/><Relationship Id="rId4" Type="http://schemas.openxmlformats.org/officeDocument/2006/relationships/image" Target="../media/image49.png"/><Relationship Id="rId9" Type="http://schemas.openxmlformats.org/officeDocument/2006/relationships/image" Target="../media/image2.tiff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image" Target="../media/image48.png"/><Relationship Id="rId21" Type="http://schemas.openxmlformats.org/officeDocument/2006/relationships/image" Target="../media/image71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23" Type="http://schemas.openxmlformats.org/officeDocument/2006/relationships/image" Target="../media/image73.png"/><Relationship Id="rId10" Type="http://schemas.openxmlformats.org/officeDocument/2006/relationships/image" Target="../media/image3.tiff"/><Relationship Id="rId19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2.tiff"/><Relationship Id="rId14" Type="http://schemas.openxmlformats.org/officeDocument/2006/relationships/image" Target="../media/image59.png"/><Relationship Id="rId22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image" Target="../media/image48.png"/><Relationship Id="rId21" Type="http://schemas.openxmlformats.org/officeDocument/2006/relationships/image" Target="../media/image74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1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10" Type="http://schemas.openxmlformats.org/officeDocument/2006/relationships/image" Target="../media/image3.tiff"/><Relationship Id="rId19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2.tiff"/><Relationship Id="rId14" Type="http://schemas.openxmlformats.org/officeDocument/2006/relationships/image" Target="../media/image59.png"/><Relationship Id="rId2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26" Type="http://schemas.openxmlformats.org/officeDocument/2006/relationships/image" Target="../media/image89.png"/><Relationship Id="rId3" Type="http://schemas.openxmlformats.org/officeDocument/2006/relationships/image" Target="../media/image48.png"/><Relationship Id="rId21" Type="http://schemas.openxmlformats.org/officeDocument/2006/relationships/image" Target="../media/image84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62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87.png"/><Relationship Id="rId5" Type="http://schemas.openxmlformats.org/officeDocument/2006/relationships/image" Target="../media/image76.png"/><Relationship Id="rId15" Type="http://schemas.openxmlformats.org/officeDocument/2006/relationships/image" Target="../media/image60.png"/><Relationship Id="rId23" Type="http://schemas.openxmlformats.org/officeDocument/2006/relationships/image" Target="../media/image86.png"/><Relationship Id="rId10" Type="http://schemas.openxmlformats.org/officeDocument/2006/relationships/image" Target="../media/image3.tiff"/><Relationship Id="rId19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2.tiff"/><Relationship Id="rId14" Type="http://schemas.openxmlformats.org/officeDocument/2006/relationships/image" Target="../media/image59.png"/><Relationship Id="rId22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image" Target="../media/image59.png"/><Relationship Id="rId18" Type="http://schemas.openxmlformats.org/officeDocument/2006/relationships/image" Target="../media/image82.png"/><Relationship Id="rId26" Type="http://schemas.openxmlformats.org/officeDocument/2006/relationships/image" Target="../media/image89.png"/><Relationship Id="rId3" Type="http://schemas.openxmlformats.org/officeDocument/2006/relationships/image" Target="../media/image48.png"/><Relationship Id="rId21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58.png"/><Relationship Id="rId17" Type="http://schemas.openxmlformats.org/officeDocument/2006/relationships/image" Target="../media/image65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24" Type="http://schemas.openxmlformats.org/officeDocument/2006/relationships/image" Target="../media/image87.png"/><Relationship Id="rId5" Type="http://schemas.openxmlformats.org/officeDocument/2006/relationships/image" Target="../media/image97.png"/><Relationship Id="rId15" Type="http://schemas.openxmlformats.org/officeDocument/2006/relationships/image" Target="../media/image61.png"/><Relationship Id="rId23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3.tiff"/><Relationship Id="rId14" Type="http://schemas.openxmlformats.org/officeDocument/2006/relationships/image" Target="../media/image60.png"/><Relationship Id="rId22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image" Target="../media/image59.png"/><Relationship Id="rId18" Type="http://schemas.openxmlformats.org/officeDocument/2006/relationships/image" Target="../media/image82.png"/><Relationship Id="rId26" Type="http://schemas.openxmlformats.org/officeDocument/2006/relationships/image" Target="../media/image85.png"/><Relationship Id="rId3" Type="http://schemas.openxmlformats.org/officeDocument/2006/relationships/image" Target="../media/image48.png"/><Relationship Id="rId21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58.png"/><Relationship Id="rId17" Type="http://schemas.openxmlformats.org/officeDocument/2006/relationships/image" Target="../media/image65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.png"/><Relationship Id="rId20" Type="http://schemas.openxmlformats.org/officeDocument/2006/relationships/image" Target="../media/image86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24" Type="http://schemas.openxmlformats.org/officeDocument/2006/relationships/image" Target="../media/image100.png"/><Relationship Id="rId5" Type="http://schemas.openxmlformats.org/officeDocument/2006/relationships/image" Target="../media/image97.png"/><Relationship Id="rId15" Type="http://schemas.openxmlformats.org/officeDocument/2006/relationships/image" Target="../media/image61.png"/><Relationship Id="rId23" Type="http://schemas.openxmlformats.org/officeDocument/2006/relationships/image" Target="../media/image99.png"/><Relationship Id="rId28" Type="http://schemas.openxmlformats.org/officeDocument/2006/relationships/image" Target="../media/image88.png"/><Relationship Id="rId10" Type="http://schemas.openxmlformats.org/officeDocument/2006/relationships/image" Target="../media/image80.png"/><Relationship Id="rId19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3.tiff"/><Relationship Id="rId14" Type="http://schemas.openxmlformats.org/officeDocument/2006/relationships/image" Target="../media/image60.png"/><Relationship Id="rId22" Type="http://schemas.openxmlformats.org/officeDocument/2006/relationships/image" Target="../media/image98.png"/><Relationship Id="rId27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1.png"/><Relationship Id="rId18" Type="http://schemas.openxmlformats.org/officeDocument/2006/relationships/image" Target="../media/image102.png"/><Relationship Id="rId3" Type="http://schemas.openxmlformats.org/officeDocument/2006/relationships/image" Target="../media/image48.png"/><Relationship Id="rId21" Type="http://schemas.openxmlformats.org/officeDocument/2006/relationships/image" Target="../media/image104.png"/><Relationship Id="rId7" Type="http://schemas.openxmlformats.org/officeDocument/2006/relationships/image" Target="../media/image3.tiff"/><Relationship Id="rId12" Type="http://schemas.openxmlformats.org/officeDocument/2006/relationships/image" Target="../media/image6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2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11" Type="http://schemas.openxmlformats.org/officeDocument/2006/relationships/image" Target="../media/image59.png"/><Relationship Id="rId24" Type="http://schemas.openxmlformats.org/officeDocument/2006/relationships/image" Target="../media/image85.png"/><Relationship Id="rId5" Type="http://schemas.openxmlformats.org/officeDocument/2006/relationships/image" Target="../media/image101.png"/><Relationship Id="rId15" Type="http://schemas.openxmlformats.org/officeDocument/2006/relationships/image" Target="../media/image65.png"/><Relationship Id="rId23" Type="http://schemas.openxmlformats.org/officeDocument/2006/relationships/image" Target="../media/image106.png"/><Relationship Id="rId10" Type="http://schemas.openxmlformats.org/officeDocument/2006/relationships/image" Target="../media/image58.png"/><Relationship Id="rId19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81.png"/><Relationship Id="rId14" Type="http://schemas.openxmlformats.org/officeDocument/2006/relationships/image" Target="../media/image62.png"/><Relationship Id="rId22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1.png"/><Relationship Id="rId18" Type="http://schemas.openxmlformats.org/officeDocument/2006/relationships/image" Target="../media/image102.png"/><Relationship Id="rId3" Type="http://schemas.openxmlformats.org/officeDocument/2006/relationships/image" Target="../media/image107.png"/><Relationship Id="rId7" Type="http://schemas.openxmlformats.org/officeDocument/2006/relationships/image" Target="../media/image3.tiff"/><Relationship Id="rId12" Type="http://schemas.openxmlformats.org/officeDocument/2006/relationships/image" Target="../media/image6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11" Type="http://schemas.openxmlformats.org/officeDocument/2006/relationships/image" Target="../media/image59.png"/><Relationship Id="rId5" Type="http://schemas.openxmlformats.org/officeDocument/2006/relationships/image" Target="../media/image101.png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openxmlformats.org/officeDocument/2006/relationships/image" Target="../media/image77.png"/><Relationship Id="rId4" Type="http://schemas.openxmlformats.org/officeDocument/2006/relationships/image" Target="../media/image97.png"/><Relationship Id="rId9" Type="http://schemas.openxmlformats.org/officeDocument/2006/relationships/image" Target="../media/image81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tiff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2.png"/><Relationship Id="rId4" Type="http://schemas.openxmlformats.org/officeDocument/2006/relationships/image" Target="../media/image3.tiff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3.png"/><Relationship Id="rId7" Type="http://schemas.openxmlformats.org/officeDocument/2006/relationships/image" Target="../media/image119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11" Type="http://schemas.openxmlformats.org/officeDocument/2006/relationships/image" Target="../media/image128.png"/><Relationship Id="rId5" Type="http://schemas.openxmlformats.org/officeDocument/2006/relationships/image" Target="../media/image2.tiff"/><Relationship Id="rId10" Type="http://schemas.openxmlformats.org/officeDocument/2006/relationships/image" Target="../media/image127.png"/><Relationship Id="rId4" Type="http://schemas.openxmlformats.org/officeDocument/2006/relationships/image" Target="../media/image124.png"/><Relationship Id="rId9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21" Type="http://schemas.openxmlformats.org/officeDocument/2006/relationships/image" Target="../media/image145.png"/><Relationship Id="rId34" Type="http://schemas.openxmlformats.org/officeDocument/2006/relationships/image" Target="../media/image158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33" Type="http://schemas.openxmlformats.org/officeDocument/2006/relationships/image" Target="../media/image15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61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36" Type="http://schemas.openxmlformats.org/officeDocument/2006/relationships/image" Target="../media/image160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31" Type="http://schemas.openxmlformats.org/officeDocument/2006/relationships/image" Target="../media/image155.png"/><Relationship Id="rId4" Type="http://schemas.openxmlformats.org/officeDocument/2006/relationships/image" Target="../media/image3.tiff"/><Relationship Id="rId9" Type="http://schemas.openxmlformats.org/officeDocument/2006/relationships/image" Target="../media/image65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Relationship Id="rId30" Type="http://schemas.openxmlformats.org/officeDocument/2006/relationships/image" Target="../media/image154.png"/><Relationship Id="rId35" Type="http://schemas.openxmlformats.org/officeDocument/2006/relationships/image" Target="../media/image159.png"/><Relationship Id="rId8" Type="http://schemas.openxmlformats.org/officeDocument/2006/relationships/image" Target="../media/image133.png"/><Relationship Id="rId3" Type="http://schemas.openxmlformats.org/officeDocument/2006/relationships/image" Target="../media/image2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26" Type="http://schemas.openxmlformats.org/officeDocument/2006/relationships/image" Target="../media/image130.png"/><Relationship Id="rId3" Type="http://schemas.openxmlformats.org/officeDocument/2006/relationships/image" Target="../media/image2.tiff"/><Relationship Id="rId21" Type="http://schemas.openxmlformats.org/officeDocument/2006/relationships/image" Target="../media/image155.png"/><Relationship Id="rId7" Type="http://schemas.openxmlformats.org/officeDocument/2006/relationships/image" Target="../media/image137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5" Type="http://schemas.openxmlformats.org/officeDocument/2006/relationships/image" Target="../media/image16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6.png"/><Relationship Id="rId20" Type="http://schemas.openxmlformats.org/officeDocument/2006/relationships/image" Target="../media/image153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3.png"/><Relationship Id="rId24" Type="http://schemas.openxmlformats.org/officeDocument/2006/relationships/image" Target="../media/image160.png"/><Relationship Id="rId5" Type="http://schemas.openxmlformats.org/officeDocument/2006/relationships/image" Target="../media/image65.png"/><Relationship Id="rId15" Type="http://schemas.openxmlformats.org/officeDocument/2006/relationships/image" Target="../media/image165.png"/><Relationship Id="rId23" Type="http://schemas.openxmlformats.org/officeDocument/2006/relationships/image" Target="../media/image159.png"/><Relationship Id="rId28" Type="http://schemas.openxmlformats.org/officeDocument/2006/relationships/image" Target="../media/image132.png"/><Relationship Id="rId10" Type="http://schemas.openxmlformats.org/officeDocument/2006/relationships/image" Target="../media/image142.png"/><Relationship Id="rId19" Type="http://schemas.openxmlformats.org/officeDocument/2006/relationships/image" Target="../media/image169.png"/><Relationship Id="rId4" Type="http://schemas.openxmlformats.org/officeDocument/2006/relationships/image" Target="../media/image3.tiff"/><Relationship Id="rId9" Type="http://schemas.openxmlformats.org/officeDocument/2006/relationships/image" Target="../media/image141.png"/><Relationship Id="rId14" Type="http://schemas.openxmlformats.org/officeDocument/2006/relationships/image" Target="../media/image164.png"/><Relationship Id="rId22" Type="http://schemas.openxmlformats.org/officeDocument/2006/relationships/image" Target="../media/image158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png"/><Relationship Id="rId18" Type="http://schemas.openxmlformats.org/officeDocument/2006/relationships/image" Target="../media/image180.png"/><Relationship Id="rId26" Type="http://schemas.openxmlformats.org/officeDocument/2006/relationships/image" Target="../media/image115.png"/><Relationship Id="rId3" Type="http://schemas.openxmlformats.org/officeDocument/2006/relationships/image" Target="../media/image2.tiff"/><Relationship Id="rId21" Type="http://schemas.openxmlformats.org/officeDocument/2006/relationships/image" Target="../media/image183.png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5" Type="http://schemas.openxmlformats.org/officeDocument/2006/relationships/image" Target="../media/image18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73.png"/><Relationship Id="rId24" Type="http://schemas.openxmlformats.org/officeDocument/2006/relationships/image" Target="../media/image186.png"/><Relationship Id="rId5" Type="http://schemas.openxmlformats.org/officeDocument/2006/relationships/image" Target="../media/image130.png"/><Relationship Id="rId15" Type="http://schemas.openxmlformats.org/officeDocument/2006/relationships/image" Target="../media/image177.png"/><Relationship Id="rId23" Type="http://schemas.openxmlformats.org/officeDocument/2006/relationships/image" Target="../media/image185.png"/><Relationship Id="rId28" Type="http://schemas.openxmlformats.org/officeDocument/2006/relationships/image" Target="../media/image170.png"/><Relationship Id="rId19" Type="http://schemas.openxmlformats.org/officeDocument/2006/relationships/image" Target="../media/image181.png"/><Relationship Id="rId4" Type="http://schemas.openxmlformats.org/officeDocument/2006/relationships/image" Target="../media/image3.tiff"/><Relationship Id="rId9" Type="http://schemas.openxmlformats.org/officeDocument/2006/relationships/image" Target="../media/image65.png"/><Relationship Id="rId14" Type="http://schemas.openxmlformats.org/officeDocument/2006/relationships/image" Target="../media/image176.png"/><Relationship Id="rId22" Type="http://schemas.openxmlformats.org/officeDocument/2006/relationships/image" Target="../media/image184.png"/><Relationship Id="rId27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88.png"/><Relationship Id="rId4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tiff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0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0.png"/><Relationship Id="rId5" Type="http://schemas.openxmlformats.org/officeDocument/2006/relationships/image" Target="../media/image15.png"/><Relationship Id="rId15" Type="http://schemas.openxmlformats.org/officeDocument/2006/relationships/image" Target="../media/image29.jpeg"/><Relationship Id="rId10" Type="http://schemas.openxmlformats.org/officeDocument/2006/relationships/image" Target="../media/image210.png"/><Relationship Id="rId4" Type="http://schemas.openxmlformats.org/officeDocument/2006/relationships/image" Target="../media/image12.png"/><Relationship Id="rId9" Type="http://schemas.openxmlformats.org/officeDocument/2006/relationships/image" Target="../media/image200.png"/><Relationship Id="rId14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0.png"/><Relationship Id="rId1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9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00.png"/><Relationship Id="rId10" Type="http://schemas.openxmlformats.org/officeDocument/2006/relationships/image" Target="../media/image18.png"/><Relationship Id="rId19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8899-DE59-027C-6BE5-1720DF5A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38" y="243543"/>
            <a:ext cx="11698014" cy="23876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Zero-Knowledge Proofs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for Disjunctions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8B42D-139B-7140-DA3B-4EB35B2FE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745" y="3864486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Aarushi Goel</a:t>
            </a:r>
          </a:p>
        </p:txBody>
      </p:sp>
      <p:pic>
        <p:nvPicPr>
          <p:cNvPr id="1026" name="Picture 2" descr="Discussing nonlinear optics: new medicines, chemicals and materials: NTT  Research Scientist Marc Jankowski – NTT Research">
            <a:extLst>
              <a:ext uri="{FF2B5EF4-FFF2-40B4-BE49-F238E27FC236}">
                <a16:creationId xmlns:a16="http://schemas.microsoft.com/office/drawing/2014/main" id="{D188B1DF-5B48-64A9-0D20-5E92B2C1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72" y="4680387"/>
            <a:ext cx="2574546" cy="50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90B64-C9B8-24BB-9428-98B35FC04AF0}"/>
              </a:ext>
            </a:extLst>
          </p:cNvPr>
          <p:cNvSpPr txBox="1"/>
          <p:nvPr/>
        </p:nvSpPr>
        <p:spPr>
          <a:xfrm>
            <a:off x="651790" y="5775619"/>
            <a:ext cx="1087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Based on joint works with: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Matthew Green (JHU), Mathias Hall-Andersen (Aarhus), Gabriel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Kaptchuk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(BU) and Nicholas Spooner (Warwick)</a:t>
            </a:r>
          </a:p>
        </p:txBody>
      </p:sp>
    </p:spTree>
    <p:extLst>
      <p:ext uri="{BB962C8B-B14F-4D97-AF65-F5344CB8AC3E}">
        <p14:creationId xmlns:p14="http://schemas.microsoft.com/office/powerpoint/2010/main" val="192737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F3EF88-AE6D-C88A-5D1C-F7ABC24E9691}"/>
              </a:ext>
            </a:extLst>
          </p:cNvPr>
          <p:cNvSpPr txBox="1"/>
          <p:nvPr/>
        </p:nvSpPr>
        <p:spPr>
          <a:xfrm>
            <a:off x="2124874" y="4896698"/>
            <a:ext cx="1173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EE1AA-9AB2-4A83-83A5-3715E8A4608A}"/>
              </a:ext>
            </a:extLst>
          </p:cNvPr>
          <p:cNvSpPr txBox="1"/>
          <p:nvPr/>
        </p:nvSpPr>
        <p:spPr>
          <a:xfrm>
            <a:off x="3541609" y="6404498"/>
            <a:ext cx="953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BC6B-45E0-BD9B-EC7F-BCF0FEA4A0F6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BC6B-45E0-BD9B-EC7F-BCF0FEA4A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0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>
            <a:extLst>
              <a:ext uri="{FF2B5EF4-FFF2-40B4-BE49-F238E27FC236}">
                <a16:creationId xmlns:a16="http://schemas.microsoft.com/office/drawing/2014/main" id="{FA29DF0E-6923-F934-6F34-2B9EFEE3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F3EF88-AE6D-C88A-5D1C-F7ABC24E9691}"/>
              </a:ext>
            </a:extLst>
          </p:cNvPr>
          <p:cNvSpPr txBox="1"/>
          <p:nvPr/>
        </p:nvSpPr>
        <p:spPr>
          <a:xfrm>
            <a:off x="2124874" y="4896698"/>
            <a:ext cx="1173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66B9B-BCDD-FF07-CD9E-A1F43CD878B9}"/>
              </a:ext>
            </a:extLst>
          </p:cNvPr>
          <p:cNvSpPr txBox="1"/>
          <p:nvPr/>
        </p:nvSpPr>
        <p:spPr>
          <a:xfrm>
            <a:off x="3541609" y="6404498"/>
            <a:ext cx="953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/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/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/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/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/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/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blipFill>
                <a:blip r:embed="rId25"/>
                <a:stretch>
                  <a:fillRect l="-12500" r="-137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5C4C3F-B98F-9545-F2B9-C9285EB7E832}"/>
              </a:ext>
            </a:extLst>
          </p:cNvPr>
          <p:cNvCxnSpPr/>
          <p:nvPr/>
        </p:nvCxnSpPr>
        <p:spPr>
          <a:xfrm>
            <a:off x="8873344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02335DD-B521-F10B-157F-FD37629FB021}"/>
              </a:ext>
            </a:extLst>
          </p:cNvPr>
          <p:cNvSpPr txBox="1"/>
          <p:nvPr/>
        </p:nvSpPr>
        <p:spPr>
          <a:xfrm>
            <a:off x="9043530" y="4849962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Our Goal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41DEAF-90DA-551D-DEC1-E7F9C826CE06}"/>
              </a:ext>
            </a:extLst>
          </p:cNvPr>
          <p:cNvGrpSpPr/>
          <p:nvPr/>
        </p:nvGrpSpPr>
        <p:grpSpPr>
          <a:xfrm>
            <a:off x="10350545" y="4755616"/>
            <a:ext cx="660927" cy="1125697"/>
            <a:chOff x="4061293" y="3756015"/>
            <a:chExt cx="990010" cy="1856197"/>
          </a:xfrm>
        </p:grpSpPr>
        <p:pic>
          <p:nvPicPr>
            <p:cNvPr id="30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DD97A360-A595-6A1E-43BA-BB2F48286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36" b="51493"/>
            <a:stretch/>
          </p:blipFill>
          <p:spPr bwMode="auto">
            <a:xfrm>
              <a:off x="4138297" y="4497720"/>
              <a:ext cx="859414" cy="111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265F6DC9-6912-2D7B-A744-6D601109C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50320" r="23546" b="36120"/>
            <a:stretch/>
          </p:blipFill>
          <p:spPr bwMode="auto">
            <a:xfrm>
              <a:off x="4061293" y="4252119"/>
              <a:ext cx="976184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AA525765-4650-0BD4-9E5D-0A0A8E11B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09" r="76586" b="35931"/>
            <a:stretch/>
          </p:blipFill>
          <p:spPr bwMode="auto">
            <a:xfrm>
              <a:off x="4135527" y="4103596"/>
              <a:ext cx="868687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B9752743-D522-31E9-578E-25A519C50D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7" t="1" r="49958" b="91091"/>
            <a:stretch/>
          </p:blipFill>
          <p:spPr bwMode="auto">
            <a:xfrm>
              <a:off x="4067442" y="4060641"/>
              <a:ext cx="964097" cy="20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09C95510-AF38-F068-043E-E029F7B8B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2" t="47413" r="49636" b="36421"/>
            <a:stretch/>
          </p:blipFill>
          <p:spPr bwMode="auto">
            <a:xfrm>
              <a:off x="4112189" y="3756015"/>
              <a:ext cx="939114" cy="37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4541CDE9-9CC9-89DE-21AF-24E84EC55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4014" b="91846"/>
            <a:stretch/>
          </p:blipFill>
          <p:spPr bwMode="auto">
            <a:xfrm>
              <a:off x="4077247" y="3795187"/>
              <a:ext cx="964098" cy="18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6FDFB7C-0B7B-7C42-13B4-C3A21D41569F}"/>
              </a:ext>
            </a:extLst>
          </p:cNvPr>
          <p:cNvSpPr txBox="1"/>
          <p:nvPr/>
        </p:nvSpPr>
        <p:spPr>
          <a:xfrm>
            <a:off x="9913594" y="5985810"/>
            <a:ext cx="1525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proof where size only depends on one clause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1F40C4-A885-CC9A-0AA7-A3D3C022758E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1F40C4-A885-CC9A-0AA7-A3D3C0227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6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4">
            <a:extLst>
              <a:ext uri="{FF2B5EF4-FFF2-40B4-BE49-F238E27FC236}">
                <a16:creationId xmlns:a16="http://schemas.microsoft.com/office/drawing/2014/main" id="{56AC0EC9-F5E4-C8F0-46DF-8909134CE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D7DB4035-BF6E-EF53-FB3A-3CA49A29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81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2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F3EF88-AE6D-C88A-5D1C-F7ABC24E9691}"/>
              </a:ext>
            </a:extLst>
          </p:cNvPr>
          <p:cNvSpPr txBox="1"/>
          <p:nvPr/>
        </p:nvSpPr>
        <p:spPr>
          <a:xfrm>
            <a:off x="2124874" y="4896698"/>
            <a:ext cx="1173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66B9B-BCDD-FF07-CD9E-A1F43CD878B9}"/>
              </a:ext>
            </a:extLst>
          </p:cNvPr>
          <p:cNvSpPr txBox="1"/>
          <p:nvPr/>
        </p:nvSpPr>
        <p:spPr>
          <a:xfrm>
            <a:off x="3541609" y="6404498"/>
            <a:ext cx="953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/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/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/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/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/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/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blipFill>
                <a:blip r:embed="rId25"/>
                <a:stretch>
                  <a:fillRect l="-12500" r="-137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5C4C3F-B98F-9545-F2B9-C9285EB7E832}"/>
              </a:ext>
            </a:extLst>
          </p:cNvPr>
          <p:cNvCxnSpPr/>
          <p:nvPr/>
        </p:nvCxnSpPr>
        <p:spPr>
          <a:xfrm>
            <a:off x="8873344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02335DD-B521-F10B-157F-FD37629FB021}"/>
              </a:ext>
            </a:extLst>
          </p:cNvPr>
          <p:cNvSpPr txBox="1"/>
          <p:nvPr/>
        </p:nvSpPr>
        <p:spPr>
          <a:xfrm>
            <a:off x="9043530" y="4849962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Our Goal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41DEAF-90DA-551D-DEC1-E7F9C826CE06}"/>
              </a:ext>
            </a:extLst>
          </p:cNvPr>
          <p:cNvGrpSpPr/>
          <p:nvPr/>
        </p:nvGrpSpPr>
        <p:grpSpPr>
          <a:xfrm>
            <a:off x="10350545" y="4755616"/>
            <a:ext cx="660927" cy="1125697"/>
            <a:chOff x="4061293" y="3756015"/>
            <a:chExt cx="990010" cy="1856197"/>
          </a:xfrm>
        </p:grpSpPr>
        <p:pic>
          <p:nvPicPr>
            <p:cNvPr id="30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DD97A360-A595-6A1E-43BA-BB2F48286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36" b="51493"/>
            <a:stretch/>
          </p:blipFill>
          <p:spPr bwMode="auto">
            <a:xfrm>
              <a:off x="4138297" y="4497720"/>
              <a:ext cx="859414" cy="111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265F6DC9-6912-2D7B-A744-6D601109C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50320" r="23546" b="36120"/>
            <a:stretch/>
          </p:blipFill>
          <p:spPr bwMode="auto">
            <a:xfrm>
              <a:off x="4061293" y="4252119"/>
              <a:ext cx="976184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AA525765-4650-0BD4-9E5D-0A0A8E11B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09" r="76586" b="35931"/>
            <a:stretch/>
          </p:blipFill>
          <p:spPr bwMode="auto">
            <a:xfrm>
              <a:off x="4135527" y="4103596"/>
              <a:ext cx="868687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B9752743-D522-31E9-578E-25A519C50D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7" t="1" r="49958" b="91091"/>
            <a:stretch/>
          </p:blipFill>
          <p:spPr bwMode="auto">
            <a:xfrm>
              <a:off x="4067442" y="4060641"/>
              <a:ext cx="964097" cy="20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09C95510-AF38-F068-043E-E029F7B8B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2" t="47413" r="49636" b="36421"/>
            <a:stretch/>
          </p:blipFill>
          <p:spPr bwMode="auto">
            <a:xfrm>
              <a:off x="4112189" y="3756015"/>
              <a:ext cx="939114" cy="37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4541CDE9-9CC9-89DE-21AF-24E84EC55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4014" b="91846"/>
            <a:stretch/>
          </p:blipFill>
          <p:spPr bwMode="auto">
            <a:xfrm>
              <a:off x="4077247" y="3795187"/>
              <a:ext cx="964098" cy="18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6FDFB7C-0B7B-7C42-13B4-C3A21D41569F}"/>
              </a:ext>
            </a:extLst>
          </p:cNvPr>
          <p:cNvSpPr txBox="1"/>
          <p:nvPr/>
        </p:nvSpPr>
        <p:spPr>
          <a:xfrm>
            <a:off x="9913594" y="5985810"/>
            <a:ext cx="1525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proof where size only depends on one clause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470A2C-2C9D-25FE-E134-E2CE1987FAA5}"/>
              </a:ext>
            </a:extLst>
          </p:cNvPr>
          <p:cNvSpPr txBox="1"/>
          <p:nvPr/>
        </p:nvSpPr>
        <p:spPr>
          <a:xfrm>
            <a:off x="1012002" y="240056"/>
            <a:ext cx="2225743" cy="64633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0D1E3A-09FF-EE62-DE8F-6C10A74BFC7B}"/>
              </a:ext>
            </a:extLst>
          </p:cNvPr>
          <p:cNvCxnSpPr>
            <a:stCxn id="2" idx="1"/>
          </p:cNvCxnSpPr>
          <p:nvPr/>
        </p:nvCxnSpPr>
        <p:spPr>
          <a:xfrm>
            <a:off x="838200" y="1027907"/>
            <a:ext cx="2650167" cy="36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8C1950-BA62-9D03-9C1F-BBF27E4A43CC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8C1950-BA62-9D03-9C1F-BBF27E4A4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6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">
            <a:extLst>
              <a:ext uri="{FF2B5EF4-FFF2-40B4-BE49-F238E27FC236}">
                <a16:creationId xmlns:a16="http://schemas.microsoft.com/office/drawing/2014/main" id="{6FBF9C18-EAFB-0FAE-73A7-EEE6F4B11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A1DAE3D0-7AD4-9E3C-FCEF-363725C4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81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5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D102-CCE6-9D9F-7757-477062E7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1"/>
                </a:solidFill>
              </a:rPr>
              <a:t>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27F3A3-85D0-329E-7523-6DAC299683EC}"/>
              </a:ext>
            </a:extLst>
          </p:cNvPr>
          <p:cNvCxnSpPr>
            <a:cxnSpLocks/>
          </p:cNvCxnSpPr>
          <p:nvPr/>
        </p:nvCxnSpPr>
        <p:spPr>
          <a:xfrm>
            <a:off x="6096000" y="1306459"/>
            <a:ext cx="0" cy="28227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33BA2D-FA0E-2617-B6B3-524D2D52C3F3}"/>
                  </a:ext>
                </a:extLst>
              </p:cNvPr>
              <p:cNvSpPr txBox="1"/>
              <p:nvPr/>
            </p:nvSpPr>
            <p:spPr>
              <a:xfrm>
                <a:off x="1100880" y="1403717"/>
                <a:ext cx="40609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u="sng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sz="2400" u="sng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u="sng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400" u="sng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-Protocols </a:t>
                </a:r>
                <a:r>
                  <a:rPr lang="en-US" sz="2400" u="sng" dirty="0">
                    <a:solidFill>
                      <a:schemeClr val="accent5"/>
                    </a:solidFill>
                    <a:latin typeface="+mj-lt"/>
                  </a:rPr>
                  <a:t>[</a:t>
                </a:r>
                <a:r>
                  <a:rPr lang="en-US" sz="2400" u="sng" dirty="0">
                    <a:solidFill>
                      <a:srgbClr val="C00000"/>
                    </a:solidFill>
                    <a:latin typeface="+mj-lt"/>
                  </a:rPr>
                  <a:t>G</a:t>
                </a:r>
                <a:r>
                  <a:rPr lang="en-US" sz="2400" u="sng" dirty="0">
                    <a:solidFill>
                      <a:schemeClr val="accent5"/>
                    </a:solidFill>
                    <a:latin typeface="+mj-lt"/>
                  </a:rPr>
                  <a:t>GHK22]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33BA2D-FA0E-2617-B6B3-524D2D52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80" y="1403717"/>
                <a:ext cx="4060911" cy="461665"/>
              </a:xfrm>
              <a:prstGeom prst="rect">
                <a:avLst/>
              </a:prstGeom>
              <a:blipFill>
                <a:blip r:embed="rId3"/>
                <a:stretch>
                  <a:fillRect l="-2181" t="-10811" r="-311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C6A85C-97A9-2AED-45EF-197FDC712195}"/>
                  </a:ext>
                </a:extLst>
              </p:cNvPr>
              <p:cNvSpPr txBox="1"/>
              <p:nvPr/>
            </p:nvSpPr>
            <p:spPr>
              <a:xfrm>
                <a:off x="1171961" y="3279563"/>
                <a:ext cx="3742097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Show that several existing </a:t>
                </a:r>
                <a14:m>
                  <m:oMath xmlns:m="http://schemas.openxmlformats.org/officeDocument/2006/math">
                    <m: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𝛴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-Protocols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are stackable.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C6A85C-97A9-2AED-45EF-197FDC712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961" y="3279563"/>
                <a:ext cx="3742097" cy="646331"/>
              </a:xfrm>
              <a:prstGeom prst="rect">
                <a:avLst/>
              </a:prstGeom>
              <a:blipFill>
                <a:blip r:embed="rId4"/>
                <a:stretch>
                  <a:fillRect l="-1017" t="-3846" r="-271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8E9A097-936C-82BF-7670-7226E6934986}"/>
              </a:ext>
            </a:extLst>
          </p:cNvPr>
          <p:cNvSpPr txBox="1"/>
          <p:nvPr/>
        </p:nvSpPr>
        <p:spPr>
          <a:xfrm>
            <a:off x="7375916" y="1403716"/>
            <a:ext cx="3479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Speed-</a:t>
            </a:r>
            <a:r>
              <a:rPr lang="en-US" sz="2400" u="sng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u="sng" dirty="0">
                <a:solidFill>
                  <a:schemeClr val="accent5"/>
                </a:solidFill>
                <a:latin typeface="+mj-lt"/>
              </a:rPr>
              <a:t>[</a:t>
            </a:r>
            <a:r>
              <a:rPr lang="en-US" sz="2400" u="sng" dirty="0">
                <a:solidFill>
                  <a:srgbClr val="C00000"/>
                </a:solidFill>
                <a:latin typeface="+mj-lt"/>
              </a:rPr>
              <a:t>G</a:t>
            </a:r>
            <a:r>
              <a:rPr lang="en-US" sz="2400" u="sng" dirty="0">
                <a:solidFill>
                  <a:schemeClr val="accent5"/>
                </a:solidFill>
                <a:latin typeface="+mj-lt"/>
              </a:rPr>
              <a:t>HKS23]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C4EE5-5EA9-1464-27C0-3D8707C64137}"/>
                  </a:ext>
                </a:extLst>
              </p:cNvPr>
              <p:cNvSpPr txBox="1"/>
              <p:nvPr/>
            </p:nvSpPr>
            <p:spPr>
              <a:xfrm>
                <a:off x="1171961" y="2273235"/>
                <a:ext cx="3742098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General framework for stacking a large class of </a:t>
                </a:r>
                <a14:m>
                  <m:oMath xmlns:m="http://schemas.openxmlformats.org/officeDocument/2006/math">
                    <m: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𝛴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-Protocols.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3C4EE5-5EA9-1464-27C0-3D8707C64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961" y="2273235"/>
                <a:ext cx="3742098" cy="646331"/>
              </a:xfrm>
              <a:prstGeom prst="rect">
                <a:avLst/>
              </a:prstGeom>
              <a:blipFill>
                <a:blip r:embed="rId5"/>
                <a:stretch>
                  <a:fillRect t="-588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74019ED-9887-5BDD-F223-C18DED3674F5}"/>
              </a:ext>
            </a:extLst>
          </p:cNvPr>
          <p:cNvSpPr txBox="1"/>
          <p:nvPr/>
        </p:nvSpPr>
        <p:spPr>
          <a:xfrm>
            <a:off x="7138618" y="2273235"/>
            <a:ext cx="388142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stacking framework to</a:t>
            </a:r>
          </a:p>
          <a:p>
            <a:pPr algn="ctr"/>
            <a:r>
              <a:rPr lang="en-US" dirty="0"/>
              <a:t>multi-round public-coin ZK-IP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52E144-FEBA-1685-0339-1A463F2406A9}"/>
              </a:ext>
            </a:extLst>
          </p:cNvPr>
          <p:cNvSpPr txBox="1"/>
          <p:nvPr/>
        </p:nvSpPr>
        <p:spPr>
          <a:xfrm>
            <a:off x="7138617" y="3279563"/>
            <a:ext cx="388141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Show that many existing sublinear proof systems are stackable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4828B-8251-6C47-F214-57E37955F810}"/>
              </a:ext>
            </a:extLst>
          </p:cNvPr>
          <p:cNvSpPr txBox="1"/>
          <p:nvPr/>
        </p:nvSpPr>
        <p:spPr>
          <a:xfrm>
            <a:off x="1171959" y="4905380"/>
            <a:ext cx="98480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prover time = </a:t>
            </a:r>
            <a:r>
              <a:rPr lang="en-US" dirty="0">
                <a:solidFill>
                  <a:schemeClr val="tx1"/>
                </a:solidFill>
              </a:rPr>
              <a:t>Prover time for a single branch + time to simulate remaining clauses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72695-FC05-69E5-E3BF-1133A52130F9}"/>
              </a:ext>
            </a:extLst>
          </p:cNvPr>
          <p:cNvSpPr txBox="1"/>
          <p:nvPr/>
        </p:nvSpPr>
        <p:spPr>
          <a:xfrm>
            <a:off x="1171960" y="4299360"/>
            <a:ext cx="98480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proof size = Proof size for a single clause + log (# clauses)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C0D78-B158-563E-8DA7-09C8CCD42505}"/>
                  </a:ext>
                </a:extLst>
              </p:cNvPr>
              <p:cNvSpPr txBox="1"/>
              <p:nvPr/>
            </p:nvSpPr>
            <p:spPr>
              <a:xfrm>
                <a:off x="7252896" y="5509513"/>
                <a:ext cx="36528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sng" dirty="0"/>
                  <a:t>In sublinear proofs:</a:t>
                </a:r>
                <a:br>
                  <a:rPr lang="en-US" u="sng" dirty="0"/>
                </a:br>
                <a:r>
                  <a:rPr lang="en-US" dirty="0">
                    <a:solidFill>
                      <a:schemeClr val="accent1"/>
                    </a:solidFill>
                  </a:rPr>
                  <a:t>Simulation time &lt; Prover time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Faster prover time for disjunctions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C0D78-B158-563E-8DA7-09C8CCD42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896" y="5509513"/>
                <a:ext cx="3652859" cy="923330"/>
              </a:xfrm>
              <a:prstGeom prst="rect">
                <a:avLst/>
              </a:prstGeom>
              <a:blipFill>
                <a:blip r:embed="rId6"/>
                <a:stretch>
                  <a:fillRect t="-2703" r="-1042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A0A01-FA9E-7105-B1FC-489496360DB5}"/>
              </a:ext>
            </a:extLst>
          </p:cNvPr>
          <p:cNvCxnSpPr>
            <a:cxnSpLocks/>
          </p:cNvCxnSpPr>
          <p:nvPr/>
        </p:nvCxnSpPr>
        <p:spPr>
          <a:xfrm>
            <a:off x="6095989" y="5509513"/>
            <a:ext cx="0" cy="92333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2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3" grpId="0" animBg="1"/>
      <p:bldP spid="14" grpId="0" animBg="1"/>
      <p:bldP spid="16" grpId="0" animBg="1"/>
      <p:bldP spid="18" grpId="0" animBg="1"/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19DA3C-1582-B647-242D-D26E3FC681C2}"/>
                  </a:ext>
                </a:extLst>
              </p:cNvPr>
              <p:cNvSpPr txBox="1"/>
              <p:nvPr/>
            </p:nvSpPr>
            <p:spPr>
              <a:xfrm>
                <a:off x="2747358" y="2303253"/>
                <a:ext cx="68201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6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6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-Protocols </a:t>
                </a:r>
                <a:endParaRPr lang="en-US" sz="60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19DA3C-1582-B647-242D-D26E3FC68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358" y="2303253"/>
                <a:ext cx="6820154" cy="1015663"/>
              </a:xfrm>
              <a:prstGeom prst="rect">
                <a:avLst/>
              </a:prstGeom>
              <a:blipFill>
                <a:blip r:embed="rId3"/>
                <a:stretch>
                  <a:fillRect l="-5390" t="-20988" r="-4275" b="-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1A5E9E-813F-3608-0634-33B2A7E52A0E}"/>
              </a:ext>
            </a:extLst>
          </p:cNvPr>
          <p:cNvSpPr txBox="1"/>
          <p:nvPr/>
        </p:nvSpPr>
        <p:spPr>
          <a:xfrm>
            <a:off x="3634587" y="3364303"/>
            <a:ext cx="492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[</a:t>
            </a:r>
            <a:r>
              <a:rPr lang="en-US" sz="2400" dirty="0">
                <a:solidFill>
                  <a:srgbClr val="C00000"/>
                </a:solidFill>
              </a:rPr>
              <a:t>G</a:t>
            </a:r>
            <a:r>
              <a:rPr lang="en-US" sz="2400" dirty="0">
                <a:solidFill>
                  <a:schemeClr val="accent5"/>
                </a:solidFill>
              </a:rPr>
              <a:t>-Green-Hall-Andersen-</a:t>
            </a:r>
            <a:r>
              <a:rPr lang="en-US" sz="2400" dirty="0" err="1">
                <a:solidFill>
                  <a:schemeClr val="accent5"/>
                </a:solidFill>
              </a:rPr>
              <a:t>Kaptchuk</a:t>
            </a:r>
            <a:r>
              <a:rPr lang="en-US" sz="2400" dirty="0">
                <a:solidFill>
                  <a:schemeClr val="accent5"/>
                </a:solidFill>
              </a:rPr>
              <a:t> 22]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13160-4E62-0105-4DAA-7CB70E7763A6}"/>
              </a:ext>
            </a:extLst>
          </p:cNvPr>
          <p:cNvGrpSpPr/>
          <p:nvPr/>
        </p:nvGrpSpPr>
        <p:grpSpPr>
          <a:xfrm>
            <a:off x="2906025" y="4515650"/>
            <a:ext cx="6379949" cy="1125697"/>
            <a:chOff x="2880827" y="4457898"/>
            <a:chExt cx="6379949" cy="1125697"/>
          </a:xfrm>
        </p:grpSpPr>
        <p:pic>
          <p:nvPicPr>
            <p:cNvPr id="11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8685F711-B19E-E337-19B3-752FD2F09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32" r="77353"/>
            <a:stretch/>
          </p:blipFill>
          <p:spPr bwMode="auto">
            <a:xfrm>
              <a:off x="4295182" y="4623708"/>
              <a:ext cx="562329" cy="647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153491A7-8DFD-476E-4B39-AC895C22D6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2" r="50443" b="50570"/>
            <a:stretch/>
          </p:blipFill>
          <p:spPr bwMode="auto">
            <a:xfrm>
              <a:off x="4945293" y="4651028"/>
              <a:ext cx="610451" cy="69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00B4F4D5-4E39-F16C-4685-97C45157A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579" b="51822"/>
            <a:stretch/>
          </p:blipFill>
          <p:spPr bwMode="auto">
            <a:xfrm>
              <a:off x="2880827" y="4651028"/>
              <a:ext cx="581564" cy="672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D7D9A3BA-A8DC-D051-520E-2BEB72025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5" t="50612" r="50014"/>
            <a:stretch/>
          </p:blipFill>
          <p:spPr bwMode="auto">
            <a:xfrm>
              <a:off x="5601197" y="4602611"/>
              <a:ext cx="643628" cy="68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BD991670-9817-C189-CD76-A24F7C32A9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5" t="50612" r="23024"/>
            <a:stretch/>
          </p:blipFill>
          <p:spPr bwMode="auto">
            <a:xfrm>
              <a:off x="3571321" y="4581515"/>
              <a:ext cx="643628" cy="68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87F9AF57-EAA8-67F2-5DDC-8A523A1A20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4" r="24345" b="47543"/>
            <a:stretch/>
          </p:blipFill>
          <p:spPr bwMode="auto">
            <a:xfrm>
              <a:off x="6274698" y="4654373"/>
              <a:ext cx="643628" cy="73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54F1B8E-644E-EFE3-6377-4235BE403E49}"/>
                </a:ext>
              </a:extLst>
            </p:cNvPr>
            <p:cNvCxnSpPr/>
            <p:nvPr/>
          </p:nvCxnSpPr>
          <p:spPr>
            <a:xfrm>
              <a:off x="7179298" y="4926458"/>
              <a:ext cx="12649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385ADA-F09D-CA8D-92E5-CE384E0C22C6}"/>
                </a:ext>
              </a:extLst>
            </p:cNvPr>
            <p:cNvGrpSpPr/>
            <p:nvPr/>
          </p:nvGrpSpPr>
          <p:grpSpPr>
            <a:xfrm>
              <a:off x="8599849" y="4457898"/>
              <a:ext cx="660927" cy="1125697"/>
              <a:chOff x="4061293" y="3756015"/>
              <a:chExt cx="990010" cy="1856197"/>
            </a:xfrm>
          </p:grpSpPr>
          <p:pic>
            <p:nvPicPr>
              <p:cNvPr id="19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8F1B3D9B-4D79-C473-EC2B-7C52F4D82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836" b="51493"/>
              <a:stretch/>
            </p:blipFill>
            <p:spPr bwMode="auto">
              <a:xfrm>
                <a:off x="4138297" y="4497720"/>
                <a:ext cx="859414" cy="1114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214CCFA7-1E73-8EF8-7FC3-8BD734DFB1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42" t="50320" r="23546" b="36120"/>
              <a:stretch/>
            </p:blipFill>
            <p:spPr bwMode="auto">
              <a:xfrm>
                <a:off x="4061293" y="4252119"/>
                <a:ext cx="976184" cy="311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C073DBD9-263E-9666-4302-CB864BA10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09" r="76586" b="35931"/>
              <a:stretch/>
            </p:blipFill>
            <p:spPr bwMode="auto">
              <a:xfrm>
                <a:off x="4135527" y="4103596"/>
                <a:ext cx="868687" cy="311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F1EA9DC1-39A4-286E-F52B-113FCBB95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57" t="1" r="49958" b="91091"/>
              <a:stretch/>
            </p:blipFill>
            <p:spPr bwMode="auto">
              <a:xfrm>
                <a:off x="4067442" y="4060641"/>
                <a:ext cx="964097" cy="2046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634A35B9-AFAD-D028-A92A-AD49A546F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52" t="47413" r="49636" b="36421"/>
              <a:stretch/>
            </p:blipFill>
            <p:spPr bwMode="auto">
              <a:xfrm>
                <a:off x="4112189" y="3756015"/>
                <a:ext cx="939114" cy="371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C713B7C8-6E4F-13C7-9014-640100AD4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24014" b="91846"/>
              <a:stretch/>
            </p:blipFill>
            <p:spPr bwMode="auto">
              <a:xfrm>
                <a:off x="4077247" y="3795187"/>
                <a:ext cx="964098" cy="187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9629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4175395" y="3212569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5" y="3212569"/>
                <a:ext cx="695484" cy="31228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26FBB0F-DF04-8044-8B47-92200A737E66}"/>
                  </a:ext>
                </a:extLst>
              </p:cNvPr>
              <p:cNvSpPr/>
              <p:nvPr/>
            </p:nvSpPr>
            <p:spPr>
              <a:xfrm>
                <a:off x="5879094" y="3204734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26FBB0F-DF04-8044-8B47-92200A737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094" y="3204734"/>
                <a:ext cx="695484" cy="3122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E5B4D3-12FB-4647-9FAF-EA929A36CB5C}"/>
                  </a:ext>
                </a:extLst>
              </p:cNvPr>
              <p:cNvSpPr/>
              <p:nvPr/>
            </p:nvSpPr>
            <p:spPr>
              <a:xfrm>
                <a:off x="7570491" y="3200670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E5B4D3-12FB-4647-9FAF-EA929A36C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491" y="3200670"/>
                <a:ext cx="695484" cy="312282"/>
              </a:xfrm>
              <a:prstGeom prst="rect">
                <a:avLst/>
              </a:prstGeom>
              <a:blipFill>
                <a:blip r:embed="rId14"/>
                <a:stretch>
                  <a:fillRect b="-370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4070960" y="1767691"/>
            <a:ext cx="884219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8ADCEF3-B04D-424C-B495-6CF739E85313}"/>
              </a:ext>
            </a:extLst>
          </p:cNvPr>
          <p:cNvSpPr/>
          <p:nvPr/>
        </p:nvSpPr>
        <p:spPr>
          <a:xfrm>
            <a:off x="5798988" y="1767691"/>
            <a:ext cx="861454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C7F0143-7B0D-804C-9CB6-A8AADC2BDF9B}"/>
              </a:ext>
            </a:extLst>
          </p:cNvPr>
          <p:cNvSpPr/>
          <p:nvPr/>
        </p:nvSpPr>
        <p:spPr>
          <a:xfrm>
            <a:off x="7461628" y="1767690"/>
            <a:ext cx="880882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9F7CD2B-14E0-D646-8DE8-78BFBF340634}"/>
                  </a:ext>
                </a:extLst>
              </p:cNvPr>
              <p:cNvSpPr txBox="1"/>
              <p:nvPr/>
            </p:nvSpPr>
            <p:spPr>
              <a:xfrm>
                <a:off x="4330968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9F7CD2B-14E0-D646-8DE8-78BFBF340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968" y="4460766"/>
                <a:ext cx="364202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613AC6-F4B3-1340-857F-AE644A71E454}"/>
                  </a:ext>
                </a:extLst>
              </p:cNvPr>
              <p:cNvSpPr txBox="1"/>
              <p:nvPr/>
            </p:nvSpPr>
            <p:spPr>
              <a:xfrm>
                <a:off x="6056318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613AC6-F4B3-1340-857F-AE644A71E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318" y="4460766"/>
                <a:ext cx="36420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443A39-392C-D94B-B587-3E982B3DEFBF}"/>
                  </a:ext>
                </a:extLst>
              </p:cNvPr>
              <p:cNvSpPr txBox="1"/>
              <p:nvPr/>
            </p:nvSpPr>
            <p:spPr>
              <a:xfrm>
                <a:off x="7718219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443A39-392C-D94B-B587-3E982B3DE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219" y="4460766"/>
                <a:ext cx="36420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78405057-5879-4DE4-ABDE-358AF7D16151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Callout 16">
                <a:extLst>
                  <a:ext uri="{FF2B5EF4-FFF2-40B4-BE49-F238E27FC236}">
                    <a16:creationId xmlns:a16="http://schemas.microsoft.com/office/drawing/2014/main" id="{9B93AEE2-1480-8CEB-177C-9790055E0DC5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7" name="Oval Callout 16">
                <a:extLst>
                  <a:ext uri="{FF2B5EF4-FFF2-40B4-BE49-F238E27FC236}">
                    <a16:creationId xmlns:a16="http://schemas.microsoft.com/office/drawing/2014/main" id="{9B93AEE2-1480-8CEB-177C-9790055E0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62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13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41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47E83D9-DAAC-DE73-8A56-E2351449FEBE}"/>
              </a:ext>
            </a:extLst>
          </p:cNvPr>
          <p:cNvSpPr txBox="1"/>
          <p:nvPr/>
        </p:nvSpPr>
        <p:spPr>
          <a:xfrm>
            <a:off x="5393280" y="4948130"/>
            <a:ext cx="176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Prover can compute these messages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16E9C27-08D0-B86E-FF50-CF79F71FCB51}"/>
              </a:ext>
            </a:extLst>
          </p:cNvPr>
          <p:cNvSpPr/>
          <p:nvPr/>
        </p:nvSpPr>
        <p:spPr>
          <a:xfrm>
            <a:off x="6096000" y="453056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21678-353F-E97F-45A4-C650C4FDCCFB}"/>
              </a:ext>
            </a:extLst>
          </p:cNvPr>
          <p:cNvSpPr txBox="1"/>
          <p:nvPr/>
        </p:nvSpPr>
        <p:spPr>
          <a:xfrm>
            <a:off x="7087425" y="4948130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8D432-8FF0-998D-1EB7-53DE35853C71}"/>
              </a:ext>
            </a:extLst>
          </p:cNvPr>
          <p:cNvSpPr txBox="1"/>
          <p:nvPr/>
        </p:nvSpPr>
        <p:spPr>
          <a:xfrm>
            <a:off x="3624064" y="4978603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3902475D-9769-94FF-D6BD-060479342C04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5835ECA-B8A0-71A2-6D6C-5961D93C8861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334129E-1124-645A-5D85-3B3B3A006D15}"/>
              </a:ext>
            </a:extLst>
          </p:cNvPr>
          <p:cNvSpPr/>
          <p:nvPr/>
        </p:nvSpPr>
        <p:spPr>
          <a:xfrm>
            <a:off x="8428" y="4461830"/>
            <a:ext cx="2994946" cy="239723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138D432-8FF0-998D-1EB7-53DE35853C71}"/>
                  </a:ext>
                </a:extLst>
              </p:cNvPr>
              <p:cNvSpPr txBox="1"/>
              <p:nvPr/>
            </p:nvSpPr>
            <p:spPr>
              <a:xfrm>
                <a:off x="3631215" y="4999453"/>
                <a:ext cx="1769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Simulate </a:t>
                </a:r>
              </a:p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138D432-8FF0-998D-1EB7-53DE35853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15" y="4999453"/>
                <a:ext cx="1769216" cy="584775"/>
              </a:xfrm>
              <a:prstGeom prst="rect">
                <a:avLst/>
              </a:prstGeom>
              <a:blipFill>
                <a:blip r:embed="rId19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7447856-3BAC-3AD6-D9D3-14BA53BBB1C6}"/>
              </a:ext>
            </a:extLst>
          </p:cNvPr>
          <p:cNvSpPr/>
          <p:nvPr/>
        </p:nvSpPr>
        <p:spPr>
          <a:xfrm>
            <a:off x="2069553" y="6205055"/>
            <a:ext cx="358814" cy="373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CC9AE2-6CAE-57F9-80DD-42D49C040DC8}"/>
              </a:ext>
            </a:extLst>
          </p:cNvPr>
          <p:cNvSpPr/>
          <p:nvPr/>
        </p:nvSpPr>
        <p:spPr>
          <a:xfrm>
            <a:off x="1941592" y="5441470"/>
            <a:ext cx="358814" cy="373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FC7747-FB15-FB76-B2D2-025773185A23}"/>
              </a:ext>
            </a:extLst>
          </p:cNvPr>
          <p:cNvSpPr/>
          <p:nvPr/>
        </p:nvSpPr>
        <p:spPr>
          <a:xfrm>
            <a:off x="2450662" y="6209885"/>
            <a:ext cx="358814" cy="373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29AA89-ADF8-BC4A-36F0-2D7DE84A0A77}"/>
                  </a:ext>
                </a:extLst>
              </p:cNvPr>
              <p:cNvSpPr txBox="1"/>
              <p:nvPr/>
            </p:nvSpPr>
            <p:spPr>
              <a:xfrm>
                <a:off x="45551" y="4656155"/>
                <a:ext cx="27779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u="sng" dirty="0"/>
                  <a:t>Common </a:t>
                </a:r>
                <a:r>
                  <a:rPr lang="en-US" sz="1600" u="sng" dirty="0">
                    <a:solidFill>
                      <a:srgbClr val="C00000"/>
                    </a:solidFill>
                  </a:rPr>
                  <a:t>simulation </a:t>
                </a:r>
                <a:r>
                  <a:rPr lang="en-US" sz="1600" u="sng" dirty="0"/>
                  <a:t>strategy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u="sng" dirty="0"/>
                  <a:t>-protocols: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229AA89-ADF8-BC4A-36F0-2D7DE84A0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1" y="4656155"/>
                <a:ext cx="2777924" cy="584775"/>
              </a:xfrm>
              <a:prstGeom prst="rect">
                <a:avLst/>
              </a:prstGeom>
              <a:blipFill>
                <a:blip r:embed="rId20"/>
                <a:stretch>
                  <a:fillRect l="-909" t="-2128" r="-227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8F38ED-C00B-DB71-ABFA-FD4BC9F63D97}"/>
                  </a:ext>
                </a:extLst>
              </p:cNvPr>
              <p:cNvSpPr txBox="1"/>
              <p:nvPr/>
            </p:nvSpPr>
            <p:spPr>
              <a:xfrm>
                <a:off x="1192865" y="5441470"/>
                <a:ext cx="1236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Sample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8F38ED-C00B-DB71-ABFA-FD4BC9F63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865" y="5441470"/>
                <a:ext cx="1236680" cy="338554"/>
              </a:xfrm>
              <a:prstGeom prst="rect">
                <a:avLst/>
              </a:prstGeom>
              <a:blipFill>
                <a:blip r:embed="rId21"/>
                <a:stretch>
                  <a:fillRect l="-3061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2F18AF-3CF4-9ACD-96EE-A9E8C70E8189}"/>
                  </a:ext>
                </a:extLst>
              </p:cNvPr>
              <p:cNvSpPr txBox="1"/>
              <p:nvPr/>
            </p:nvSpPr>
            <p:spPr>
              <a:xfrm>
                <a:off x="1192865" y="6193719"/>
                <a:ext cx="15423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Compute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2F18AF-3CF4-9ACD-96EE-A9E8C70E8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865" y="6193719"/>
                <a:ext cx="1542345" cy="338554"/>
              </a:xfrm>
              <a:prstGeom prst="rect">
                <a:avLst/>
              </a:prstGeom>
              <a:blipFill>
                <a:blip r:embed="rId22"/>
                <a:stretch>
                  <a:fillRect l="-2459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4B83403-FF78-8B00-0498-AECB37967809}"/>
              </a:ext>
            </a:extLst>
          </p:cNvPr>
          <p:cNvSpPr txBox="1"/>
          <p:nvPr/>
        </p:nvSpPr>
        <p:spPr>
          <a:xfrm>
            <a:off x="346811" y="5460088"/>
            <a:ext cx="76117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Step 1: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A8E322-D628-4491-BE4F-B342AF44723E}"/>
              </a:ext>
            </a:extLst>
          </p:cNvPr>
          <p:cNvSpPr txBox="1"/>
          <p:nvPr/>
        </p:nvSpPr>
        <p:spPr>
          <a:xfrm>
            <a:off x="346811" y="6193719"/>
            <a:ext cx="76117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Step 2:</a:t>
            </a:r>
          </a:p>
        </p:txBody>
      </p:sp>
      <p:sp>
        <p:nvSpPr>
          <p:cNvPr id="62" name="Up Arrow 61">
            <a:extLst>
              <a:ext uri="{FF2B5EF4-FFF2-40B4-BE49-F238E27FC236}">
                <a16:creationId xmlns:a16="http://schemas.microsoft.com/office/drawing/2014/main" id="{C3D07536-D30A-F7DB-6E13-C2CEFD1BDE9B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Up Arrow 62">
            <a:extLst>
              <a:ext uri="{FF2B5EF4-FFF2-40B4-BE49-F238E27FC236}">
                <a16:creationId xmlns:a16="http://schemas.microsoft.com/office/drawing/2014/main" id="{B953648D-46FA-AD12-FF90-CCF3ECE4255C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B0419E3-99B0-405F-72E6-9D5382B78961}"/>
                  </a:ext>
                </a:extLst>
              </p:cNvPr>
              <p:cNvSpPr txBox="1"/>
              <p:nvPr/>
            </p:nvSpPr>
            <p:spPr>
              <a:xfrm>
                <a:off x="7105403" y="4999452"/>
                <a:ext cx="1769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Simulate </a:t>
                </a:r>
              </a:p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B0419E3-99B0-405F-72E6-9D5382B78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403" y="4999452"/>
                <a:ext cx="1769216" cy="584775"/>
              </a:xfrm>
              <a:prstGeom prst="rect">
                <a:avLst/>
              </a:prstGeom>
              <a:blipFill>
                <a:blip r:embed="rId23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33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3" grpId="0" animBg="1"/>
      <p:bldP spid="34" grpId="0" animBg="1"/>
      <p:bldP spid="41" grpId="0" animBg="1"/>
      <p:bldP spid="42" grpId="0"/>
      <p:bldP spid="46" grpId="0"/>
      <p:bldP spid="47" grpId="0"/>
      <p:bldP spid="48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334129E-1124-645A-5D85-3B3B3A006D15}"/>
              </a:ext>
            </a:extLst>
          </p:cNvPr>
          <p:cNvSpPr/>
          <p:nvPr/>
        </p:nvSpPr>
        <p:spPr>
          <a:xfrm>
            <a:off x="8428" y="4461830"/>
            <a:ext cx="3856002" cy="239723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138D432-8FF0-998D-1EB7-53DE35853C71}"/>
                  </a:ext>
                </a:extLst>
              </p:cNvPr>
              <p:cNvSpPr txBox="1"/>
              <p:nvPr/>
            </p:nvSpPr>
            <p:spPr>
              <a:xfrm>
                <a:off x="3631215" y="4999453"/>
                <a:ext cx="1769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Simulate </a:t>
                </a:r>
              </a:p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138D432-8FF0-998D-1EB7-53DE35853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15" y="4999453"/>
                <a:ext cx="1769216" cy="584775"/>
              </a:xfrm>
              <a:prstGeom prst="rect">
                <a:avLst/>
              </a:prstGeom>
              <a:blipFill>
                <a:blip r:embed="rId19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7447856-3BAC-3AD6-D9D3-14BA53BBB1C6}"/>
              </a:ext>
            </a:extLst>
          </p:cNvPr>
          <p:cNvSpPr/>
          <p:nvPr/>
        </p:nvSpPr>
        <p:spPr>
          <a:xfrm>
            <a:off x="3375456" y="6170630"/>
            <a:ext cx="358814" cy="373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CC9AE2-6CAE-57F9-80DD-42D49C040DC8}"/>
              </a:ext>
            </a:extLst>
          </p:cNvPr>
          <p:cNvSpPr/>
          <p:nvPr/>
        </p:nvSpPr>
        <p:spPr>
          <a:xfrm>
            <a:off x="1941592" y="5441470"/>
            <a:ext cx="358814" cy="373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FC7747-FB15-FB76-B2D2-025773185A23}"/>
              </a:ext>
            </a:extLst>
          </p:cNvPr>
          <p:cNvSpPr/>
          <p:nvPr/>
        </p:nvSpPr>
        <p:spPr>
          <a:xfrm>
            <a:off x="2077506" y="6193719"/>
            <a:ext cx="358814" cy="373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29AA89-ADF8-BC4A-36F0-2D7DE84A0A77}"/>
              </a:ext>
            </a:extLst>
          </p:cNvPr>
          <p:cNvSpPr txBox="1"/>
          <p:nvPr/>
        </p:nvSpPr>
        <p:spPr>
          <a:xfrm>
            <a:off x="680270" y="4663404"/>
            <a:ext cx="277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Special Property 1: </a:t>
            </a:r>
          </a:p>
          <a:p>
            <a:pPr algn="ctr"/>
            <a:r>
              <a:rPr lang="en-US" sz="1600" u="sng" dirty="0"/>
              <a:t>Extended Honest Verifier ZK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8F38ED-C00B-DB71-ABFA-FD4BC9F63D97}"/>
                  </a:ext>
                </a:extLst>
              </p:cNvPr>
              <p:cNvSpPr txBox="1"/>
              <p:nvPr/>
            </p:nvSpPr>
            <p:spPr>
              <a:xfrm>
                <a:off x="1192865" y="5441470"/>
                <a:ext cx="1236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Sample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8F38ED-C00B-DB71-ABFA-FD4BC9F63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865" y="5441470"/>
                <a:ext cx="1236680" cy="338554"/>
              </a:xfrm>
              <a:prstGeom prst="rect">
                <a:avLst/>
              </a:prstGeom>
              <a:blipFill>
                <a:blip r:embed="rId20"/>
                <a:stretch>
                  <a:fillRect l="-3061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2F18AF-3CF4-9ACD-96EE-A9E8C70E8189}"/>
                  </a:ext>
                </a:extLst>
              </p:cNvPr>
              <p:cNvSpPr txBox="1"/>
              <p:nvPr/>
            </p:nvSpPr>
            <p:spPr>
              <a:xfrm>
                <a:off x="1192865" y="6193719"/>
                <a:ext cx="2541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Compute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                      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32F18AF-3CF4-9ACD-96EE-A9E8C70E8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865" y="6193719"/>
                <a:ext cx="2541968" cy="338554"/>
              </a:xfrm>
              <a:prstGeom prst="rect">
                <a:avLst/>
              </a:prstGeom>
              <a:blipFill>
                <a:blip r:embed="rId21"/>
                <a:stretch>
                  <a:fillRect l="-1493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4B83403-FF78-8B00-0498-AECB37967809}"/>
              </a:ext>
            </a:extLst>
          </p:cNvPr>
          <p:cNvSpPr txBox="1"/>
          <p:nvPr/>
        </p:nvSpPr>
        <p:spPr>
          <a:xfrm>
            <a:off x="346811" y="5460088"/>
            <a:ext cx="76117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Step 1: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A8E322-D628-4491-BE4F-B342AF44723E}"/>
              </a:ext>
            </a:extLst>
          </p:cNvPr>
          <p:cNvSpPr txBox="1"/>
          <p:nvPr/>
        </p:nvSpPr>
        <p:spPr>
          <a:xfrm>
            <a:off x="346811" y="6193719"/>
            <a:ext cx="76117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Step 2:</a:t>
            </a:r>
          </a:p>
        </p:txBody>
      </p:sp>
      <p:sp>
        <p:nvSpPr>
          <p:cNvPr id="62" name="Up Arrow 61">
            <a:extLst>
              <a:ext uri="{FF2B5EF4-FFF2-40B4-BE49-F238E27FC236}">
                <a16:creationId xmlns:a16="http://schemas.microsoft.com/office/drawing/2014/main" id="{C3D07536-D30A-F7DB-6E13-C2CEFD1BDE9B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Up Arrow 62">
            <a:extLst>
              <a:ext uri="{FF2B5EF4-FFF2-40B4-BE49-F238E27FC236}">
                <a16:creationId xmlns:a16="http://schemas.microsoft.com/office/drawing/2014/main" id="{B953648D-46FA-AD12-FF90-CCF3ECE4255C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B0419E3-99B0-405F-72E6-9D5382B78961}"/>
                  </a:ext>
                </a:extLst>
              </p:cNvPr>
              <p:cNvSpPr txBox="1"/>
              <p:nvPr/>
            </p:nvSpPr>
            <p:spPr>
              <a:xfrm>
                <a:off x="7105403" y="4999452"/>
                <a:ext cx="1769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Simulate </a:t>
                </a:r>
              </a:p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B0419E3-99B0-405F-72E6-9D5382B78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403" y="4999452"/>
                <a:ext cx="1769216" cy="584775"/>
              </a:xfrm>
              <a:prstGeom prst="rect">
                <a:avLst/>
              </a:prstGeom>
              <a:blipFill>
                <a:blip r:embed="rId22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313212-F0C3-786F-C54F-E9754BB1E632}"/>
              </a:ext>
            </a:extLst>
          </p:cNvPr>
          <p:cNvCxnSpPr>
            <a:cxnSpLocks/>
          </p:cNvCxnSpPr>
          <p:nvPr/>
        </p:nvCxnSpPr>
        <p:spPr>
          <a:xfrm flipH="1">
            <a:off x="8255706" y="2054463"/>
            <a:ext cx="1516484" cy="5672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049804-9C2F-2048-96C3-B799AB31E224}"/>
              </a:ext>
            </a:extLst>
          </p:cNvPr>
          <p:cNvSpPr txBox="1"/>
          <p:nvPr/>
        </p:nvSpPr>
        <p:spPr>
          <a:xfrm>
            <a:off x="9811587" y="1480681"/>
            <a:ext cx="1412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How to simulate these messages?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A22608-3203-2C1C-DAB0-4C4721F904B5}"/>
              </a:ext>
            </a:extLst>
          </p:cNvPr>
          <p:cNvCxnSpPr>
            <a:cxnSpLocks/>
          </p:cNvCxnSpPr>
          <p:nvPr/>
        </p:nvCxnSpPr>
        <p:spPr>
          <a:xfrm flipH="1">
            <a:off x="4455444" y="1677941"/>
            <a:ext cx="5613708" cy="75801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ight Arrow 52">
            <a:extLst>
              <a:ext uri="{FF2B5EF4-FFF2-40B4-BE49-F238E27FC236}">
                <a16:creationId xmlns:a16="http://schemas.microsoft.com/office/drawing/2014/main" id="{BF207820-BAA2-DF6A-F098-C93B6FB35F4D}"/>
              </a:ext>
            </a:extLst>
          </p:cNvPr>
          <p:cNvSpPr/>
          <p:nvPr/>
        </p:nvSpPr>
        <p:spPr>
          <a:xfrm>
            <a:off x="2466913" y="6357257"/>
            <a:ext cx="897859" cy="100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5174A7-B0D8-486E-B616-AF8ECE64BE3E}"/>
              </a:ext>
            </a:extLst>
          </p:cNvPr>
          <p:cNvSpPr txBox="1"/>
          <p:nvPr/>
        </p:nvSpPr>
        <p:spPr>
          <a:xfrm>
            <a:off x="2482295" y="6127160"/>
            <a:ext cx="872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deterministic</a:t>
            </a:r>
          </a:p>
        </p:txBody>
      </p:sp>
    </p:spTree>
    <p:extLst>
      <p:ext uri="{BB962C8B-B14F-4D97-AF65-F5344CB8AC3E}">
        <p14:creationId xmlns:p14="http://schemas.microsoft.com/office/powerpoint/2010/main" val="1354564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DCB3F9-8A0A-2240-8DBE-90F8F9CED395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09795-4D37-5141-81C7-15C847EBC29B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70E4A3F-54F9-4242-8EA8-1546254DD5FE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C0E37-F9BF-724E-B84F-606F63C72950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282F6F-1832-2A4E-8980-EDD5C114D071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874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618375" y="3968881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375" y="3968881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6514329" y="3968881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329" y="3968881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9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20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F25B6-90A6-762E-347B-3CC6FE632A9C}"/>
                  </a:ext>
                </a:extLst>
              </p:cNvPr>
              <p:cNvSpPr txBox="1"/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F25B6-90A6-762E-347B-3CC6FE63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blipFill>
                <a:blip r:embed="rId21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490FA8-9F37-C0BD-E6CD-1DFBDF214A1B}"/>
                  </a:ext>
                </a:extLst>
              </p:cNvPr>
              <p:cNvSpPr/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Equivocate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490FA8-9F37-C0BD-E6CD-1DFBDF214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blipFill>
                <a:blip r:embed="rId22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7170685" y="3863412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685" y="3863412"/>
                <a:ext cx="795474" cy="523220"/>
              </a:xfrm>
              <a:prstGeom prst="rect">
                <a:avLst/>
              </a:prstGeom>
              <a:blipFill>
                <a:blip r:embed="rId2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B8299B-E753-DF14-D6D0-141E2903C417}"/>
                  </a:ext>
                </a:extLst>
              </p:cNvPr>
              <p:cNvSpPr txBox="1"/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</m:oMath>
                </a14:m>
                <a:r>
                  <a:rPr lang="en-US" dirty="0"/>
                  <a:t> are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B8299B-E753-DF14-D6D0-141E2903C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blipFill>
                <a:blip r:embed="rId2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/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blipFill>
                <a:blip r:embed="rId25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8A91FA-7F48-9BDE-7CDD-078B6CE92930}"/>
                  </a:ext>
                </a:extLst>
              </p:cNvPr>
              <p:cNvSpPr txBox="1"/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8A91FA-7F48-9BDE-7CDD-078B6CE92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blipFill>
                <a:blip r:embed="rId2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5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0" grpId="0" animBg="1"/>
      <p:bldP spid="11" grpId="0" animBg="1"/>
      <p:bldP spid="13" grpId="0"/>
      <p:bldP spid="21" grpId="0" animBg="1"/>
      <p:bldP spid="22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6693-C4B0-714F-8B80-DAC35472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Partially-Binding</a:t>
            </a:r>
            <a:r>
              <a:rPr lang="en-US" dirty="0"/>
              <a:t> Vector Commitments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42A6E4-8EAA-734A-9F65-CF7CF3365E5B}"/>
                  </a:ext>
                </a:extLst>
              </p:cNvPr>
              <p:cNvSpPr txBox="1"/>
              <p:nvPr/>
            </p:nvSpPr>
            <p:spPr>
              <a:xfrm>
                <a:off x="2291395" y="3157718"/>
                <a:ext cx="7609208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/>
                  <a:t>-out-of-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/>
                  <a:t> position is binding. Rest can be equivocated.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42A6E4-8EAA-734A-9F65-CF7CF3365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395" y="3157718"/>
                <a:ext cx="7609208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314585C-98E5-B44C-B81F-AA1841B7159F}"/>
              </a:ext>
            </a:extLst>
          </p:cNvPr>
          <p:cNvSpPr txBox="1"/>
          <p:nvPr/>
        </p:nvSpPr>
        <p:spPr>
          <a:xfrm>
            <a:off x="2291395" y="3732519"/>
            <a:ext cx="76092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Binding position is fixed at the time of commitment.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7F5FC-0B07-9843-A4AF-9D23E7ACAC16}"/>
              </a:ext>
            </a:extLst>
          </p:cNvPr>
          <p:cNvSpPr txBox="1"/>
          <p:nvPr/>
        </p:nvSpPr>
        <p:spPr>
          <a:xfrm>
            <a:off x="2291395" y="4321968"/>
            <a:ext cx="76092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Binding position remains hidden from the receiver.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09519-1634-9E4C-81E0-0FEAC3E66C53}"/>
              </a:ext>
            </a:extLst>
          </p:cNvPr>
          <p:cNvSpPr txBox="1"/>
          <p:nvPr/>
        </p:nvSpPr>
        <p:spPr>
          <a:xfrm>
            <a:off x="2291396" y="5302357"/>
            <a:ext cx="76092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propose an efficient construction based on Pedersen Commitments </a:t>
            </a:r>
            <a:r>
              <a:rPr lang="en-US" dirty="0">
                <a:solidFill>
                  <a:schemeClr val="accent1"/>
                </a:solidFill>
              </a:rPr>
              <a:t>[Ped91]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6A98A1-02EF-8F5A-4441-4C462194E67D}"/>
              </a:ext>
            </a:extLst>
          </p:cNvPr>
          <p:cNvGrpSpPr/>
          <p:nvPr/>
        </p:nvGrpSpPr>
        <p:grpSpPr>
          <a:xfrm>
            <a:off x="3412060" y="1996364"/>
            <a:ext cx="5367879" cy="610762"/>
            <a:chOff x="2801127" y="1932802"/>
            <a:chExt cx="5367879" cy="610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E2D96C9-DB1D-367A-25CC-AE648F34EC82}"/>
                    </a:ext>
                  </a:extLst>
                </p:cNvPr>
                <p:cNvSpPr/>
                <p:nvPr/>
              </p:nvSpPr>
              <p:spPr>
                <a:xfrm>
                  <a:off x="5051727" y="2076629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E2D96C9-DB1D-367A-25CC-AE648F34EC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1727" y="2076629"/>
                  <a:ext cx="959259" cy="3122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670483-45EB-2676-EF85-7CFF985B4351}"/>
                </a:ext>
              </a:extLst>
            </p:cNvPr>
            <p:cNvSpPr txBox="1"/>
            <p:nvPr/>
          </p:nvSpPr>
          <p:spPr>
            <a:xfrm>
              <a:off x="6137933" y="1932802"/>
              <a:ext cx="615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…..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B62763-CB61-1DDE-73ED-C9EEB14B8C11}"/>
                    </a:ext>
                  </a:extLst>
                </p:cNvPr>
                <p:cNvSpPr/>
                <p:nvPr/>
              </p:nvSpPr>
              <p:spPr>
                <a:xfrm>
                  <a:off x="3903190" y="2067453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B62763-CB61-1DDE-73ED-C9EEB14B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3190" y="2067453"/>
                  <a:ext cx="959259" cy="312282"/>
                </a:xfrm>
                <a:prstGeom prst="rect">
                  <a:avLst/>
                </a:prstGeom>
                <a:blipFill>
                  <a:blip r:embed="rId5"/>
                  <a:stretch>
                    <a:fillRect b="-3704"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10B946-155E-46F9-D0EA-7903A7F9FC06}"/>
                    </a:ext>
                  </a:extLst>
                </p:cNvPr>
                <p:cNvSpPr/>
                <p:nvPr/>
              </p:nvSpPr>
              <p:spPr>
                <a:xfrm>
                  <a:off x="6797182" y="2076629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10B946-155E-46F9-D0EA-7903A7F9F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182" y="2076629"/>
                  <a:ext cx="959259" cy="3122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205F90-5135-5EE3-3192-3C98917ECBB8}"/>
                    </a:ext>
                  </a:extLst>
                </p:cNvPr>
                <p:cNvSpPr txBox="1"/>
                <p:nvPr/>
              </p:nvSpPr>
              <p:spPr>
                <a:xfrm>
                  <a:off x="2801127" y="1932802"/>
                  <a:ext cx="11285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𝐶𝑜𝑚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205F90-5135-5EE3-3192-3C98917EC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1127" y="1932802"/>
                  <a:ext cx="1128578" cy="523220"/>
                </a:xfrm>
                <a:prstGeom prst="rect">
                  <a:avLst/>
                </a:prstGeom>
                <a:blipFill>
                  <a:blip r:embed="rId7"/>
                  <a:stretch>
                    <a:fillRect r="-2222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5A3FD-6418-2A5A-88E0-7ADCF1661016}"/>
                    </a:ext>
                  </a:extLst>
                </p:cNvPr>
                <p:cNvSpPr txBox="1"/>
                <p:nvPr/>
              </p:nvSpPr>
              <p:spPr>
                <a:xfrm>
                  <a:off x="7753508" y="1932802"/>
                  <a:ext cx="4154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5A3FD-6418-2A5A-88E0-7ADCF1661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508" y="1932802"/>
                  <a:ext cx="41549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8824" r="-8824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98" name="Picture 6" descr="Paddle Lock Svg Paddle Lock Clipart Paddle Lock Clip Art - Etsy">
              <a:extLst>
                <a:ext uri="{FF2B5EF4-FFF2-40B4-BE49-F238E27FC236}">
                  <a16:creationId xmlns:a16="http://schemas.microsoft.com/office/drawing/2014/main" id="{92288798-9BDD-5E99-5EF8-B8DAAECB3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226" y="2120870"/>
              <a:ext cx="563592" cy="4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935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618375" y="3968881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375" y="3968881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6514329" y="3968881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329" y="3968881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8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7170685" y="3863412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685" y="3863412"/>
                <a:ext cx="795474" cy="523220"/>
              </a:xfrm>
              <a:prstGeom prst="rect">
                <a:avLst/>
              </a:prstGeom>
              <a:blipFill>
                <a:blip r:embed="rId20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6B6F4DF-CBA9-63C7-D2EE-96EB4505BE7A}"/>
              </a:ext>
            </a:extLst>
          </p:cNvPr>
          <p:cNvSpPr txBox="1"/>
          <p:nvPr/>
        </p:nvSpPr>
        <p:spPr>
          <a:xfrm>
            <a:off x="4048524" y="6001315"/>
            <a:ext cx="4490268" cy="400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Have we saved on communication so far?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1C8BAEE-114B-8F67-2AA8-46F1E38D8D7A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1C8BAEE-114B-8F67-2AA8-46F1E38D8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3DE994-9BC9-04A4-4AFB-9303D09887AC}"/>
                  </a:ext>
                </a:extLst>
              </p:cNvPr>
              <p:cNvSpPr txBox="1"/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3DE994-9BC9-04A4-4AFB-9303D0988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blipFill>
                <a:blip r:embed="rId2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7669221-F303-49B4-3307-A4DC80B167D6}"/>
                  </a:ext>
                </a:extLst>
              </p:cNvPr>
              <p:cNvSpPr/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Equivocate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7669221-F303-49B4-3307-A4DC80B16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blipFill>
                <a:blip r:embed="rId2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CE25C4-C9B6-B779-ECB5-1678E7BBF56F}"/>
                  </a:ext>
                </a:extLst>
              </p:cNvPr>
              <p:cNvSpPr txBox="1"/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</m:oMath>
                </a14:m>
                <a:r>
                  <a:rPr lang="en-US" dirty="0"/>
                  <a:t> are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9CE25C4-C9B6-B779-ECB5-1678E7BB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blipFill>
                <a:blip r:embed="rId2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B4CA9E-0CA2-C3A0-509C-60CE0231E0F6}"/>
                  </a:ext>
                </a:extLst>
              </p:cNvPr>
              <p:cNvSpPr txBox="1"/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B4CA9E-0CA2-C3A0-509C-60CE0231E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blipFill>
                <a:blip r:embed="rId25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B94B94-2EA2-88F7-D227-B120BEE7ACBB}"/>
                  </a:ext>
                </a:extLst>
              </p:cNvPr>
              <p:cNvSpPr txBox="1"/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B94B94-2EA2-88F7-D227-B120BEE7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blipFill>
                <a:blip r:embed="rId2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2188B7-E4AE-89A5-2B5B-16619748F0E1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53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BE35233-5D8B-B759-A690-2F04A6812CEA}"/>
              </a:ext>
            </a:extLst>
          </p:cNvPr>
          <p:cNvSpPr/>
          <p:nvPr/>
        </p:nvSpPr>
        <p:spPr>
          <a:xfrm>
            <a:off x="8428" y="5706564"/>
            <a:ext cx="5848116" cy="115249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618375" y="3968881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375" y="3968881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6514329" y="3968881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329" y="3968881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8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7170685" y="3863412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685" y="3863412"/>
                <a:ext cx="795474" cy="523220"/>
              </a:xfrm>
              <a:prstGeom prst="rect">
                <a:avLst/>
              </a:prstGeom>
              <a:blipFill>
                <a:blip r:embed="rId20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55C3C47-621C-E70C-EFB2-C1629B8AD76C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55C3C47-621C-E70C-EFB2-C1629B8A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Callout 31">
                <a:extLst>
                  <a:ext uri="{FF2B5EF4-FFF2-40B4-BE49-F238E27FC236}">
                    <a16:creationId xmlns:a16="http://schemas.microsoft.com/office/drawing/2014/main" id="{33EB81CD-6E61-E58D-2B1C-53511684A182}"/>
                  </a:ext>
                </a:extLst>
              </p:cNvPr>
              <p:cNvSpPr/>
              <p:nvPr/>
            </p:nvSpPr>
            <p:spPr>
              <a:xfrm>
                <a:off x="5066749" y="4716564"/>
                <a:ext cx="1737531" cy="786981"/>
              </a:xfrm>
              <a:prstGeom prst="wedgeEllipseCallout">
                <a:avLst>
                  <a:gd name="adj1" fmla="val -7149"/>
                  <a:gd name="adj2" fmla="val -104869"/>
                </a:avLst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Can we recycle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32" name="Oval Callout 31">
                <a:extLst>
                  <a:ext uri="{FF2B5EF4-FFF2-40B4-BE49-F238E27FC236}">
                    <a16:creationId xmlns:a16="http://schemas.microsoft.com/office/drawing/2014/main" id="{33EB81CD-6E61-E58D-2B1C-53511684A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49" y="4716564"/>
                <a:ext cx="1737531" cy="786981"/>
              </a:xfrm>
              <a:prstGeom prst="wedgeEllipseCallout">
                <a:avLst>
                  <a:gd name="adj1" fmla="val -7149"/>
                  <a:gd name="adj2" fmla="val -104869"/>
                </a:avLst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5784C22B-5FED-E200-79AE-ED1095B11C92}"/>
              </a:ext>
            </a:extLst>
          </p:cNvPr>
          <p:cNvSpPr/>
          <p:nvPr/>
        </p:nvSpPr>
        <p:spPr>
          <a:xfrm>
            <a:off x="1958711" y="6317374"/>
            <a:ext cx="358814" cy="3732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36D335-711D-9A66-B1EF-E87177DC7B39}"/>
              </a:ext>
            </a:extLst>
          </p:cNvPr>
          <p:cNvSpPr/>
          <p:nvPr/>
        </p:nvSpPr>
        <p:spPr>
          <a:xfrm>
            <a:off x="1372936" y="6328528"/>
            <a:ext cx="358814" cy="3732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958A44-E2B4-20D5-45B6-F668A692FD0C}"/>
                  </a:ext>
                </a:extLst>
              </p:cNvPr>
              <p:cNvSpPr txBox="1"/>
              <p:nvPr/>
            </p:nvSpPr>
            <p:spPr>
              <a:xfrm>
                <a:off x="243356" y="6303750"/>
                <a:ext cx="15872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/>
                  <a:t>For a fixed   </a:t>
                </a:r>
                <a14:m>
                  <m:oMath xmlns:m="http://schemas.openxmlformats.org/officeDocument/2006/math">
                    <m:r>
                      <a:rPr lang="en-US" b="0" i="1" u="sng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u="sng" dirty="0"/>
                  <a:t>: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958A44-E2B4-20D5-45B6-F668A692F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56" y="6303750"/>
                <a:ext cx="1587261" cy="646331"/>
              </a:xfrm>
              <a:prstGeom prst="rect">
                <a:avLst/>
              </a:prstGeom>
              <a:blipFill>
                <a:blip r:embed="rId23"/>
                <a:stretch>
                  <a:fillRect l="-3200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45886BC-4538-4039-BC7E-87A881A767B9}"/>
                  </a:ext>
                </a:extLst>
              </p:cNvPr>
              <p:cNvSpPr txBox="1"/>
              <p:nvPr/>
            </p:nvSpPr>
            <p:spPr>
              <a:xfrm>
                <a:off x="1838421" y="6308748"/>
                <a:ext cx="4067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   is similarly distributed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45886BC-4538-4039-BC7E-87A881A76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421" y="6308748"/>
                <a:ext cx="4067204" cy="369332"/>
              </a:xfrm>
              <a:prstGeom prst="rect">
                <a:avLst/>
              </a:prstGeom>
              <a:blipFill>
                <a:blip r:embed="rId2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FC1BDF9-4E63-48A5-4832-84B5432503AC}"/>
                  </a:ext>
                </a:extLst>
              </p:cNvPr>
              <p:cNvSpPr txBox="1"/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FC1BDF9-4E63-48A5-4832-84B543250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blipFill>
                <a:blip r:embed="rId2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6C56A0F-5C88-C794-5C62-076F3A8B483E}"/>
                  </a:ext>
                </a:extLst>
              </p:cNvPr>
              <p:cNvSpPr/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Equivocate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6C56A0F-5C88-C794-5C62-076F3A8B4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blipFill>
                <a:blip r:embed="rId26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E30914D-0329-DD07-AA92-BB05E871375A}"/>
                  </a:ext>
                </a:extLst>
              </p:cNvPr>
              <p:cNvSpPr txBox="1"/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</m:oMath>
                </a14:m>
                <a:r>
                  <a:rPr lang="en-US" dirty="0"/>
                  <a:t> are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E30914D-0329-DD07-AA92-BB05E8713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blipFill>
                <a:blip r:embed="rId2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DF98F94-C0F4-6EBE-56AD-47B1FDB04EDB}"/>
                  </a:ext>
                </a:extLst>
              </p:cNvPr>
              <p:cNvSpPr txBox="1"/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DF98F94-C0F4-6EBE-56AD-47B1FDB04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blipFill>
                <a:blip r:embed="rId28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A5F7C1-4A2F-4527-8B82-EA6F0C0CC9EE}"/>
                  </a:ext>
                </a:extLst>
              </p:cNvPr>
              <p:cNvSpPr txBox="1"/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A5F7C1-4A2F-4527-8B82-EA6F0C0CC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blipFill>
                <a:blip r:embed="rId2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62895E7-5376-79C3-7C68-8D7CEB2CFE98}"/>
              </a:ext>
            </a:extLst>
          </p:cNvPr>
          <p:cNvSpPr txBox="1"/>
          <p:nvPr/>
        </p:nvSpPr>
        <p:spPr>
          <a:xfrm>
            <a:off x="235418" y="5782144"/>
            <a:ext cx="510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Special Property 2: (Recyclable third round message)</a:t>
            </a:r>
          </a:p>
        </p:txBody>
      </p:sp>
    </p:spTree>
    <p:extLst>
      <p:ext uri="{BB962C8B-B14F-4D97-AF65-F5344CB8AC3E}">
        <p14:creationId xmlns:p14="http://schemas.microsoft.com/office/powerpoint/2010/main" val="223628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3" grpId="0" animBg="1"/>
      <p:bldP spid="34" grpId="0" animBg="1"/>
      <p:bldP spid="41" grpId="0"/>
      <p:bldP spid="42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6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17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blipFill>
                <a:blip r:embed="rId1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/>
              <p:nvPr/>
            </p:nvSpPr>
            <p:spPr>
              <a:xfrm>
                <a:off x="7055931" y="5320004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Checks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5931" y="5320004"/>
                <a:ext cx="4837030" cy="369332"/>
              </a:xfrm>
              <a:prstGeom prst="rect">
                <a:avLst/>
              </a:prstGeom>
              <a:blipFill>
                <a:blip r:embed="rId19"/>
                <a:stretch>
                  <a:fillRect l="-262"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1988639-96A9-EE50-344E-3CA8DF5E3A90}"/>
                  </a:ext>
                </a:extLst>
              </p:cNvPr>
              <p:cNvSpPr txBox="1"/>
              <p:nvPr/>
            </p:nvSpPr>
            <p:spPr>
              <a:xfrm>
                <a:off x="7054701" y="4889628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</m:oMath>
                </a14:m>
                <a:r>
                  <a:rPr lang="en-US" dirty="0"/>
                  <a:t> are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1988639-96A9-EE50-344E-3CA8DF5E3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889628"/>
                <a:ext cx="4837030" cy="369332"/>
              </a:xfrm>
              <a:prstGeom prst="rect">
                <a:avLst/>
              </a:prstGeom>
              <a:blipFill>
                <a:blip r:embed="rId21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930FC3-7B14-9F43-5F28-B2B7C9DAC15E}"/>
                  </a:ext>
                </a:extLst>
              </p:cNvPr>
              <p:cNvSpPr txBox="1"/>
              <p:nvPr/>
            </p:nvSpPr>
            <p:spPr>
              <a:xfrm>
                <a:off x="7054701" y="4449526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930FC3-7B14-9F43-5F28-B2B7C9DAC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449526"/>
                <a:ext cx="4837030" cy="369332"/>
              </a:xfrm>
              <a:prstGeom prst="rect">
                <a:avLst/>
              </a:prstGeom>
              <a:blipFill>
                <a:blip r:embed="rId2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91EEEEB-F24E-93DD-15B2-EEF8E7F65ACE}"/>
                  </a:ext>
                </a:extLst>
              </p:cNvPr>
              <p:cNvSpPr txBox="1"/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Simulate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91EEEEB-F24E-93DD-15B2-EEF8E7F65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1" y="4455307"/>
                <a:ext cx="3813949" cy="369332"/>
              </a:xfrm>
              <a:prstGeom prst="rect">
                <a:avLst/>
              </a:prstGeom>
              <a:blipFill>
                <a:blip r:embed="rId2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8AFE0B0-711E-4B6E-A993-38E813C42B95}"/>
                  </a:ext>
                </a:extLst>
              </p:cNvPr>
              <p:cNvSpPr/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Equivocate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8AFE0B0-711E-4B6E-A993-38E813C42B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0" y="4889978"/>
                <a:ext cx="3813949" cy="369332"/>
              </a:xfrm>
              <a:prstGeom prst="rect">
                <a:avLst/>
              </a:prstGeom>
              <a:blipFill>
                <a:blip r:embed="rId2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184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Stacked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 for Disjunctions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6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17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blipFill>
                <a:blip r:embed="rId1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B302BB-61BE-963C-3358-421D851359CD}"/>
              </a:ext>
            </a:extLst>
          </p:cNvPr>
          <p:cNvSpPr txBox="1"/>
          <p:nvPr/>
        </p:nvSpPr>
        <p:spPr>
          <a:xfrm>
            <a:off x="1579510" y="4773489"/>
            <a:ext cx="8973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Communication = proof size for proving a single branch + </a:t>
            </a:r>
            <a:r>
              <a:rPr lang="en-US" dirty="0">
                <a:solidFill>
                  <a:srgbClr val="C00000"/>
                </a:solidFill>
              </a:rPr>
              <a:t>size of commitment</a:t>
            </a:r>
            <a:r>
              <a:rPr lang="en-US" dirty="0"/>
              <a:t> + </a:t>
            </a:r>
            <a:r>
              <a:rPr lang="en-US" dirty="0">
                <a:solidFill>
                  <a:schemeClr val="accent1"/>
                </a:solidFill>
              </a:rPr>
              <a:t>size of opening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2502FAD-08AF-5E60-8106-105E66482D87}"/>
              </a:ext>
            </a:extLst>
          </p:cNvPr>
          <p:cNvSpPr/>
          <p:nvPr/>
        </p:nvSpPr>
        <p:spPr>
          <a:xfrm>
            <a:off x="7078639" y="5448895"/>
            <a:ext cx="1410918" cy="592328"/>
          </a:xfrm>
          <a:prstGeom prst="wedgeEllipseCallout">
            <a:avLst>
              <a:gd name="adj1" fmla="val -12576"/>
              <a:gd name="adj2" fmla="val -109027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Can be short</a:t>
            </a:r>
            <a:endParaRPr lang="en-US" sz="160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98DBB05F-CC34-095C-938A-2EDBFFC220CC}"/>
              </a:ext>
            </a:extLst>
          </p:cNvPr>
          <p:cNvSpPr/>
          <p:nvPr/>
        </p:nvSpPr>
        <p:spPr>
          <a:xfrm>
            <a:off x="8605697" y="5448895"/>
            <a:ext cx="2800260" cy="592328"/>
          </a:xfrm>
          <a:prstGeom prst="wedgeEllipseCallout">
            <a:avLst>
              <a:gd name="adj1" fmla="val -12576"/>
              <a:gd name="adj2" fmla="val -109027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At least linear in the length of the vector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BB6CE-839C-0C73-CDCA-B7D137011AB7}"/>
              </a:ext>
            </a:extLst>
          </p:cNvPr>
          <p:cNvSpPr txBox="1"/>
          <p:nvPr/>
        </p:nvSpPr>
        <p:spPr>
          <a:xfrm>
            <a:off x="8743045" y="6316053"/>
            <a:ext cx="239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Can be made logarithmic!!</a:t>
            </a:r>
          </a:p>
        </p:txBody>
      </p:sp>
    </p:spTree>
    <p:extLst>
      <p:ext uri="{BB962C8B-B14F-4D97-AF65-F5344CB8AC3E}">
        <p14:creationId xmlns:p14="http://schemas.microsoft.com/office/powerpoint/2010/main" val="42568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CADB09-4804-BD44-9A92-548F5086EF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Examples </a:t>
                </a:r>
                <a:r>
                  <a:rPr lang="en-US"/>
                  <a:t>of</a:t>
                </a:r>
                <a:r>
                  <a:rPr lang="en-US">
                    <a:solidFill>
                      <a:schemeClr val="accent1"/>
                    </a:solidFill>
                  </a:rPr>
                  <a:t> </a:t>
                </a:r>
                <a:r>
                  <a:rPr lang="en-US"/>
                  <a:t>Stackable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/>
                  <a:t>-Protocols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CADB09-4804-BD44-9A92-548F5086EF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8C216A2-8814-D644-80C6-1CCA79D18BB7}"/>
              </a:ext>
            </a:extLst>
          </p:cNvPr>
          <p:cNvSpPr/>
          <p:nvPr/>
        </p:nvSpPr>
        <p:spPr>
          <a:xfrm>
            <a:off x="3437917" y="1485339"/>
            <a:ext cx="558652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/>
              <a:t>Many natural sigma protocols are stackable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8D91A-8C09-7944-8DE9-210AB0A7D969}"/>
              </a:ext>
            </a:extLst>
          </p:cNvPr>
          <p:cNvSpPr txBox="1"/>
          <p:nvPr/>
        </p:nvSpPr>
        <p:spPr>
          <a:xfrm>
            <a:off x="3276975" y="2411171"/>
            <a:ext cx="120962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/>
              <a:t>Example 1: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A4CC4-054F-7044-A82E-C80F02C2F7E0}"/>
              </a:ext>
            </a:extLst>
          </p:cNvPr>
          <p:cNvSpPr txBox="1"/>
          <p:nvPr/>
        </p:nvSpPr>
        <p:spPr>
          <a:xfrm>
            <a:off x="3275941" y="2839288"/>
            <a:ext cx="120962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/>
              <a:t>Example 2: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7B4CE-81F5-4541-A174-EA14B05239F8}"/>
              </a:ext>
            </a:extLst>
          </p:cNvPr>
          <p:cNvSpPr txBox="1"/>
          <p:nvPr/>
        </p:nvSpPr>
        <p:spPr>
          <a:xfrm>
            <a:off x="4486601" y="2839288"/>
            <a:ext cx="49592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Graph 3-coloring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1F6CD-F16C-C84A-B946-687D95AEA9DD}"/>
              </a:ext>
            </a:extLst>
          </p:cNvPr>
          <p:cNvSpPr txBox="1"/>
          <p:nvPr/>
        </p:nvSpPr>
        <p:spPr>
          <a:xfrm>
            <a:off x="3275941" y="3780399"/>
            <a:ext cx="120962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Example 4: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3DF336-3AFF-E44B-B463-9BBE41C18D5F}"/>
              </a:ext>
            </a:extLst>
          </p:cNvPr>
          <p:cNvSpPr txBox="1"/>
          <p:nvPr/>
        </p:nvSpPr>
        <p:spPr>
          <a:xfrm>
            <a:off x="4485566" y="3641900"/>
            <a:ext cx="49610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MPC-in-the-head </a:t>
            </a:r>
            <a:r>
              <a:rPr lang="en-US" dirty="0">
                <a:solidFill>
                  <a:schemeClr val="accent5"/>
                </a:solidFill>
              </a:rPr>
              <a:t>[IKOS07] 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5D04F8-3031-3741-091E-90E582907DB4}"/>
                  </a:ext>
                </a:extLst>
              </p:cNvPr>
              <p:cNvSpPr txBox="1"/>
              <p:nvPr/>
            </p:nvSpPr>
            <p:spPr>
              <a:xfrm>
                <a:off x="7975761" y="4659883"/>
                <a:ext cx="2097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𝑛𝑑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𝑚𝑎𝑛𝑦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𝑚𝑜𝑟𝑒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…..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5D04F8-3031-3741-091E-90E582907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761" y="4659883"/>
                <a:ext cx="2097369" cy="369332"/>
              </a:xfrm>
              <a:prstGeom prst="rect">
                <a:avLst/>
              </a:prstGeom>
              <a:blipFill>
                <a:blip r:embed="rId4"/>
                <a:stretch>
                  <a:fillRect t="-6667" r="-180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A323DB-5F58-F036-556B-2D8CE1615382}"/>
                  </a:ext>
                </a:extLst>
              </p:cNvPr>
              <p:cNvSpPr txBox="1"/>
              <p:nvPr/>
            </p:nvSpPr>
            <p:spPr>
              <a:xfrm>
                <a:off x="4487635" y="2411171"/>
                <a:ext cx="4961033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Schnorr’s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 </a:t>
                </a:r>
                <a:r>
                  <a:rPr lang="en-US" dirty="0">
                    <a:solidFill>
                      <a:schemeClr val="accent5"/>
                    </a:solidFill>
                  </a:rPr>
                  <a:t>[Sch90]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A323DB-5F58-F036-556B-2D8CE1615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635" y="2411171"/>
                <a:ext cx="4961033" cy="369332"/>
              </a:xfrm>
              <a:prstGeom prst="rect">
                <a:avLst/>
              </a:prstGeom>
              <a:blipFill>
                <a:blip r:embed="rId5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E281970-3253-E6E6-FA18-EEE8A7AC76C6}"/>
              </a:ext>
            </a:extLst>
          </p:cNvPr>
          <p:cNvSpPr txBox="1"/>
          <p:nvPr/>
        </p:nvSpPr>
        <p:spPr>
          <a:xfrm>
            <a:off x="3275941" y="3244334"/>
            <a:ext cx="120962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Example 3: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AC823-CE56-0E39-B898-40108778F448}"/>
              </a:ext>
            </a:extLst>
          </p:cNvPr>
          <p:cNvSpPr txBox="1"/>
          <p:nvPr/>
        </p:nvSpPr>
        <p:spPr>
          <a:xfrm>
            <a:off x="4486601" y="3244334"/>
            <a:ext cx="49592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Hamiltonian Cycle </a:t>
            </a:r>
            <a:r>
              <a:rPr lang="en-US" dirty="0">
                <a:solidFill>
                  <a:schemeClr val="accent5"/>
                </a:solidFill>
              </a:rPr>
              <a:t>[Blu87]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FDA9A-6B93-8A7C-CDC2-DD1F1D78B3E8}"/>
              </a:ext>
            </a:extLst>
          </p:cNvPr>
          <p:cNvSpPr txBox="1"/>
          <p:nvPr/>
        </p:nvSpPr>
        <p:spPr>
          <a:xfrm>
            <a:off x="4347087" y="3949604"/>
            <a:ext cx="512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(Including </a:t>
            </a:r>
            <a:r>
              <a:rPr lang="en-US" dirty="0" err="1"/>
              <a:t>Ligero</a:t>
            </a:r>
            <a:r>
              <a:rPr lang="en-US" dirty="0"/>
              <a:t> </a:t>
            </a:r>
            <a:r>
              <a:rPr lang="en-US" dirty="0">
                <a:solidFill>
                  <a:schemeClr val="accent5"/>
                </a:solidFill>
              </a:rPr>
              <a:t>[AHIV17] </a:t>
            </a:r>
            <a:r>
              <a:rPr lang="en-US" dirty="0"/>
              <a:t>, </a:t>
            </a:r>
            <a:r>
              <a:rPr lang="en-US" dirty="0">
                <a:solidFill>
                  <a:schemeClr val="accent5"/>
                </a:solidFill>
              </a:rPr>
              <a:t>[KKW18]</a:t>
            </a:r>
            <a:r>
              <a:rPr lang="en-US" dirty="0"/>
              <a:t> used in Picnic)</a:t>
            </a:r>
          </a:p>
        </p:txBody>
      </p:sp>
    </p:spTree>
    <p:extLst>
      <p:ext uri="{BB962C8B-B14F-4D97-AF65-F5344CB8AC3E}">
        <p14:creationId xmlns:p14="http://schemas.microsoft.com/office/powerpoint/2010/main" val="337683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19DA3C-1582-B647-242D-D26E3FC681C2}"/>
              </a:ext>
            </a:extLst>
          </p:cNvPr>
          <p:cNvSpPr txBox="1"/>
          <p:nvPr/>
        </p:nvSpPr>
        <p:spPr>
          <a:xfrm>
            <a:off x="2184609" y="398209"/>
            <a:ext cx="8055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Speed-</a:t>
            </a:r>
            <a:r>
              <a:rPr lang="en-US" sz="60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endParaRPr lang="en-US" sz="6000" dirty="0">
              <a:solidFill>
                <a:schemeClr val="accent1"/>
              </a:solidFill>
            </a:endParaRPr>
          </a:p>
          <a:p>
            <a:pPr algn="ctr"/>
            <a:endParaRPr lang="en-US" sz="6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5E9E-813F-3608-0634-33B2A7E52A0E}"/>
              </a:ext>
            </a:extLst>
          </p:cNvPr>
          <p:cNvSpPr txBox="1"/>
          <p:nvPr/>
        </p:nvSpPr>
        <p:spPr>
          <a:xfrm>
            <a:off x="3615337" y="1457415"/>
            <a:ext cx="519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[</a:t>
            </a:r>
            <a:r>
              <a:rPr lang="en-US" sz="2400" dirty="0">
                <a:solidFill>
                  <a:srgbClr val="C00000"/>
                </a:solidFill>
              </a:rPr>
              <a:t>G</a:t>
            </a:r>
            <a:r>
              <a:rPr lang="en-US" sz="2400" dirty="0">
                <a:solidFill>
                  <a:schemeClr val="accent5"/>
                </a:solidFill>
              </a:rPr>
              <a:t>-Hall-Andersen-</a:t>
            </a:r>
            <a:r>
              <a:rPr lang="en-US" sz="2400" dirty="0" err="1">
                <a:solidFill>
                  <a:schemeClr val="accent5"/>
                </a:solidFill>
              </a:rPr>
              <a:t>Kaptchuk</a:t>
            </a:r>
            <a:r>
              <a:rPr lang="en-US" sz="2400" dirty="0">
                <a:solidFill>
                  <a:schemeClr val="accent5"/>
                </a:solidFill>
              </a:rPr>
              <a:t>-Spooner 23]</a:t>
            </a:r>
          </a:p>
        </p:txBody>
      </p:sp>
      <p:pic>
        <p:nvPicPr>
          <p:cNvPr id="2" name="Picture 4" descr="These Kids Learned How To Stack Cups And Were Actually Good At It">
            <a:extLst>
              <a:ext uri="{FF2B5EF4-FFF2-40B4-BE49-F238E27FC236}">
                <a16:creationId xmlns:a16="http://schemas.microsoft.com/office/drawing/2014/main" id="{AAE8ED19-30D0-142F-D6EF-B0F91747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30" y="2586518"/>
            <a:ext cx="6534118" cy="36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30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Review: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approach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4CAE6F-CDA6-3817-7EC4-3CB3DEF2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30" y="345077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EF383-27DA-829C-3D3F-F4540122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943" y="3450771"/>
            <a:ext cx="960618" cy="13255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746294-B0F6-C1E9-FA61-AEADED355F82}"/>
              </a:ext>
            </a:extLst>
          </p:cNvPr>
          <p:cNvCxnSpPr>
            <a:cxnSpLocks/>
          </p:cNvCxnSpPr>
          <p:nvPr/>
        </p:nvCxnSpPr>
        <p:spPr>
          <a:xfrm>
            <a:off x="4674340" y="369926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853035-1B5E-AA6D-7994-D78A63F5B228}"/>
              </a:ext>
            </a:extLst>
          </p:cNvPr>
          <p:cNvCxnSpPr>
            <a:cxnSpLocks/>
          </p:cNvCxnSpPr>
          <p:nvPr/>
        </p:nvCxnSpPr>
        <p:spPr>
          <a:xfrm>
            <a:off x="4674339" y="453746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66226-09A8-5699-C9CC-42BFDC526143}"/>
              </a:ext>
            </a:extLst>
          </p:cNvPr>
          <p:cNvCxnSpPr>
            <a:cxnSpLocks/>
          </p:cNvCxnSpPr>
          <p:nvPr/>
        </p:nvCxnSpPr>
        <p:spPr>
          <a:xfrm flipH="1">
            <a:off x="4633863" y="4129570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/>
              <p:nvPr/>
            </p:nvSpPr>
            <p:spPr>
              <a:xfrm>
                <a:off x="5832286" y="3252232"/>
                <a:ext cx="4326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86" y="3252232"/>
                <a:ext cx="43261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/>
              <p:nvPr/>
            </p:nvSpPr>
            <p:spPr>
              <a:xfrm>
                <a:off x="5832286" y="3711138"/>
                <a:ext cx="404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86" y="3711138"/>
                <a:ext cx="4044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/>
              <p:nvPr/>
            </p:nvSpPr>
            <p:spPr>
              <a:xfrm>
                <a:off x="5836294" y="4138160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294" y="4138160"/>
                <a:ext cx="4079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564F8D-E9AB-8E13-42A2-91482D9D1C3D}"/>
              </a:ext>
            </a:extLst>
          </p:cNvPr>
          <p:cNvSpPr txBox="1"/>
          <p:nvPr/>
        </p:nvSpPr>
        <p:spPr>
          <a:xfrm>
            <a:off x="3067943" y="482601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6FE0-6B49-5B6E-DD31-B110FBBCA721}"/>
              </a:ext>
            </a:extLst>
          </p:cNvPr>
          <p:cNvSpPr txBox="1"/>
          <p:nvPr/>
        </p:nvSpPr>
        <p:spPr>
          <a:xfrm>
            <a:off x="8251959" y="472795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3F12E6DD-4B72-FD38-04E3-203B8E8C56BE}"/>
              </a:ext>
            </a:extLst>
          </p:cNvPr>
          <p:cNvSpPr/>
          <p:nvPr/>
        </p:nvSpPr>
        <p:spPr>
          <a:xfrm>
            <a:off x="5102271" y="4808853"/>
            <a:ext cx="2608729" cy="753098"/>
          </a:xfrm>
          <a:prstGeom prst="wedgeEllipseCallout">
            <a:avLst>
              <a:gd name="adj1" fmla="val -11506"/>
              <a:gd name="adj2" fmla="val -98248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Recyclable across clauses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61EBF856-A4AE-FC1F-732F-ED4A20CB1CC4}"/>
                  </a:ext>
                </a:extLst>
              </p:cNvPr>
              <p:cNvSpPr/>
              <p:nvPr/>
            </p:nvSpPr>
            <p:spPr>
              <a:xfrm>
                <a:off x="6079279" y="2138317"/>
                <a:ext cx="2608729" cy="1135426"/>
              </a:xfrm>
              <a:prstGeom prst="wedgeEllipseCallout">
                <a:avLst>
                  <a:gd name="adj1" fmla="val -46558"/>
                  <a:gd name="adj2" fmla="val 70871"/>
                </a:avLst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Deterministically computable given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61EBF856-A4AE-FC1F-732F-ED4A20CB1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79" y="2138317"/>
                <a:ext cx="2608729" cy="1135426"/>
              </a:xfrm>
              <a:prstGeom prst="wedgeEllipseCallout">
                <a:avLst>
                  <a:gd name="adj1" fmla="val -46558"/>
                  <a:gd name="adj2" fmla="val 70871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4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52" y="2739301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8826939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2DEE53-2082-BCB0-DF0D-CE1C8939EABE}"/>
                  </a:ext>
                </a:extLst>
              </p:cNvPr>
              <p:cNvSpPr/>
              <p:nvPr/>
            </p:nvSpPr>
            <p:spPr>
              <a:xfrm>
                <a:off x="3385900" y="3450711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2DEE53-2082-BCB0-DF0D-CE1C8939E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900" y="3450711"/>
                <a:ext cx="5214841" cy="320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F659C12-B649-1A3B-20A8-9FF957F35912}"/>
                  </a:ext>
                </a:extLst>
              </p:cNvPr>
              <p:cNvSpPr/>
              <p:nvPr/>
            </p:nvSpPr>
            <p:spPr>
              <a:xfrm>
                <a:off x="3365295" y="2784030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F659C12-B649-1A3B-20A8-9FF957F35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295" y="2784030"/>
                <a:ext cx="5225144" cy="320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3EEA07-3A92-5753-E954-564F864E24E5}"/>
                  </a:ext>
                </a:extLst>
              </p:cNvPr>
              <p:cNvSpPr/>
              <p:nvPr/>
            </p:nvSpPr>
            <p:spPr>
              <a:xfrm>
                <a:off x="3375598" y="2141668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3EEA07-3A92-5753-E954-564F864E2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98" y="2141668"/>
                <a:ext cx="5214841" cy="320793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0FA95AA3-35A1-6ADC-186E-2E76ACA39A4F}"/>
              </a:ext>
            </a:extLst>
          </p:cNvPr>
          <p:cNvSpPr/>
          <p:nvPr/>
        </p:nvSpPr>
        <p:spPr>
          <a:xfrm>
            <a:off x="5326225" y="1352349"/>
            <a:ext cx="130328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/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464420" y="2530883"/>
            <a:ext cx="5238242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1E2E21-531C-142C-7794-AB2ECF860033}"/>
                  </a:ext>
                </a:extLst>
              </p:cNvPr>
              <p:cNvSpPr/>
              <p:nvPr/>
            </p:nvSpPr>
            <p:spPr>
              <a:xfrm>
                <a:off x="3370403" y="4132035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1E2E21-531C-142C-7794-AB2ECF860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03" y="4132035"/>
                <a:ext cx="5225144" cy="3207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292F0F-117A-5D43-8478-F884ABA1F0BB}"/>
                  </a:ext>
                </a:extLst>
              </p:cNvPr>
              <p:cNvSpPr/>
              <p:nvPr/>
            </p:nvSpPr>
            <p:spPr>
              <a:xfrm>
                <a:off x="3378459" y="5474357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292F0F-117A-5D43-8478-F884ABA1F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459" y="5474357"/>
                <a:ext cx="5214841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F061CDA4-9A62-5192-26B4-7A1029AB8B51}"/>
              </a:ext>
            </a:extLst>
          </p:cNvPr>
          <p:cNvSpPr txBox="1"/>
          <p:nvPr/>
        </p:nvSpPr>
        <p:spPr>
          <a:xfrm>
            <a:off x="5833878" y="4522134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617E0B-8DF1-3C5A-2AAC-53C267AD32C3}"/>
              </a:ext>
            </a:extLst>
          </p:cNvPr>
          <p:cNvSpPr txBox="1"/>
          <p:nvPr/>
        </p:nvSpPr>
        <p:spPr>
          <a:xfrm>
            <a:off x="7707086" y="1278111"/>
            <a:ext cx="419049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Which messages are recyclable and which ones are deterministically computable?</a:t>
            </a:r>
          </a:p>
        </p:txBody>
      </p:sp>
    </p:spTree>
    <p:extLst>
      <p:ext uri="{BB962C8B-B14F-4D97-AF65-F5344CB8AC3E}">
        <p14:creationId xmlns:p14="http://schemas.microsoft.com/office/powerpoint/2010/main" val="164517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76,631 Devil Horns Images, Stock Photos &amp; Vectors | Shutterstock">
            <a:extLst>
              <a:ext uri="{FF2B5EF4-FFF2-40B4-BE49-F238E27FC236}">
                <a16:creationId xmlns:a16="http://schemas.microsoft.com/office/drawing/2014/main" id="{0AB78A17-77B7-B7F3-5832-84C272B62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 b="26733"/>
          <a:stretch/>
        </p:blipFill>
        <p:spPr bwMode="auto">
          <a:xfrm>
            <a:off x="210920" y="3260096"/>
            <a:ext cx="900314" cy="10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76,631 Devil Horns Images, Stock Photos &amp; Vectors | Shutterstock">
            <a:extLst>
              <a:ext uri="{FF2B5EF4-FFF2-40B4-BE49-F238E27FC236}">
                <a16:creationId xmlns:a16="http://schemas.microsoft.com/office/drawing/2014/main" id="{E6415882-0DC8-CDD0-640F-FCD32E2E6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 b="26733"/>
          <a:stretch/>
        </p:blipFill>
        <p:spPr bwMode="auto">
          <a:xfrm>
            <a:off x="760316" y="3240727"/>
            <a:ext cx="883165" cy="10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CF87E-DC60-A749-AC10-EECA815C2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34C35-C891-2E43-87C9-9F8905B156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649F67-41BA-A84F-8919-D0772A4F925C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649F67-41BA-A84F-8919-D0772A4F9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Callout 7">
                <a:extLst>
                  <a:ext uri="{FF2B5EF4-FFF2-40B4-BE49-F238E27FC236}">
                    <a16:creationId xmlns:a16="http://schemas.microsoft.com/office/drawing/2014/main" id="{E0BC49E7-9F03-7C40-9DF4-5084EFA43128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Callout 7">
                <a:extLst>
                  <a:ext uri="{FF2B5EF4-FFF2-40B4-BE49-F238E27FC236}">
                    <a16:creationId xmlns:a16="http://schemas.microsoft.com/office/drawing/2014/main" id="{E0BC49E7-9F03-7C40-9DF4-5084EFA43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7BFD4C3-62B9-1C49-AFD7-56330A44A8F9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A6BB5-0C4A-E34B-8CCC-CEB6C07CF163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E61AEC-0F0D-7141-901F-F608523769DB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B4EACC-CAF7-6B47-BA7B-F47664905E93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3D60D8-1347-8D43-8F97-FA1AFE4887F8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2C39A3B-E6A3-804F-BF65-E0A6B278FA28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C0AA2B-EAF9-4642-ABF6-4D20DE95FF7A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3A2004-F9EF-624B-97EE-D221BC44510F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66D196-27BD-4B38-40E0-6424CB49B108}"/>
                  </a:ext>
                </a:extLst>
              </p:cNvPr>
              <p:cNvSpPr txBox="1"/>
              <p:nvPr/>
            </p:nvSpPr>
            <p:spPr>
              <a:xfrm>
                <a:off x="7586396" y="2487461"/>
                <a:ext cx="3519054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</a:rPr>
                  <a:t>Cheating</a:t>
                </a:r>
                <a:r>
                  <a:rPr lang="en-US" sz="2000" dirty="0"/>
                  <a:t> prover cannot give accepting proof if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66D196-27BD-4B38-40E0-6424CB49B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396" y="2487461"/>
                <a:ext cx="3519054" cy="707886"/>
              </a:xfrm>
              <a:prstGeom prst="rect">
                <a:avLst/>
              </a:prstGeom>
              <a:blipFill>
                <a:blip r:embed="rId8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D334EE-19A6-CD28-A500-70E1CCA7CAD4}"/>
              </a:ext>
            </a:extLst>
          </p:cNvPr>
          <p:cNvSpPr txBox="1"/>
          <p:nvPr/>
        </p:nvSpPr>
        <p:spPr>
          <a:xfrm>
            <a:off x="8529358" y="1860977"/>
            <a:ext cx="163313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Soundness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D2136-128E-9903-48CA-9720823E914D}"/>
              </a:ext>
            </a:extLst>
          </p:cNvPr>
          <p:cNvSpPr txBox="1"/>
          <p:nvPr/>
        </p:nvSpPr>
        <p:spPr>
          <a:xfrm>
            <a:off x="7586396" y="4791799"/>
            <a:ext cx="351905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Verifier should not learn the secret witness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71D0B-CD9A-1F76-BD73-73E691105D1B}"/>
              </a:ext>
            </a:extLst>
          </p:cNvPr>
          <p:cNvSpPr txBox="1"/>
          <p:nvPr/>
        </p:nvSpPr>
        <p:spPr>
          <a:xfrm>
            <a:off x="8075491" y="4110373"/>
            <a:ext cx="254086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Zero knowledge</a:t>
            </a:r>
          </a:p>
        </p:txBody>
      </p:sp>
    </p:spTree>
    <p:extLst>
      <p:ext uri="{BB962C8B-B14F-4D97-AF65-F5344CB8AC3E}">
        <p14:creationId xmlns:p14="http://schemas.microsoft.com/office/powerpoint/2010/main" val="11712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F41755-4301-D69A-EC17-DBE3926D0582}"/>
              </a:ext>
            </a:extLst>
          </p:cNvPr>
          <p:cNvSpPr/>
          <p:nvPr/>
        </p:nvSpPr>
        <p:spPr>
          <a:xfrm>
            <a:off x="6545751" y="2115238"/>
            <a:ext cx="1021434" cy="402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FEECC-2E3E-B60E-2332-9D0AAC547469}"/>
                  </a:ext>
                </a:extLst>
              </p:cNvPr>
              <p:cNvSpPr txBox="1"/>
              <p:nvPr/>
            </p:nvSpPr>
            <p:spPr>
              <a:xfrm>
                <a:off x="7919382" y="4925570"/>
                <a:ext cx="408655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Can be computed deterministically, given the instance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𝑟𝑎𝑛𝑑</m:t>
                        </m:r>
                      </m:sub>
                    </m:sSub>
                  </m:oMath>
                </a14:m>
                <a:r>
                  <a:rPr lang="en-US"/>
                  <a:t> messages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FEECC-2E3E-B60E-2332-9D0AAC547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382" y="4925570"/>
                <a:ext cx="4086553" cy="646331"/>
              </a:xfrm>
              <a:prstGeom prst="rect">
                <a:avLst/>
              </a:prstGeom>
              <a:blipFill>
                <a:blip r:embed="rId3"/>
                <a:stretch>
                  <a:fillRect t="-3846" r="-1548"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FDCA2870-BC4B-6134-966B-9CD5AA423B8B}"/>
              </a:ext>
            </a:extLst>
          </p:cNvPr>
          <p:cNvSpPr/>
          <p:nvPr/>
        </p:nvSpPr>
        <p:spPr>
          <a:xfrm>
            <a:off x="4709010" y="2115238"/>
            <a:ext cx="1021434" cy="40254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3650B9-8C04-A289-ABED-DED27F2962DB}"/>
                  </a:ext>
                </a:extLst>
              </p:cNvPr>
              <p:cNvSpPr txBox="1"/>
              <p:nvPr/>
            </p:nvSpPr>
            <p:spPr>
              <a:xfrm>
                <a:off x="663735" y="4930532"/>
                <a:ext cx="3693078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Can be simulated independent of the instance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and hence are recyclable!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3650B9-8C04-A289-ABED-DED27F296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35" y="4930532"/>
                <a:ext cx="3693078" cy="646331"/>
              </a:xfrm>
              <a:prstGeom prst="rect">
                <a:avLst/>
              </a:prstGeom>
              <a:blipFill>
                <a:blip r:embed="rId4"/>
                <a:stretch>
                  <a:fillRect l="-685" t="-5769" r="-1712" b="-134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352" y="2739301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8826939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FA95AA3-35A1-6ADC-186E-2E76ACA39A4F}"/>
              </a:ext>
            </a:extLst>
          </p:cNvPr>
          <p:cNvSpPr/>
          <p:nvPr/>
        </p:nvSpPr>
        <p:spPr>
          <a:xfrm>
            <a:off x="5326225" y="1352349"/>
            <a:ext cx="130328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/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464420" y="2530883"/>
            <a:ext cx="5238242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30E15A-591A-A6B0-B388-DED601D8248F}"/>
                  </a:ext>
                </a:extLst>
              </p:cNvPr>
              <p:cNvSpPr/>
              <p:nvPr/>
            </p:nvSpPr>
            <p:spPr>
              <a:xfrm>
                <a:off x="3499996" y="3468417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  <m:r>
                      <m:rPr>
                        <m:nor/>
                      </m:rPr>
                      <a:rPr lang="en-US" sz="1600">
                        <a:solidFill>
                          <a:schemeClr val="tx1"/>
                        </a:solidFill>
                      </a:rPr>
                      <m:t>		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30E15A-591A-A6B0-B388-DED601D82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96" y="3468417"/>
                <a:ext cx="5214841" cy="320793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2048-554C-74FB-620A-5E60E271B0BB}"/>
                  </a:ext>
                </a:extLst>
              </p:cNvPr>
              <p:cNvSpPr/>
              <p:nvPr/>
            </p:nvSpPr>
            <p:spPr>
              <a:xfrm>
                <a:off x="3479391" y="2801736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2048-554C-74FB-620A-5E60E271B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391" y="2801736"/>
                <a:ext cx="5225144" cy="320793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DAC7E-26D1-50A2-1C9A-75237DFCBD10}"/>
                  </a:ext>
                </a:extLst>
              </p:cNvPr>
              <p:cNvSpPr/>
              <p:nvPr/>
            </p:nvSpPr>
            <p:spPr>
              <a:xfrm>
                <a:off x="3489694" y="2159374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DAC7E-26D1-50A2-1C9A-75237DFCBD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94" y="2159374"/>
                <a:ext cx="5214841" cy="320793"/>
              </a:xfrm>
              <a:prstGeom prst="rect">
                <a:avLst/>
              </a:prstGeom>
              <a:blipFill>
                <a:blip r:embed="rId10"/>
                <a:stretch>
                  <a:fillRect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315762-8E65-BCD5-5078-450167565E7A}"/>
                  </a:ext>
                </a:extLst>
              </p:cNvPr>
              <p:cNvSpPr/>
              <p:nvPr/>
            </p:nvSpPr>
            <p:spPr>
              <a:xfrm>
                <a:off x="3484499" y="4149741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315762-8E65-BCD5-5078-450167565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499" y="4149741"/>
                <a:ext cx="5225144" cy="320793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69CEB-7C2A-CF5F-9E08-40A96A240E1A}"/>
                  </a:ext>
                </a:extLst>
              </p:cNvPr>
              <p:cNvSpPr/>
              <p:nvPr/>
            </p:nvSpPr>
            <p:spPr>
              <a:xfrm>
                <a:off x="3492555" y="5492063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69CEB-7C2A-CF5F-9E08-40A96A240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555" y="5492063"/>
                <a:ext cx="5214841" cy="320793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1993A7-3632-774E-212C-D9B0998E76C3}"/>
              </a:ext>
            </a:extLst>
          </p:cNvPr>
          <p:cNvSpPr txBox="1"/>
          <p:nvPr/>
        </p:nvSpPr>
        <p:spPr>
          <a:xfrm>
            <a:off x="5947974" y="4539840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9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079283" y="2530883"/>
            <a:ext cx="6372280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EF0063-1C51-FC98-4333-6CA9AA4D1D61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156908-3E95-216F-9966-D04945EEB8FA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156908-3E95-216F-9966-D04945EE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F1344-D022-64CB-FD97-B994ABEEDEBE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F1344-D022-64CB-FD97-B994ABEED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432EF4A-2F57-B4A7-94EC-7A6F666F1B2A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9706F-C9C3-7852-55E3-1D6D7F29580D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9706F-C9C3-7852-55E3-1D6D7F29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/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7D953C-5EA4-AB5D-D694-9AA575D4EA1B}"/>
                  </a:ext>
                </a:extLst>
              </p:cNvPr>
              <p:cNvSpPr/>
              <p:nvPr/>
            </p:nvSpPr>
            <p:spPr>
              <a:xfrm>
                <a:off x="3762657" y="2793317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7D953C-5EA4-AB5D-D694-9AA575D4E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57" y="2793317"/>
                <a:ext cx="1338179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/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E2CDE62D-DB6C-14B3-FAFD-A6C7F7F28982}"/>
              </a:ext>
            </a:extLst>
          </p:cNvPr>
          <p:cNvSpPr/>
          <p:nvPr/>
        </p:nvSpPr>
        <p:spPr>
          <a:xfrm>
            <a:off x="3681388" y="1295693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696004-4A3D-C73A-AC97-CE34CB821850}"/>
                  </a:ext>
                </a:extLst>
              </p:cNvPr>
              <p:cNvSpPr txBox="1"/>
              <p:nvPr/>
            </p:nvSpPr>
            <p:spPr>
              <a:xfrm>
                <a:off x="4195318" y="6164157"/>
                <a:ext cx="5479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696004-4A3D-C73A-AC97-CE34CB821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318" y="6164157"/>
                <a:ext cx="547971" cy="369332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58DEE2-6A47-645C-819C-41EF68C9484A}"/>
                  </a:ext>
                </a:extLst>
              </p:cNvPr>
              <p:cNvSpPr/>
              <p:nvPr/>
            </p:nvSpPr>
            <p:spPr>
              <a:xfrm>
                <a:off x="3762657" y="4147854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58DEE2-6A47-645C-819C-41EF68C94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57" y="4147854"/>
                <a:ext cx="1338178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/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/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/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5CBC9FC-FE84-C56C-D792-7CD55352C0FE}"/>
              </a:ext>
            </a:extLst>
          </p:cNvPr>
          <p:cNvSpPr txBox="1"/>
          <p:nvPr/>
        </p:nvSpPr>
        <p:spPr>
          <a:xfrm>
            <a:off x="4257490" y="452107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/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>
            <a:extLst>
              <a:ext uri="{FF2B5EF4-FFF2-40B4-BE49-F238E27FC236}">
                <a16:creationId xmlns:a16="http://schemas.microsoft.com/office/drawing/2014/main" id="{5FF885E9-4D95-703F-37F2-347BD5E8F141}"/>
              </a:ext>
            </a:extLst>
          </p:cNvPr>
          <p:cNvSpPr/>
          <p:nvPr/>
        </p:nvSpPr>
        <p:spPr>
          <a:xfrm>
            <a:off x="5562443" y="1286596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E564FB9-8EDB-AA3B-40B3-50EAAC87E0E6}"/>
                  </a:ext>
                </a:extLst>
              </p:cNvPr>
              <p:cNvSpPr txBox="1"/>
              <p:nvPr/>
            </p:nvSpPr>
            <p:spPr>
              <a:xfrm>
                <a:off x="6076373" y="6155060"/>
                <a:ext cx="5479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E564FB9-8EDB-AA3B-40B3-50EAAC87E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73" y="6155060"/>
                <a:ext cx="547971" cy="369332"/>
              </a:xfrm>
              <a:prstGeom prst="rect">
                <a:avLst/>
              </a:prstGeom>
              <a:blipFill>
                <a:blip r:embed="rId23"/>
                <a:stretch>
                  <a:fillRect t="-3226" b="-16129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blipFill>
                <a:blip r:embed="rId25"/>
                <a:stretch>
                  <a:fillRect l="-1852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/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/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138545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/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8AD5D28-0FBD-562C-3140-A1FDFD29BA38}"/>
                  </a:ext>
                </a:extLst>
              </p:cNvPr>
              <p:cNvSpPr/>
              <p:nvPr/>
            </p:nvSpPr>
            <p:spPr>
              <a:xfrm>
                <a:off x="7499254" y="2783237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8AD5D28-0FBD-562C-3140-A1FDFD29B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54" y="2783237"/>
                <a:ext cx="1338179" cy="32079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/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35E84D27-4456-1929-6849-A0ADA4E0D321}"/>
              </a:ext>
            </a:extLst>
          </p:cNvPr>
          <p:cNvSpPr/>
          <p:nvPr/>
        </p:nvSpPr>
        <p:spPr>
          <a:xfrm>
            <a:off x="7417985" y="1285613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257204-1A49-4964-A8A3-F5A4F34F1BFE}"/>
                  </a:ext>
                </a:extLst>
              </p:cNvPr>
              <p:cNvSpPr txBox="1"/>
              <p:nvPr/>
            </p:nvSpPr>
            <p:spPr>
              <a:xfrm>
                <a:off x="7931915" y="6154077"/>
                <a:ext cx="5532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257204-1A49-4964-A8A3-F5A4F34F1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915" y="6154077"/>
                <a:ext cx="553293" cy="369332"/>
              </a:xfrm>
              <a:prstGeom prst="rect">
                <a:avLst/>
              </a:prstGeom>
              <a:blipFill>
                <a:blip r:embed="rId32"/>
                <a:stretch>
                  <a:fillRect t="-3226" b="-16129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62F7CF4-7A40-2922-D904-0C6AC1775C3C}"/>
                  </a:ext>
                </a:extLst>
              </p:cNvPr>
              <p:cNvSpPr/>
              <p:nvPr/>
            </p:nvSpPr>
            <p:spPr>
              <a:xfrm>
                <a:off x="7499254" y="4137774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62F7CF4-7A40-2922-D904-0C6AC1775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54" y="4137774"/>
                <a:ext cx="1338178" cy="32079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/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blipFill>
                <a:blip r:embed="rId34"/>
                <a:stretch>
                  <a:fillRect l="-1852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/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/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B3C7C10-5584-E0DC-FE48-C5DB95097973}"/>
              </a:ext>
            </a:extLst>
          </p:cNvPr>
          <p:cNvSpPr txBox="1"/>
          <p:nvPr/>
        </p:nvSpPr>
        <p:spPr>
          <a:xfrm>
            <a:off x="7994087" y="451099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6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079283" y="2530883"/>
            <a:ext cx="6372280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/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/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/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/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/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5CBC9FC-FE84-C56C-D792-7CD55352C0FE}"/>
              </a:ext>
            </a:extLst>
          </p:cNvPr>
          <p:cNvSpPr txBox="1"/>
          <p:nvPr/>
        </p:nvSpPr>
        <p:spPr>
          <a:xfrm>
            <a:off x="4257490" y="452107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/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 l="-1852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/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/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138545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/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/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/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 l="-1852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/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/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B3C7C10-5584-E0DC-FE48-C5DB95097973}"/>
              </a:ext>
            </a:extLst>
          </p:cNvPr>
          <p:cNvSpPr txBox="1"/>
          <p:nvPr/>
        </p:nvSpPr>
        <p:spPr>
          <a:xfrm>
            <a:off x="7994087" y="451099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E20377-83D6-2134-4C0D-28D2B16FD2D7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EF5BF2-9347-4243-BCAD-172F3A6A8793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EF5BF2-9347-4243-BCAD-172F3A6A8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6582F-0779-8B69-676B-FB76E0D1112C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6582F-0779-8B69-676B-FB76E0D11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CB5A8-BB96-F2A4-9B21-C6495C1657C2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CB5A8-BB96-F2A4-9B21-C6495C16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31891-BA84-F297-72CB-768B9C045A94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31891-BA84-F297-72CB-768B9C045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CB90F9D5-F551-23E1-7FB8-855A9C20C9F6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32876C-56F7-B027-37D8-40E7B4C85D47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32876C-56F7-B027-37D8-40E7B4C85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70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7F3A60A-9D3F-CB8A-473A-D0ED98F2F78A}"/>
              </a:ext>
            </a:extLst>
          </p:cNvPr>
          <p:cNvCxnSpPr>
            <a:cxnSpLocks/>
          </p:cNvCxnSpPr>
          <p:nvPr/>
        </p:nvCxnSpPr>
        <p:spPr>
          <a:xfrm>
            <a:off x="3094657" y="2530883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04B903D-92A3-E742-5783-4BA55C25475C}"/>
              </a:ext>
            </a:extLst>
          </p:cNvPr>
          <p:cNvCxnSpPr>
            <a:cxnSpLocks/>
          </p:cNvCxnSpPr>
          <p:nvPr/>
        </p:nvCxnSpPr>
        <p:spPr>
          <a:xfrm>
            <a:off x="3110028" y="3850357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6D25D8E-BA31-82A0-D1E3-45D286A96C72}"/>
              </a:ext>
            </a:extLst>
          </p:cNvPr>
          <p:cNvCxnSpPr>
            <a:cxnSpLocks/>
          </p:cNvCxnSpPr>
          <p:nvPr/>
        </p:nvCxnSpPr>
        <p:spPr>
          <a:xfrm flipH="1">
            <a:off x="3079283" y="3197565"/>
            <a:ext cx="6372280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FE04903-3F27-3BF8-A655-D4EB9C397CE8}"/>
              </a:ext>
            </a:extLst>
          </p:cNvPr>
          <p:cNvCxnSpPr>
            <a:cxnSpLocks/>
          </p:cNvCxnSpPr>
          <p:nvPr/>
        </p:nvCxnSpPr>
        <p:spPr>
          <a:xfrm>
            <a:off x="3094656" y="6412261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802CFD2-F986-6356-BBF0-DEC384FCE964}"/>
              </a:ext>
            </a:extLst>
          </p:cNvPr>
          <p:cNvCxnSpPr>
            <a:cxnSpLocks/>
          </p:cNvCxnSpPr>
          <p:nvPr/>
        </p:nvCxnSpPr>
        <p:spPr>
          <a:xfrm flipH="1">
            <a:off x="3079283" y="4538229"/>
            <a:ext cx="6372280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3EF0063-1C51-FC98-4333-6CA9AA4D1D61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6074176" y="213937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76" y="2139377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578396" y="2784220"/>
                <a:ext cx="1338179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96" y="2784220"/>
                <a:ext cx="1338179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4209461" y="2141229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61" y="2141229"/>
                <a:ext cx="647186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578396" y="4138757"/>
                <a:ext cx="1338178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96" y="4138757"/>
                <a:ext cx="1338178" cy="320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149284" y="6032752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6032752"/>
                <a:ext cx="647186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902870" y="2141229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70" y="2141229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073229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7710864" y="213937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4" y="2139377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3C062-7D69-C35F-042E-BF3B629DBD60}"/>
                  </a:ext>
                </a:extLst>
              </p:cNvPr>
              <p:cNvSpPr txBox="1"/>
              <p:nvPr/>
            </p:nvSpPr>
            <p:spPr>
              <a:xfrm>
                <a:off x="4894672" y="2016566"/>
                <a:ext cx="1218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3C062-7D69-C35F-042E-BF3B629D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672" y="2016566"/>
                <a:ext cx="1218347" cy="523220"/>
              </a:xfrm>
              <a:prstGeom prst="rect">
                <a:avLst/>
              </a:prstGeom>
              <a:blipFill>
                <a:blip r:embed="rId18"/>
                <a:stretch>
                  <a:fillRect l="-10309" t="-11628" r="-5155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2FAB2-2AD8-52A3-7988-566B74227DA3}"/>
                  </a:ext>
                </a:extLst>
              </p:cNvPr>
              <p:cNvSpPr txBox="1"/>
              <p:nvPr/>
            </p:nvSpPr>
            <p:spPr>
              <a:xfrm>
                <a:off x="8314408" y="2010195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2FAB2-2AD8-52A3-7988-566B74227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408" y="2010195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8824" r="-88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A3C82D-D205-0BF8-DD33-8E98B53BBDAD}"/>
                  </a:ext>
                </a:extLst>
              </p:cNvPr>
              <p:cNvSpPr/>
              <p:nvPr/>
            </p:nvSpPr>
            <p:spPr>
              <a:xfrm>
                <a:off x="6074176" y="345783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A3C82D-D205-0BF8-DD33-8E98B53BB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76" y="3457833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A90B87-1171-3F69-D0AA-B35E357903F2}"/>
                  </a:ext>
                </a:extLst>
              </p:cNvPr>
              <p:cNvSpPr/>
              <p:nvPr/>
            </p:nvSpPr>
            <p:spPr>
              <a:xfrm>
                <a:off x="4209461" y="3459685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A90B87-1171-3F69-D0AA-B35E35790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61" y="3459685"/>
                <a:ext cx="647186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ABB3-0F40-C10B-5BAB-AD40B9E09C2C}"/>
                  </a:ext>
                </a:extLst>
              </p:cNvPr>
              <p:cNvSpPr/>
              <p:nvPr/>
            </p:nvSpPr>
            <p:spPr>
              <a:xfrm>
                <a:off x="6902870" y="3459685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ABB3-0F40-C10B-5BAB-AD40B9E09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70" y="3459685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93B8E6-499A-6E00-E60F-EC23CDF711C1}"/>
                  </a:ext>
                </a:extLst>
              </p:cNvPr>
              <p:cNvSpPr/>
              <p:nvPr/>
            </p:nvSpPr>
            <p:spPr>
              <a:xfrm>
                <a:off x="7710864" y="345783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93B8E6-499A-6E00-E60F-EC23CDF711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4" y="3457833"/>
                <a:ext cx="647186" cy="320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8E5F5-7841-D172-C32A-C833C8EB746D}"/>
                  </a:ext>
                </a:extLst>
              </p:cNvPr>
              <p:cNvSpPr txBox="1"/>
              <p:nvPr/>
            </p:nvSpPr>
            <p:spPr>
              <a:xfrm>
                <a:off x="4894672" y="3335022"/>
                <a:ext cx="1218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8E5F5-7841-D172-C32A-C833C8EB7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672" y="3335022"/>
                <a:ext cx="1218347" cy="523220"/>
              </a:xfrm>
              <a:prstGeom prst="rect">
                <a:avLst/>
              </a:prstGeom>
              <a:blipFill>
                <a:blip r:embed="rId24"/>
                <a:stretch>
                  <a:fillRect l="-10309" t="-11905" r="-515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F253C-408B-72B8-6CDB-5E41B8F55504}"/>
                  </a:ext>
                </a:extLst>
              </p:cNvPr>
              <p:cNvSpPr txBox="1"/>
              <p:nvPr/>
            </p:nvSpPr>
            <p:spPr>
              <a:xfrm>
                <a:off x="8314408" y="3328651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F253C-408B-72B8-6CDB-5E41B8F55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408" y="3328651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8824" r="-88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E9575CA-C306-34EA-ED24-AF91F90D8555}"/>
              </a:ext>
            </a:extLst>
          </p:cNvPr>
          <p:cNvSpPr txBox="1"/>
          <p:nvPr/>
        </p:nvSpPr>
        <p:spPr>
          <a:xfrm>
            <a:off x="189953" y="5075739"/>
            <a:ext cx="44364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Simulate all remaining deterministic messages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7A4A5-EB0B-BEE3-DA0C-FC56B6D47BE6}"/>
              </a:ext>
            </a:extLst>
          </p:cNvPr>
          <p:cNvSpPr/>
          <p:nvPr/>
        </p:nvSpPr>
        <p:spPr>
          <a:xfrm>
            <a:off x="189954" y="5559280"/>
            <a:ext cx="44364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Equivocate all commitments to the updated vectors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AF8EE0-19BA-1042-F77D-82DB9296D43B}"/>
              </a:ext>
            </a:extLst>
          </p:cNvPr>
          <p:cNvSpPr txBox="1"/>
          <p:nvPr/>
        </p:nvSpPr>
        <p:spPr>
          <a:xfrm>
            <a:off x="1667517" y="4725758"/>
            <a:ext cx="2000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Before the last round: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E45D3-CFE3-6997-3EC2-895586118C3B}"/>
              </a:ext>
            </a:extLst>
          </p:cNvPr>
          <p:cNvSpPr txBox="1"/>
          <p:nvPr/>
        </p:nvSpPr>
        <p:spPr>
          <a:xfrm>
            <a:off x="172528" y="4791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588ADF-9271-6387-FD8E-11B95C6ED145}"/>
                  </a:ext>
                </a:extLst>
              </p:cNvPr>
              <p:cNvSpPr txBox="1"/>
              <p:nvPr/>
            </p:nvSpPr>
            <p:spPr>
              <a:xfrm>
                <a:off x="5860820" y="5920777"/>
                <a:ext cx="19983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588ADF-9271-6387-FD8E-11B95C6ED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820" y="5920777"/>
                <a:ext cx="1998368" cy="461665"/>
              </a:xfrm>
              <a:prstGeom prst="rect">
                <a:avLst/>
              </a:prstGeom>
              <a:blipFill>
                <a:blip r:embed="rId2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5146BD-DDB6-FBB3-EAA6-99C0B5714936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5146BD-DDB6-FBB3-EAA6-99C0B5714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5F82DD8A-AD7E-FDED-A96F-2100BF1ECF56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91EFE-61BD-D3E9-B760-CBC17676809E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91EFE-61BD-D3E9-B760-CBC176768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D8DE3-95AF-E3B3-5AA4-20518B29A72A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D8DE3-95AF-E3B3-5AA4-20518B29A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60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4" grpId="0"/>
      <p:bldP spid="12" grpId="0" animBg="1"/>
      <p:bldP spid="18" grpId="0" animBg="1"/>
      <p:bldP spid="19" grpId="0" animBg="1"/>
      <p:bldP spid="20" grpId="0" animBg="1"/>
      <p:bldP spid="21" grpId="0"/>
      <p:bldP spid="22" grpId="0"/>
      <p:bldP spid="27" grpId="0" animBg="1"/>
      <p:bldP spid="28" grpId="0" animBg="1"/>
      <p:bldP spid="29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25DD-F6AC-8230-795B-0E8F251B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Complexity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C3955-998E-9198-5DC5-BC3FC66AA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6258"/>
            <a:ext cx="5834743" cy="3042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BCDEE7-CB56-276D-11B1-936BA6D65E95}"/>
                  </a:ext>
                </a:extLst>
              </p:cNvPr>
              <p:cNvSpPr txBox="1"/>
              <p:nvPr/>
            </p:nvSpPr>
            <p:spPr>
              <a:xfrm>
                <a:off x="1096226" y="3790407"/>
                <a:ext cx="10353652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Communication = proof size for proving a single branch +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×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</a:rPr>
                  <a:t>size of commitment</a:t>
                </a:r>
                <a:r>
                  <a:rPr lang="en-US"/>
                  <a:t> + </a:t>
                </a:r>
                <a:r>
                  <a:rPr lang="en-US">
                    <a:solidFill>
                      <a:schemeClr val="accent1"/>
                    </a:solidFill>
                  </a:rPr>
                  <a:t>size of openings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BCDEE7-CB56-276D-11B1-936BA6D65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26" y="3790407"/>
                <a:ext cx="10353652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75252-CE5D-09FB-7072-3DDA8E041359}"/>
                  </a:ext>
                </a:extLst>
              </p:cNvPr>
              <p:cNvSpPr txBox="1"/>
              <p:nvPr/>
            </p:nvSpPr>
            <p:spPr>
              <a:xfrm>
                <a:off x="1096227" y="4494898"/>
                <a:ext cx="10353652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Computation time =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time to prove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a single branch </a:t>
                </a:r>
                <a:r>
                  <a:rPr lang="en-US" dirty="0">
                    <a:solidFill>
                      <a:schemeClr val="accent1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time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to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compute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deterministic messages for all branches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75252-CE5D-09FB-7072-3DDA8E041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27" y="4494898"/>
                <a:ext cx="10353652" cy="369332"/>
              </a:xfrm>
              <a:prstGeom prst="rect">
                <a:avLst/>
              </a:prstGeom>
              <a:blipFill>
                <a:blip r:embed="rId5"/>
                <a:stretch>
                  <a:fillRect l="-490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C9997-76D1-D9E8-071D-EE3E3DD05D6A}"/>
                  </a:ext>
                </a:extLst>
              </p:cNvPr>
              <p:cNvSpPr txBox="1"/>
              <p:nvPr/>
            </p:nvSpPr>
            <p:spPr>
              <a:xfrm>
                <a:off x="905773" y="5793336"/>
                <a:ext cx="10620600" cy="42479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If time to 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&lt;&lt; time to prove a single branch: </a:t>
                </a:r>
                <a:r>
                  <a:rPr lang="en-US" sz="2000" dirty="0">
                    <a:solidFill>
                      <a:srgbClr val="C00000"/>
                    </a:solidFill>
                  </a:rPr>
                  <a:t>We can get sublinear computation times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C9997-76D1-D9E8-071D-EE3E3DD05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73" y="5793336"/>
                <a:ext cx="10620600" cy="424796"/>
              </a:xfrm>
              <a:prstGeom prst="rect">
                <a:avLst/>
              </a:prstGeom>
              <a:blipFill>
                <a:blip r:embed="rId6"/>
                <a:stretch>
                  <a:fillRect l="-476" t="-2632" b="-10526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7770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4413-7C7C-ED30-6DF8-7C3F3147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Stackable</a:t>
            </a:r>
            <a:r>
              <a:rPr lang="en-US" dirty="0"/>
              <a:t> Multi-round ZK-IP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03687-85CA-80CC-9F9C-FE9D408162B8}"/>
              </a:ext>
            </a:extLst>
          </p:cNvPr>
          <p:cNvSpPr txBox="1"/>
          <p:nvPr/>
        </p:nvSpPr>
        <p:spPr>
          <a:xfrm>
            <a:off x="4453363" y="1506022"/>
            <a:ext cx="306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Many sublinear proof systems!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462D09-9971-6551-FD13-1C65253CE5E3}"/>
              </a:ext>
            </a:extLst>
          </p:cNvPr>
          <p:cNvCxnSpPr>
            <a:cxnSpLocks/>
          </p:cNvCxnSpPr>
          <p:nvPr/>
        </p:nvCxnSpPr>
        <p:spPr>
          <a:xfrm>
            <a:off x="5719314" y="2177369"/>
            <a:ext cx="0" cy="433046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C671BA-5B9F-0527-96A5-EA8665BA9D9E}"/>
              </a:ext>
            </a:extLst>
          </p:cNvPr>
          <p:cNvSpPr txBox="1"/>
          <p:nvPr/>
        </p:nvSpPr>
        <p:spPr>
          <a:xfrm>
            <a:off x="1913204" y="1992703"/>
            <a:ext cx="19475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Folding Arguments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FA3CD-99B9-B8AA-5772-94B558999B69}"/>
              </a:ext>
            </a:extLst>
          </p:cNvPr>
          <p:cNvSpPr txBox="1"/>
          <p:nvPr/>
        </p:nvSpPr>
        <p:spPr>
          <a:xfrm>
            <a:off x="7806907" y="1992703"/>
            <a:ext cx="24891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Interactive Oracle Proofs</a:t>
            </a:r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AD2674C7-0259-6270-C798-DCDBC7D9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11" y="2376163"/>
            <a:ext cx="883728" cy="8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89D1ABF4-2724-F39A-D8AE-7D4047B8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91" y="2487902"/>
            <a:ext cx="708775" cy="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28BF7B73-2054-CC0A-BE44-75FBDA2D3FEF}"/>
              </a:ext>
            </a:extLst>
          </p:cNvPr>
          <p:cNvSpPr/>
          <p:nvPr/>
        </p:nvSpPr>
        <p:spPr>
          <a:xfrm rot="5400000">
            <a:off x="2506730" y="1997797"/>
            <a:ext cx="708774" cy="3184547"/>
          </a:xfrm>
          <a:prstGeom prst="leftBrace">
            <a:avLst>
              <a:gd name="adj1" fmla="val 24739"/>
              <a:gd name="adj2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BAAA73AF-8972-9633-5B86-EF960C9032C8}"/>
              </a:ext>
            </a:extLst>
          </p:cNvPr>
          <p:cNvSpPr/>
          <p:nvPr/>
        </p:nvSpPr>
        <p:spPr>
          <a:xfrm rot="5400000">
            <a:off x="8671212" y="1997797"/>
            <a:ext cx="708774" cy="3184547"/>
          </a:xfrm>
          <a:prstGeom prst="leftBrace">
            <a:avLst>
              <a:gd name="adj1" fmla="val 24739"/>
              <a:gd name="adj2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DB177-2F82-0283-3971-02B0DC7FFC91}"/>
              </a:ext>
            </a:extLst>
          </p:cNvPr>
          <p:cNvSpPr txBox="1"/>
          <p:nvPr/>
        </p:nvSpPr>
        <p:spPr>
          <a:xfrm>
            <a:off x="676135" y="4119411"/>
            <a:ext cx="14085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Bulletproofs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BBBPWM18]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920930-E7A0-08E4-14E1-ACEFC11C3CF7}"/>
              </a:ext>
            </a:extLst>
          </p:cNvPr>
          <p:cNvSpPr txBox="1"/>
          <p:nvPr/>
        </p:nvSpPr>
        <p:spPr>
          <a:xfrm>
            <a:off x="178889" y="4884985"/>
            <a:ext cx="24035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meaningful speedup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 same speed as prover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8769F-F3A5-F409-AABB-DEC4FC1D4648}"/>
              </a:ext>
            </a:extLst>
          </p:cNvPr>
          <p:cNvSpPr txBox="1"/>
          <p:nvPr/>
        </p:nvSpPr>
        <p:spPr>
          <a:xfrm>
            <a:off x="2751832" y="4135016"/>
            <a:ext cx="27973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Compressed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Σ-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Protocols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[AC20, ACF21]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55D11-AAFC-3222-5D4E-4DEB9D84D4DB}"/>
              </a:ext>
            </a:extLst>
          </p:cNvPr>
          <p:cNvSpPr txBox="1"/>
          <p:nvPr/>
        </p:nvSpPr>
        <p:spPr>
          <a:xfrm>
            <a:off x="2704410" y="4900167"/>
            <a:ext cx="29143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asymptotic speedup 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concrete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 only field operations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222589-51E3-218B-049C-5112AF760737}"/>
              </a:ext>
            </a:extLst>
          </p:cNvPr>
          <p:cNvSpPr txBox="1"/>
          <p:nvPr/>
        </p:nvSpPr>
        <p:spPr>
          <a:xfrm>
            <a:off x="6291160" y="4062488"/>
            <a:ext cx="22843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Aurora</a:t>
            </a:r>
            <a:endParaRPr lang="en-US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[BCRSVW19]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3FCA4B-3518-0CAA-4D8B-5D52178AFBE4}"/>
              </a:ext>
            </a:extLst>
          </p:cNvPr>
          <p:cNvSpPr txBox="1"/>
          <p:nvPr/>
        </p:nvSpPr>
        <p:spPr>
          <a:xfrm>
            <a:off x="5819896" y="4900167"/>
            <a:ext cx="329861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Small asymptotic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concrete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Re-use low-degree test across clauses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DBB8E0-1714-D5A1-2A31-FDDE821EAAA4}"/>
              </a:ext>
            </a:extLst>
          </p:cNvPr>
          <p:cNvSpPr txBox="1"/>
          <p:nvPr/>
        </p:nvSpPr>
        <p:spPr>
          <a:xfrm>
            <a:off x="9589774" y="4062488"/>
            <a:ext cx="210556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Fractal</a:t>
            </a:r>
            <a:endParaRPr lang="en-US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[COS20]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06C62C-0B81-FAA6-EDDA-D7E2593AC229}"/>
              </a:ext>
            </a:extLst>
          </p:cNvPr>
          <p:cNvSpPr txBox="1"/>
          <p:nvPr/>
        </p:nvSpPr>
        <p:spPr>
          <a:xfrm>
            <a:off x="9172756" y="4893611"/>
            <a:ext cx="301061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 non-trivial extension with constant time simulation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asymptotic speedup</a:t>
            </a:r>
            <a:endParaRPr lang="en-US" sz="1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854444-66F3-918C-F884-FD0CC3EB122B}"/>
              </a:ext>
            </a:extLst>
          </p:cNvPr>
          <p:cNvCxnSpPr/>
          <p:nvPr/>
        </p:nvCxnSpPr>
        <p:spPr>
          <a:xfrm flipV="1">
            <a:off x="10296050" y="3944458"/>
            <a:ext cx="745761" cy="6566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84D48E6-EA6D-3269-95CB-0B57FFD9ED3B}"/>
              </a:ext>
            </a:extLst>
          </p:cNvPr>
          <p:cNvSpPr txBox="1"/>
          <p:nvPr/>
        </p:nvSpPr>
        <p:spPr>
          <a:xfrm>
            <a:off x="11045750" y="3888961"/>
            <a:ext cx="976357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Stactal</a:t>
            </a:r>
            <a:endParaRPr lang="en-US" sz="1600" dirty="0"/>
          </a:p>
          <a:p>
            <a:pPr algn="ctr"/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dirty="0">
                <a:solidFill>
                  <a:srgbClr val="C00000"/>
                </a:solidFill>
              </a:rPr>
              <a:t>G</a:t>
            </a:r>
            <a:r>
              <a:rPr lang="en-US" sz="1600" dirty="0">
                <a:solidFill>
                  <a:schemeClr val="accent5"/>
                </a:solidFill>
              </a:rPr>
              <a:t>HKS23]</a:t>
            </a:r>
          </a:p>
        </p:txBody>
      </p:sp>
    </p:spTree>
    <p:extLst>
      <p:ext uri="{BB962C8B-B14F-4D97-AF65-F5344CB8AC3E}">
        <p14:creationId xmlns:p14="http://schemas.microsoft.com/office/powerpoint/2010/main" val="20115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 animBg="1"/>
      <p:bldP spid="21" grpId="0"/>
      <p:bldP spid="23" grpId="0" animBg="1"/>
      <p:bldP spid="25" grpId="0"/>
      <p:bldP spid="27" grpId="0" animBg="1"/>
      <p:bldP spid="29" grpId="0"/>
      <p:bldP spid="31" grpId="0" animBg="1"/>
      <p:bldP spid="33" grpId="0"/>
      <p:bldP spid="35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BC2C-484B-70F7-D21A-2957DC1A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B7F3AB-B051-9D0A-E4F1-F549C1315AA5}"/>
                  </a:ext>
                </a:extLst>
              </p:cNvPr>
              <p:cNvSpPr txBox="1"/>
              <p:nvPr/>
            </p:nvSpPr>
            <p:spPr>
              <a:xfrm>
                <a:off x="1100880" y="1403717"/>
                <a:ext cx="40609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u="sng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sz="2400" u="sng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u="sng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400" u="sng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-Protocols </a:t>
                </a:r>
                <a:r>
                  <a:rPr lang="en-US" sz="2400" u="sng" dirty="0">
                    <a:solidFill>
                      <a:schemeClr val="accent5"/>
                    </a:solidFill>
                    <a:latin typeface="+mj-lt"/>
                  </a:rPr>
                  <a:t>[</a:t>
                </a:r>
                <a:r>
                  <a:rPr lang="en-US" sz="2400" u="sng" dirty="0">
                    <a:solidFill>
                      <a:srgbClr val="C00000"/>
                    </a:solidFill>
                    <a:latin typeface="+mj-lt"/>
                  </a:rPr>
                  <a:t>G</a:t>
                </a:r>
                <a:r>
                  <a:rPr lang="en-US" sz="2400" u="sng" dirty="0">
                    <a:solidFill>
                      <a:schemeClr val="accent5"/>
                    </a:solidFill>
                    <a:latin typeface="+mj-lt"/>
                  </a:rPr>
                  <a:t>GHK22]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B7F3AB-B051-9D0A-E4F1-F549C1315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80" y="1403717"/>
                <a:ext cx="4060911" cy="461665"/>
              </a:xfrm>
              <a:prstGeom prst="rect">
                <a:avLst/>
              </a:prstGeom>
              <a:blipFill>
                <a:blip r:embed="rId3"/>
                <a:stretch>
                  <a:fillRect l="-2181" t="-10811" r="-311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4369BA7-EDA5-23A3-A118-C152B64C7AD0}"/>
              </a:ext>
            </a:extLst>
          </p:cNvPr>
          <p:cNvSpPr txBox="1"/>
          <p:nvPr/>
        </p:nvSpPr>
        <p:spPr>
          <a:xfrm>
            <a:off x="7375916" y="1403716"/>
            <a:ext cx="3479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Speed-</a:t>
            </a:r>
            <a:r>
              <a:rPr lang="en-US" sz="2400" u="sng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u="sng" dirty="0">
                <a:solidFill>
                  <a:schemeClr val="accent5"/>
                </a:solidFill>
                <a:latin typeface="+mj-lt"/>
              </a:rPr>
              <a:t>[</a:t>
            </a:r>
            <a:r>
              <a:rPr lang="en-US" sz="2400" u="sng" dirty="0">
                <a:solidFill>
                  <a:srgbClr val="C00000"/>
                </a:solidFill>
                <a:latin typeface="+mj-lt"/>
              </a:rPr>
              <a:t>G</a:t>
            </a:r>
            <a:r>
              <a:rPr lang="en-US" sz="2400" u="sng" dirty="0">
                <a:solidFill>
                  <a:schemeClr val="accent5"/>
                </a:solidFill>
                <a:latin typeface="+mj-lt"/>
              </a:rPr>
              <a:t>HKS23]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4C856E-4F91-3152-5EB7-06AEA430C98E}"/>
              </a:ext>
            </a:extLst>
          </p:cNvPr>
          <p:cNvCxnSpPr>
            <a:cxnSpLocks/>
          </p:cNvCxnSpPr>
          <p:nvPr/>
        </p:nvCxnSpPr>
        <p:spPr>
          <a:xfrm>
            <a:off x="6096000" y="1306459"/>
            <a:ext cx="0" cy="16951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A21F9CD-07D3-293B-1CEC-102D9225186F}"/>
                  </a:ext>
                </a:extLst>
              </p:cNvPr>
              <p:cNvSpPr txBox="1"/>
              <p:nvPr/>
            </p:nvSpPr>
            <p:spPr>
              <a:xfrm>
                <a:off x="1247656" y="2134107"/>
                <a:ext cx="3742098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General framework for stacking a large class of </a:t>
                </a:r>
                <a14:m>
                  <m:oMath xmlns:m="http://schemas.openxmlformats.org/officeDocument/2006/math">
                    <m: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𝛴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-Protocols.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A21F9CD-07D3-293B-1CEC-102D92251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656" y="2134107"/>
                <a:ext cx="3742098" cy="646331"/>
              </a:xfrm>
              <a:prstGeom prst="rect">
                <a:avLst/>
              </a:prstGeom>
              <a:blipFill>
                <a:blip r:embed="rId4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37F329F-93C2-95D8-E020-B6D36530CC9B}"/>
              </a:ext>
            </a:extLst>
          </p:cNvPr>
          <p:cNvSpPr txBox="1"/>
          <p:nvPr/>
        </p:nvSpPr>
        <p:spPr>
          <a:xfrm>
            <a:off x="7040149" y="2134106"/>
            <a:ext cx="388142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stacking framework to</a:t>
            </a:r>
          </a:p>
          <a:p>
            <a:pPr algn="ctr"/>
            <a:r>
              <a:rPr lang="en-US" dirty="0"/>
              <a:t>multi-round public-coin ZK-IP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03FAAB-6839-B573-9EFA-15DB65C642C5}"/>
              </a:ext>
            </a:extLst>
          </p:cNvPr>
          <p:cNvSpPr txBox="1"/>
          <p:nvPr/>
        </p:nvSpPr>
        <p:spPr>
          <a:xfrm>
            <a:off x="1237717" y="3322853"/>
            <a:ext cx="96739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proof size = Proof size for a single clause + log (# clauses)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B79CAF-5332-74CA-F7EB-A62130860C99}"/>
                  </a:ext>
                </a:extLst>
              </p:cNvPr>
              <p:cNvSpPr txBox="1"/>
              <p:nvPr/>
            </p:nvSpPr>
            <p:spPr>
              <a:xfrm>
                <a:off x="7258772" y="4182010"/>
                <a:ext cx="36528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u="sng" dirty="0"/>
                  <a:t>In sublinear proofs:</a:t>
                </a:r>
                <a:br>
                  <a:rPr lang="en-US" u="sng" dirty="0"/>
                </a:br>
                <a:r>
                  <a:rPr lang="en-US" dirty="0">
                    <a:solidFill>
                      <a:schemeClr val="accent1"/>
                    </a:solidFill>
                  </a:rPr>
                  <a:t>Simulation time &lt; Prover time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Faster prover time for disjunctions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B79CAF-5332-74CA-F7EB-A62130860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772" y="4182010"/>
                <a:ext cx="3652859" cy="923330"/>
              </a:xfrm>
              <a:prstGeom prst="rect">
                <a:avLst/>
              </a:prstGeom>
              <a:blipFill>
                <a:blip r:embed="rId5"/>
                <a:stretch>
                  <a:fillRect t="-2740" r="-692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4CC48F-B98F-4A7E-6024-CF2FCFC6D662}"/>
              </a:ext>
            </a:extLst>
          </p:cNvPr>
          <p:cNvCxnSpPr>
            <a:cxnSpLocks/>
          </p:cNvCxnSpPr>
          <p:nvPr/>
        </p:nvCxnSpPr>
        <p:spPr>
          <a:xfrm>
            <a:off x="6096000" y="3928736"/>
            <a:ext cx="0" cy="15775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9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 animBg="1"/>
      <p:bldP spid="27" grpId="0" animBg="1"/>
      <p:bldP spid="28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D7EE-DBEB-A542-6F76-D05064A9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8717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  <a:t>Thanks!</a:t>
            </a:r>
            <a:b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</a:b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https://</a:t>
            </a:r>
            <a:r>
              <a:rPr lang="en-US" sz="3100" dirty="0" err="1">
                <a:latin typeface="+mn-lt"/>
              </a:rPr>
              <a:t>eprint.iacr.org</a:t>
            </a:r>
            <a:r>
              <a:rPr lang="en-US" sz="3100" dirty="0">
                <a:latin typeface="+mn-lt"/>
              </a:rPr>
              <a:t>/2021/422.pdf https://</a:t>
            </a:r>
            <a:r>
              <a:rPr lang="en-US" sz="3100" dirty="0" err="1">
                <a:latin typeface="+mn-lt"/>
              </a:rPr>
              <a:t>eprint.iacr.org</a:t>
            </a:r>
            <a:r>
              <a:rPr lang="en-US" sz="3100" dirty="0">
                <a:latin typeface="+mn-lt"/>
              </a:rPr>
              <a:t>/2022/1419.pdf</a:t>
            </a:r>
          </a:p>
        </p:txBody>
      </p:sp>
    </p:spTree>
    <p:extLst>
      <p:ext uri="{BB962C8B-B14F-4D97-AF65-F5344CB8AC3E}">
        <p14:creationId xmlns:p14="http://schemas.microsoft.com/office/powerpoint/2010/main" val="212794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84B0-2C35-0018-746E-6C62200E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0426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Public-Coin</a:t>
            </a:r>
            <a:r>
              <a:rPr lang="en-US" dirty="0"/>
              <a:t> Interactive Zero-Knowledge Proofs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5EE68-193F-5E45-6520-DBC4A943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18D80-4B9F-EDA0-E627-B8EF17285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EAD14F7-1F12-3409-0801-E5D5D19C439A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2741A-3D2E-5C76-708B-EEBB3CAE981E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B0AB6-7E74-8AD4-56DE-E139BB660E39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4BA954-B11D-780E-CBE2-58DC7E088C89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DA74AB-A6DD-0AD4-7AEB-9510DFAB4D21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D089FC-6E89-60EE-F8B7-CBBDD41F513E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62B8-FBE1-C751-382A-A0574716034A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C29F9-091E-DB13-A16B-7123736B4F2F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76FDF-7150-68A0-7BB6-6777EBF50864}"/>
              </a:ext>
            </a:extLst>
          </p:cNvPr>
          <p:cNvSpPr txBox="1"/>
          <p:nvPr/>
        </p:nvSpPr>
        <p:spPr>
          <a:xfrm>
            <a:off x="7354048" y="3771248"/>
            <a:ext cx="39237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 verifier zero-knowledge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46A77-1C32-9A96-CACD-CA8C67D10D91}"/>
              </a:ext>
            </a:extLst>
          </p:cNvPr>
          <p:cNvSpPr txBox="1"/>
          <p:nvPr/>
        </p:nvSpPr>
        <p:spPr>
          <a:xfrm>
            <a:off x="7354047" y="3103658"/>
            <a:ext cx="3923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Verifier only sends random messages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196BA-D50A-222D-650F-E59FF0846193}"/>
              </a:ext>
            </a:extLst>
          </p:cNvPr>
          <p:cNvSpPr txBox="1"/>
          <p:nvPr/>
        </p:nvSpPr>
        <p:spPr>
          <a:xfrm>
            <a:off x="7354049" y="4410295"/>
            <a:ext cx="3923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be made non-interactive in the random oracle model </a:t>
            </a:r>
            <a:r>
              <a:rPr lang="en-US" dirty="0">
                <a:solidFill>
                  <a:schemeClr val="accent5"/>
                </a:solidFill>
              </a:rPr>
              <a:t>[FS87]</a:t>
            </a:r>
          </a:p>
        </p:txBody>
      </p:sp>
      <p:pic>
        <p:nvPicPr>
          <p:cNvPr id="22" name="Picture 4" descr="Angel Wings and Halo Svg Loss Memorial. Vector Cut File for - Etsy">
            <a:extLst>
              <a:ext uri="{FF2B5EF4-FFF2-40B4-BE49-F238E27FC236}">
                <a16:creationId xmlns:a16="http://schemas.microsoft.com/office/drawing/2014/main" id="{F3358393-4B50-78D3-77F7-E8F5AB309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32" t="-56216" r="153257" b="145208"/>
          <a:stretch/>
        </p:blipFill>
        <p:spPr bwMode="auto">
          <a:xfrm>
            <a:off x="5679929" y="3664528"/>
            <a:ext cx="693817" cy="1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3DF193-D612-5C2F-E805-5F875C350940}"/>
              </a:ext>
            </a:extLst>
          </p:cNvPr>
          <p:cNvSpPr txBox="1"/>
          <p:nvPr/>
        </p:nvSpPr>
        <p:spPr>
          <a:xfrm>
            <a:off x="3271183" y="3963867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3EA547-F3EA-1331-5236-81A59619A872}"/>
              </a:ext>
            </a:extLst>
          </p:cNvPr>
          <p:cNvCxnSpPr>
            <a:cxnSpLocks/>
          </p:cNvCxnSpPr>
          <p:nvPr/>
        </p:nvCxnSpPr>
        <p:spPr>
          <a:xfrm>
            <a:off x="2076768" y="4347822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1,900+ Magic Crystal Ball Illustrations, Royalty-Free Vector Graphics &amp; Clip  Art - iStock | Fortune teller, Magic 8 ball, Looking into the crystal ball">
            <a:extLst>
              <a:ext uri="{FF2B5EF4-FFF2-40B4-BE49-F238E27FC236}">
                <a16:creationId xmlns:a16="http://schemas.microsoft.com/office/drawing/2014/main" id="{699FA629-1E44-5677-C175-DE033925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24" y="2630803"/>
            <a:ext cx="1308816" cy="13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0"/>
      <p:bldP spid="17" grpId="1"/>
      <p:bldP spid="19" grpId="0" animBg="1"/>
      <p:bldP spid="20" grpId="0" animBg="1"/>
      <p:bldP spid="21" grpId="0" animBg="1"/>
      <p:bldP spid="25" grpId="0" animBg="1"/>
      <p:bldP spid="2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2CE4-BF0C-B877-DC8A-141F66B8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Disjunctive Statements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E3756-2415-DA09-85AF-EC6650197BE1}"/>
              </a:ext>
            </a:extLst>
          </p:cNvPr>
          <p:cNvSpPr txBox="1"/>
          <p:nvPr/>
        </p:nvSpPr>
        <p:spPr>
          <a:xfrm>
            <a:off x="4161560" y="2728168"/>
            <a:ext cx="386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Why care about disjunctions?</a:t>
            </a:r>
          </a:p>
        </p:txBody>
      </p:sp>
      <p:pic>
        <p:nvPicPr>
          <p:cNvPr id="2050" name="Picture 2" descr="Using Ring Signatures For An Anonymous E-Voting System | Semantic Scholar">
            <a:extLst>
              <a:ext uri="{FF2B5EF4-FFF2-40B4-BE49-F238E27FC236}">
                <a16:creationId xmlns:a16="http://schemas.microsoft.com/office/drawing/2014/main" id="{723F5C47-35EA-7A23-2E80-4CED19A9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58" y="3926359"/>
            <a:ext cx="2455651" cy="18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Never Endless Bug - Portal Integrators">
            <a:extLst>
              <a:ext uri="{FF2B5EF4-FFF2-40B4-BE49-F238E27FC236}">
                <a16:creationId xmlns:a16="http://schemas.microsoft.com/office/drawing/2014/main" id="{51DA394A-49F0-EFBC-4C3C-273E9EA4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13" y="3926359"/>
            <a:ext cx="237304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dom of expression is key to countering disinformation | OHCHR">
            <a:extLst>
              <a:ext uri="{FF2B5EF4-FFF2-40B4-BE49-F238E27FC236}">
                <a16:creationId xmlns:a16="http://schemas.microsoft.com/office/drawing/2014/main" id="{AFFF0FB8-CABC-8F57-8B07-EFC070B2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3926359"/>
            <a:ext cx="220651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2379B-73B8-AED3-CA98-066C3524C16A}"/>
              </a:ext>
            </a:extLst>
          </p:cNvPr>
          <p:cNvSpPr txBox="1"/>
          <p:nvPr/>
        </p:nvSpPr>
        <p:spPr>
          <a:xfrm>
            <a:off x="4926525" y="5783481"/>
            <a:ext cx="237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Proving existence of bugs in code </a:t>
            </a:r>
            <a:r>
              <a:rPr lang="en-US" dirty="0">
                <a:solidFill>
                  <a:schemeClr val="accent5"/>
                </a:solidFill>
              </a:rPr>
              <a:t>[HK20]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4A489-DD2A-887B-5CB3-33BC4DA19B47}"/>
              </a:ext>
            </a:extLst>
          </p:cNvPr>
          <p:cNvSpPr txBox="1"/>
          <p:nvPr/>
        </p:nvSpPr>
        <p:spPr>
          <a:xfrm>
            <a:off x="8114570" y="5783481"/>
            <a:ext cx="278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Verifying authenticity of images in media </a:t>
            </a:r>
            <a:r>
              <a:rPr lang="en-US" dirty="0">
                <a:solidFill>
                  <a:schemeClr val="accent5"/>
                </a:solidFill>
              </a:rPr>
              <a:t>[NT16]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4E8C4B-12C4-49EB-4A08-2C100AA6DF12}"/>
              </a:ext>
            </a:extLst>
          </p:cNvPr>
          <p:cNvSpPr txBox="1"/>
          <p:nvPr/>
        </p:nvSpPr>
        <p:spPr>
          <a:xfrm>
            <a:off x="1384522" y="5783482"/>
            <a:ext cx="263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Ring Signatures </a:t>
            </a:r>
            <a:r>
              <a:rPr lang="en-US" dirty="0">
                <a:solidFill>
                  <a:schemeClr val="accent5"/>
                </a:solidFill>
              </a:rPr>
              <a:t>[RST01]</a:t>
            </a:r>
          </a:p>
          <a:p>
            <a:r>
              <a:rPr lang="en-US" dirty="0"/>
              <a:t>/Confidential Transactions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A4A52-EB65-511E-30B8-FCD6F2F71FD3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8583E9-B5A7-7E0D-EE16-E9A2B117CACD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4E751E-36C6-9A87-045D-A20251B085B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0DE3AB-FEE5-1AF5-AF0E-5DCD0F4730EB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FFE2E9-137B-F360-5972-A127E0CFCF5C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585E2-1AE0-B7A8-27E2-ED2939D5CBFE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10C80-9602-35E8-921E-ED0883A993F2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10C80-9602-35E8-921E-ED0883A99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C8DD6-A931-AF5E-45A3-E4057DA03697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C8DD6-A931-AF5E-45A3-E4057DA0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89B6B-C2AC-E0F3-42E0-3968289F121E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89B6B-C2AC-E0F3-42E0-3968289F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6A120-CB18-257B-85E3-978C3B6E6380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6A120-CB18-257B-85E3-978C3B6E6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E6F6EB-240F-0837-1344-3711CA2BEBF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E6F6EB-240F-0837-1344-3711CA2BE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B019-17DA-FFDB-D901-D34F04C99F51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B019-17DA-FFDB-D901-D34F04C99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6BE320-14F1-DD17-8752-823E2D9D4FA4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6BE320-14F1-DD17-8752-823E2D9D4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1D8B47-DA81-5D73-05F1-2106808B93EF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1D8B47-DA81-5D73-05F1-2106808B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EFB183-B599-E4A5-0CC5-2BFFFAFE36CB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EFB183-B599-E4A5-0CC5-2BFFFAFE3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261787-569F-9C86-F23E-8963EE57AF40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261787-569F-9C86-F23E-8963EE57A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DF6F4A-33BA-CACC-5141-7618AF157BCA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DF6F4A-33BA-CACC-5141-7618AF157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1D5B-B991-6F52-F0C6-32413A85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Work on Disjunctive Zero-Knowledge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9C6E5-2E36-2D2F-0245-DEFECD45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696" y="1435761"/>
            <a:ext cx="3915413" cy="2179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52208-4C2B-EEA2-3451-BFF81E8A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715" y="1590942"/>
            <a:ext cx="4166757" cy="2220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14C54-BB18-9203-F61A-822053729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257" y="3036113"/>
            <a:ext cx="3962400" cy="2780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7F246-F899-D889-EDAD-A9513BD1A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251" y="4488843"/>
            <a:ext cx="4121452" cy="2010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D466D-5822-FE50-4820-2F65E9EC0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381" y="3217487"/>
            <a:ext cx="3652236" cy="1814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7FFCF2-ED6F-EC0E-709D-B410589B1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801" y="1733044"/>
            <a:ext cx="3727953" cy="1936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B9A783-54C8-C73B-775A-27B2658F1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54" y="2839289"/>
            <a:ext cx="3804997" cy="2230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F909B-3E97-CC5F-4760-458250DB2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41" y="3896754"/>
            <a:ext cx="4320623" cy="2346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8EF54-CF66-4ADA-7AC5-A148C3014E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2534" y="4853422"/>
            <a:ext cx="3511588" cy="1889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12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A75BA2-BF1D-5259-A035-450417C0555B}"/>
              </a:ext>
            </a:extLst>
          </p:cNvPr>
          <p:cNvSpPr/>
          <p:nvPr/>
        </p:nvSpPr>
        <p:spPr>
          <a:xfrm>
            <a:off x="7868654" y="2551837"/>
            <a:ext cx="3645568" cy="636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EBAA2-0AD4-76F4-707C-29544B0DB918}"/>
              </a:ext>
            </a:extLst>
          </p:cNvPr>
          <p:cNvSpPr txBox="1"/>
          <p:nvPr/>
        </p:nvSpPr>
        <p:spPr>
          <a:xfrm>
            <a:off x="562787" y="2551837"/>
            <a:ext cx="11066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design a </a:t>
            </a:r>
            <a:r>
              <a:rPr lang="en-US" sz="3600" dirty="0">
                <a:solidFill>
                  <a:schemeClr val="accent1"/>
                </a:solidFill>
              </a:rPr>
              <a:t>general framework</a:t>
            </a:r>
            <a:r>
              <a:rPr lang="en-US" sz="3600" dirty="0"/>
              <a:t> to efficiently compose public-coin interactive zero-knowledge proofs for </a:t>
            </a:r>
            <a:r>
              <a:rPr lang="en-US" sz="3600" dirty="0">
                <a:solidFill>
                  <a:srgbClr val="C00000"/>
                </a:solidFill>
              </a:rPr>
              <a:t>disjunctions</a:t>
            </a:r>
            <a:r>
              <a:rPr lang="en-US" sz="3600" dirty="0"/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CC094-BFDE-45CF-4F7F-A5A4D9C9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Question?</a:t>
            </a:r>
          </a:p>
        </p:txBody>
      </p:sp>
    </p:spTree>
    <p:extLst>
      <p:ext uri="{BB962C8B-B14F-4D97-AF65-F5344CB8AC3E}">
        <p14:creationId xmlns:p14="http://schemas.microsoft.com/office/powerpoint/2010/main" val="6104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2308980" y="2267844"/>
                <a:ext cx="4950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980" y="2267844"/>
                <a:ext cx="4950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>
                <a:off x="3706170" y="2269626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170" y="2269626"/>
                <a:ext cx="5003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5116088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088" y="2268438"/>
                <a:ext cx="5003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>
                <a:off x="6559594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594" y="2268438"/>
                <a:ext cx="50039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7925642" y="2267844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642" y="2267844"/>
                <a:ext cx="50039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9354435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435" y="2268438"/>
                <a:ext cx="50039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>
            <a:off x="5085119" y="2932839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>
            <a:off x="6505809" y="2951417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>
            <a:off x="2255813" y="2948615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>
            <a:off x="7854024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>
            <a:off x="3677682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>
            <a:off x="9282817" y="2951417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3826712-F07D-7BF5-0D9B-0EA28C32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8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>
            <a:off x="5085119" y="2932839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>
            <a:off x="6505809" y="2951417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>
            <a:off x="2255813" y="2948615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>
            <a:off x="7854024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>
            <a:off x="3677682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>
            <a:off x="9282817" y="2951417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E67100-E829-D297-2A99-5F510E52CD0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E67100-E829-D297-2A99-5F510E52C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B5F19-E629-55E3-7CF2-A5F4B01EEED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B5F19-E629-55E3-7CF2-A5F4B01E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7E76FB-B8EB-EC25-8469-04E59D61D742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7E76FB-B8EB-EC25-8469-04E59D61D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9A1BA2-527F-2B12-469F-9ACD55560B1D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9A1BA2-527F-2B12-469F-9ACD55560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C71B28-2071-7958-A34D-E8C1A6B5FCB9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C71B28-2071-7958-A34D-E8C1A6B5F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F5CC5B-928E-EA8E-17E8-1AFC73789C67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F5CC5B-928E-EA8E-17E8-1AFC7378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8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845E9E-530F-C19C-1BF2-81820C414D8D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A5F052-7762-6DF2-3561-05856C2D1255}"/>
              </a:ext>
            </a:extLst>
          </p:cNvPr>
          <p:cNvSpPr txBox="1"/>
          <p:nvPr/>
        </p:nvSpPr>
        <p:spPr>
          <a:xfrm>
            <a:off x="3541609" y="6404498"/>
            <a:ext cx="953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Proof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A3A5D471-E1F6-B222-0B7A-477445E1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3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5759</TotalTime>
  <Words>1901</Words>
  <Application>Microsoft Macintosh PowerPoint</Application>
  <PresentationFormat>Widescreen</PresentationFormat>
  <Paragraphs>667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Berlin Sans FB</vt:lpstr>
      <vt:lpstr>Calibri</vt:lpstr>
      <vt:lpstr>Calibri Light</vt:lpstr>
      <vt:lpstr>Cambria Math</vt:lpstr>
      <vt:lpstr>Office Theme</vt:lpstr>
      <vt:lpstr>Stacking Zero-Knowledge Proofs  for Disjunctions</vt:lpstr>
      <vt:lpstr>Zero Knowledge Proofs [GMR85] </vt:lpstr>
      <vt:lpstr>Zero Knowledge Proofs [GMR85] </vt:lpstr>
      <vt:lpstr>Public-Coin Interactive Zero-Knowledge Proofs</vt:lpstr>
      <vt:lpstr>Disjunctive Statements</vt:lpstr>
      <vt:lpstr>Lots of Work on Disjunctive Zero-Knowledge</vt:lpstr>
      <vt:lpstr>Question?</vt:lpstr>
      <vt:lpstr>Composing Public-Coin ZK-IP for Disjunctions</vt:lpstr>
      <vt:lpstr>Composing Public-Coin ZK-IP for Disjunctions</vt:lpstr>
      <vt:lpstr>Composing Public-Coin ZK-IP for Disjunctions</vt:lpstr>
      <vt:lpstr>Composing Public-Coin ZK-IP for Disjunctions</vt:lpstr>
      <vt:lpstr>Composing Public-Coin ZK-IP for Disjunctions</vt:lpstr>
      <vt:lpstr>Our Results</vt:lpstr>
      <vt:lpstr>PowerPoint Presentation</vt:lpstr>
      <vt:lpstr>Stacking Σ-Protocols for Disjunctions </vt:lpstr>
      <vt:lpstr>Stacking Σ-Protocols for Disjunctions </vt:lpstr>
      <vt:lpstr>Stacking Σ-Protocols for Disjunctions </vt:lpstr>
      <vt:lpstr>Stacking Σ-Protocols for Disjunctions </vt:lpstr>
      <vt:lpstr>Stacking Σ-Protocols for Disjunctions </vt:lpstr>
      <vt:lpstr>Stacking Σ-Protocols for Disjunctions </vt:lpstr>
      <vt:lpstr>Partially-Binding Vector Commitments</vt:lpstr>
      <vt:lpstr>Stacking Σ-Protocols for Disjunctions </vt:lpstr>
      <vt:lpstr>Stacking Σ-Protocols for Disjunctions </vt:lpstr>
      <vt:lpstr>Stacking Σ-Protocols for Disjunctions </vt:lpstr>
      <vt:lpstr>Stacked Σ-Protocol for Disjunctions </vt:lpstr>
      <vt:lpstr>Examples of Stackable Σ-Protocols</vt:lpstr>
      <vt:lpstr>PowerPoint Presentation</vt:lpstr>
      <vt:lpstr>Review: Stacking approach for Σ-Protocols </vt:lpstr>
      <vt:lpstr>Multi-Round ZK-IP</vt:lpstr>
      <vt:lpstr>Multi-Round ZK-IP</vt:lpstr>
      <vt:lpstr>Stacking Multi-Round ZK-IP</vt:lpstr>
      <vt:lpstr>Stacking Multi-Round ZK-IP</vt:lpstr>
      <vt:lpstr>Stacking Multi-Round ZK-IP</vt:lpstr>
      <vt:lpstr>Complexity Analysis</vt:lpstr>
      <vt:lpstr>Examples of Stackable Multi-round ZK-IP</vt:lpstr>
      <vt:lpstr>Conclusion</vt:lpstr>
      <vt:lpstr>Thanks!  https://eprint.iacr.org/2021/422.pdf https://eprint.iacr.org/2022/1419.pdf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Stacking Zero-Knowledge Proofs  for Disjunctions</dc:title>
  <dc:creator>Aarushi Goel</dc:creator>
  <cp:lastModifiedBy>Aarushi Goel</cp:lastModifiedBy>
  <cp:revision>38</cp:revision>
  <dcterms:created xsi:type="dcterms:W3CDTF">2023-03-27T05:03:13Z</dcterms:created>
  <dcterms:modified xsi:type="dcterms:W3CDTF">2023-04-08T18:13:39Z</dcterms:modified>
</cp:coreProperties>
</file>