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6" r:id="rId5"/>
    <p:sldId id="260" r:id="rId6"/>
    <p:sldId id="268" r:id="rId7"/>
    <p:sldId id="271" r:id="rId8"/>
    <p:sldId id="274" r:id="rId9"/>
    <p:sldId id="272" r:id="rId10"/>
    <p:sldId id="270" r:id="rId11"/>
    <p:sldId id="263" r:id="rId12"/>
    <p:sldId id="275" r:id="rId13"/>
    <p:sldId id="279" r:id="rId14"/>
    <p:sldId id="280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9"/>
    <p:restoredTop sz="75711"/>
  </p:normalViewPr>
  <p:slideViewPr>
    <p:cSldViewPr snapToGrid="0">
      <p:cViewPr varScale="1">
        <p:scale>
          <a:sx n="125" d="100"/>
          <a:sy n="125" d="100"/>
        </p:scale>
        <p:origin x="1056" y="176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FEA2-C705-DE4C-98BE-D29509B74227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38CE8-E9E2-8F42-B1A6-A1406D31C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0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2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6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85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6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17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1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4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9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0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30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0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0AEBC-6A72-857B-5C80-5E8C47F79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9631B-2EBF-054B-0D91-F9AF1E51C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4D4B1-50E3-3514-4115-5BFC4689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3E90C-B9F7-3B0A-56FE-F86DF406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B77D9-8A6C-73A9-2584-D39F24D0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D6CE-7A38-0837-283C-7D4E6AAF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8ABED-B232-6DA9-F1BB-12CA15AC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4F03-287E-02CC-616A-CCB03D4F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E130-0C2A-773A-105A-E1D53859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F5F15-86EF-371B-BDD0-ABC6FCDF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1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DF432-5983-8F1E-2117-0C1ED22ED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6DC05-9847-9CBD-DE0D-061532CE2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4D266-C473-2A21-19A2-D6EC37EB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6B0EA-EFD6-96D5-9398-A55357909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56D04-E86F-FA2F-59E9-5737B438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0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F39E-CD91-49EC-63AF-0113CB0B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3134-4D2C-AEEE-1105-D7658E7DC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DE7F-EA92-D8C5-E27E-650F5E2B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C63E5-5199-5E7C-57C1-EFB0A08C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D98E-C8FD-DAA5-9A28-2D213246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3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9A1A6-4B6A-2F1B-4542-DDAB3905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EFCCD-A2FF-594C-F8D8-DB19DC96A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13B91-848B-A06B-13F2-B72A02F2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51EAA-AAC5-A621-18B3-36C51F21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0EB4-C89F-DA6A-628B-D85825D4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77E1-74C1-2A45-E45E-F1ECEF87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65C57-82D4-2259-C1F9-423889EC9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2E38F-8326-296E-2E2B-1D19B45A5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3A3EA-E8EB-6AD0-B165-D90A1997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ED48F-EA5F-8B41-F88A-4BC2F2D0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D5CE7-7A1C-EB96-348E-B1A012C3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A173-6865-81DC-9546-4E6EFCF0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7E84F-B56F-41EF-5A77-D829F8E02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D7E7B-5A8E-6E1B-0F43-D5357C08E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59B03-C1C8-D7B4-0042-3C9F4E033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8A2FA-045F-FA62-39D4-649CE35D4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3C6F5B-2258-7E78-F8B5-9D3B5433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A6F86-0161-4B2A-3C19-A3C4850F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3B79F-49F9-2306-0822-27547D6F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F04E-EA5B-FCCE-29C2-F9523048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66D0A-6A5D-9CE3-A6D9-0F62E8BF6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170FB-A50C-E074-49AF-82FC1DCD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4FC70-8136-48F8-FD42-97222B73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D37C2-60F8-EC72-3F3E-568D8734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6B2B5-938F-B4F2-5123-396F9378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A438D-1069-5519-B360-8A87F513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3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B314-5088-8791-329E-D3310FCA1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D0A5-50B1-D0A2-8B3C-282CE891B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05173-AD01-2098-490B-1C85EC3A8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4B156-6DCF-A616-9223-F3041EF6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36F9A-B91B-8351-D3C6-D36E6E6C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363F5-D8C0-39EE-4DE3-77A2F81A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3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DF48-2D5B-47E0-6D9B-5F8012FD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1091F-DA8C-D078-8414-6AC4F000C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54A25-F9FD-042C-FE41-8E186F92D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3A4B1-78E1-DDD7-2DF9-B16EC590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EF6D3-4D0E-6EA8-AFC1-9491DE54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F7B99-A383-88AF-5F82-CE431934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0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3DDF2-67C0-7012-7F7D-C2EDF592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DF06E-1D82-3279-265C-2B448CD47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44A77-4408-99B4-253B-82C755F19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F6FE1-AE62-5A42-BC83-166DA1230CDB}" type="datetimeFigureOut">
              <a:rPr lang="en-US" smtClean="0"/>
              <a:t>6/26/23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F89AC-C97A-33C9-7B47-D3DCE33B0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F5A60-E662-C509-ED43-B812BA480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CA782-193E-B143-86C8-9428180E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6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tiff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tiff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tiff"/><Relationship Id="rId7" Type="http://schemas.microsoft.com/office/2007/relationships/hdphoto" Target="../media/hdphoto8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openxmlformats.org/officeDocument/2006/relationships/image" Target="../media/image22.tiff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7.tiff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tif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3.wdp"/><Relationship Id="rId3" Type="http://schemas.openxmlformats.org/officeDocument/2006/relationships/image" Target="../media/image21.tiff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24.jpeg"/><Relationship Id="rId1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openxmlformats.org/officeDocument/2006/relationships/image" Target="../media/image22.tiff"/><Relationship Id="rId9" Type="http://schemas.openxmlformats.org/officeDocument/2006/relationships/image" Target="../media/image4.png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2901-729C-0499-6F66-DD01B0B39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700" y="685775"/>
            <a:ext cx="10668000" cy="23876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Zero-Knowledge</a:t>
            </a:r>
            <a:b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</a:b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Proofs of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B4FF6-0FF0-3A2C-8490-5D31C1ADA4F8}"/>
              </a:ext>
            </a:extLst>
          </p:cNvPr>
          <p:cNvSpPr txBox="1"/>
          <p:nvPr/>
        </p:nvSpPr>
        <p:spPr>
          <a:xfrm>
            <a:off x="3347357" y="1722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683D0FB-DC3E-8101-8130-E072789C4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745" y="4002693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Aarushi Goel</a:t>
            </a:r>
          </a:p>
        </p:txBody>
      </p:sp>
      <p:pic>
        <p:nvPicPr>
          <p:cNvPr id="6" name="Picture 2" descr="Discussing nonlinear optics: new medicines, chemicals and materials: NTT  Research Scientist Marc Jankowski – NTT Research">
            <a:extLst>
              <a:ext uri="{FF2B5EF4-FFF2-40B4-BE49-F238E27FC236}">
                <a16:creationId xmlns:a16="http://schemas.microsoft.com/office/drawing/2014/main" id="{98950F96-75CB-5003-95C6-641593E2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72" y="4650381"/>
            <a:ext cx="2574546" cy="50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672045-3088-2442-C3BD-5533559A8531}"/>
              </a:ext>
            </a:extLst>
          </p:cNvPr>
          <p:cNvSpPr txBox="1"/>
          <p:nvPr/>
        </p:nvSpPr>
        <p:spPr>
          <a:xfrm>
            <a:off x="651790" y="5775619"/>
            <a:ext cx="10877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</a:rPr>
              <a:t>Joint work with:</a:t>
            </a:r>
          </a:p>
          <a:p>
            <a:pPr algn="ctr"/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Sanjam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Garg (UC Berkeley &amp; NTT Research), Somesh Jha (UW-Madison), Saeed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Mahloujifar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(Meta), 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Mohammad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Mahmoody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(UVA), Guru Vamsi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Policharla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(UC Berkeley) and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Mingyuan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Wang (UC Berkeley)</a:t>
            </a:r>
          </a:p>
        </p:txBody>
      </p:sp>
    </p:spTree>
    <p:extLst>
      <p:ext uri="{BB962C8B-B14F-4D97-AF65-F5344CB8AC3E}">
        <p14:creationId xmlns:p14="http://schemas.microsoft.com/office/powerpoint/2010/main" val="240797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E757-92D4-4D7B-5E58-EE9F4106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Why is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zkPoT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 a Useful Notion?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A7E257-2C1B-6DA1-4723-8BB2F9E4891B}"/>
              </a:ext>
            </a:extLst>
          </p:cNvPr>
          <p:cNvGrpSpPr/>
          <p:nvPr/>
        </p:nvGrpSpPr>
        <p:grpSpPr>
          <a:xfrm>
            <a:off x="1739322" y="2024175"/>
            <a:ext cx="1302970" cy="1474641"/>
            <a:chOff x="8446524" y="4260450"/>
            <a:chExt cx="789223" cy="775305"/>
          </a:xfrm>
        </p:grpSpPr>
        <p:pic>
          <p:nvPicPr>
            <p:cNvPr id="6" name="Picture 4" descr="Box PNG transparent image download, size: 2132x2400px">
              <a:extLst>
                <a:ext uri="{FF2B5EF4-FFF2-40B4-BE49-F238E27FC236}">
                  <a16:creationId xmlns:a16="http://schemas.microsoft.com/office/drawing/2014/main" id="{2333941F-B1A1-129A-D5AD-192481AB9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46524" y="4260450"/>
              <a:ext cx="789223" cy="775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E93C18-2CF3-8596-809C-1C3722530AA5}"/>
                </a:ext>
              </a:extLst>
            </p:cNvPr>
            <p:cNvSpPr txBox="1"/>
            <p:nvPr/>
          </p:nvSpPr>
          <p:spPr>
            <a:xfrm rot="19626790">
              <a:off x="8829254" y="4627892"/>
              <a:ext cx="375876" cy="19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8A0A5F-9542-379F-2240-F742E7A7F713}"/>
              </a:ext>
            </a:extLst>
          </p:cNvPr>
          <p:cNvGrpSpPr/>
          <p:nvPr/>
        </p:nvGrpSpPr>
        <p:grpSpPr>
          <a:xfrm>
            <a:off x="1739321" y="4152274"/>
            <a:ext cx="1353404" cy="1474641"/>
            <a:chOff x="1176819" y="3443047"/>
            <a:chExt cx="819771" cy="775305"/>
          </a:xfrm>
        </p:grpSpPr>
        <p:pic>
          <p:nvPicPr>
            <p:cNvPr id="9" name="Picture 4" descr="Box PNG transparent image download, size: 2132x2400px">
              <a:extLst>
                <a:ext uri="{FF2B5EF4-FFF2-40B4-BE49-F238E27FC236}">
                  <a16:creationId xmlns:a16="http://schemas.microsoft.com/office/drawing/2014/main" id="{52760449-6C69-6CF2-E8AF-65EB85DD9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76819" y="3443047"/>
              <a:ext cx="789223" cy="775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68FE7A-6F66-9922-AAF2-BE98C77EFE55}"/>
                </a:ext>
              </a:extLst>
            </p:cNvPr>
            <p:cNvSpPr txBox="1"/>
            <p:nvPr/>
          </p:nvSpPr>
          <p:spPr>
            <a:xfrm rot="19674079">
              <a:off x="1515773" y="3793231"/>
              <a:ext cx="480817" cy="19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A484E-22CE-D11E-A7BF-B6D3C7BCE788}"/>
              </a:ext>
            </a:extLst>
          </p:cNvPr>
          <p:cNvSpPr txBox="1"/>
          <p:nvPr/>
        </p:nvSpPr>
        <p:spPr>
          <a:xfrm>
            <a:off x="3623614" y="4456386"/>
            <a:ext cx="676050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When making inference queries to this model, we can use </a:t>
            </a:r>
            <a:r>
              <a:rPr lang="en-US" sz="2000" dirty="0">
                <a:solidFill>
                  <a:srgbClr val="C00000"/>
                </a:solidFill>
              </a:rPr>
              <a:t>proof of inference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5"/>
                </a:solidFill>
              </a:rPr>
              <a:t>[LQQO20, FQZDC21, LXZ21] </a:t>
            </a:r>
            <a:r>
              <a:rPr lang="en-US" sz="2000" dirty="0"/>
              <a:t>to prove that the model in the box is the one that was used for inference calls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9EB5E1-F8A1-04F9-8FE7-7B8200048C94}"/>
              </a:ext>
            </a:extLst>
          </p:cNvPr>
          <p:cNvSpPr txBox="1"/>
          <p:nvPr/>
        </p:nvSpPr>
        <p:spPr>
          <a:xfrm>
            <a:off x="3623614" y="2407552"/>
            <a:ext cx="676050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 can prove additional properties about data using existing ZK-Proofs</a:t>
            </a:r>
          </a:p>
        </p:txBody>
      </p:sp>
    </p:spTree>
    <p:extLst>
      <p:ext uri="{BB962C8B-B14F-4D97-AF65-F5344CB8AC3E}">
        <p14:creationId xmlns:p14="http://schemas.microsoft.com/office/powerpoint/2010/main" val="270079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8550-1178-99D3-717E-829E8102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7" y="1516560"/>
            <a:ext cx="11630966" cy="55695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Can we use existing </a:t>
            </a:r>
            <a:r>
              <a:rPr lang="en-US" sz="3600" b="1" dirty="0" err="1"/>
              <a:t>zk</a:t>
            </a:r>
            <a:r>
              <a:rPr lang="en-US" sz="3600" b="1" dirty="0"/>
              <a:t>-proofs for realizing </a:t>
            </a:r>
            <a:r>
              <a:rPr lang="en-US" sz="3600" b="1" dirty="0" err="1"/>
              <a:t>zkPoT</a:t>
            </a:r>
            <a:r>
              <a:rPr lang="en-US" sz="3600" b="1" dirty="0"/>
              <a:t>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C08A3C-D697-D383-6C21-4F5B89127372}"/>
              </a:ext>
            </a:extLst>
          </p:cNvPr>
          <p:cNvSpPr txBox="1">
            <a:spLocks/>
          </p:cNvSpPr>
          <p:nvPr/>
        </p:nvSpPr>
        <p:spPr>
          <a:xfrm>
            <a:off x="280517" y="3868042"/>
            <a:ext cx="11630966" cy="556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Can we </a:t>
            </a:r>
            <a:r>
              <a:rPr lang="en-US" sz="3200" b="1" dirty="0">
                <a:solidFill>
                  <a:srgbClr val="C00000"/>
                </a:solidFill>
              </a:rPr>
              <a:t>really </a:t>
            </a:r>
            <a:r>
              <a:rPr lang="en-US" sz="3200" b="1" dirty="0"/>
              <a:t>use existing </a:t>
            </a:r>
            <a:r>
              <a:rPr lang="en-US" sz="3200" b="1" dirty="0" err="1"/>
              <a:t>zk</a:t>
            </a:r>
            <a:r>
              <a:rPr lang="en-US" sz="3200" b="1" dirty="0"/>
              <a:t>-proofs for realizing </a:t>
            </a:r>
            <a:r>
              <a:rPr lang="en-US" sz="3200" b="1" dirty="0" err="1"/>
              <a:t>zkPoT</a:t>
            </a:r>
            <a:r>
              <a:rPr lang="en-US" sz="3200" b="1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10069-0DF3-4A35-E764-18B3E6447BD3}"/>
              </a:ext>
            </a:extLst>
          </p:cNvPr>
          <p:cNvSpPr txBox="1"/>
          <p:nvPr/>
        </p:nvSpPr>
        <p:spPr>
          <a:xfrm>
            <a:off x="4261030" y="2275643"/>
            <a:ext cx="339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77"/>
              </a:rPr>
              <a:t>Yes! (Theoretically)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D8DBB-4624-C2D5-B62F-C791BA8551C8}"/>
              </a:ext>
            </a:extLst>
          </p:cNvPr>
          <p:cNvSpPr txBox="1"/>
          <p:nvPr/>
        </p:nvSpPr>
        <p:spPr>
          <a:xfrm>
            <a:off x="1525678" y="4661455"/>
            <a:ext cx="9140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Berlin Sans FB" panose="020E0602020502020306" pitchFamily="34" charset="77"/>
              </a:rPr>
              <a:t>No! (Concretely Very Inefficient – Lack of Scalability)</a:t>
            </a:r>
          </a:p>
        </p:txBody>
      </p:sp>
    </p:spTree>
    <p:extLst>
      <p:ext uri="{BB962C8B-B14F-4D97-AF65-F5344CB8AC3E}">
        <p14:creationId xmlns:p14="http://schemas.microsoft.com/office/powerpoint/2010/main" val="6360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C8CAA-F51F-DF77-8F73-B29FFF9AC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7675" y="1690688"/>
            <a:ext cx="3644668" cy="82391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 err="1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zkSNARKs</a:t>
            </a:r>
            <a:endParaRPr lang="en-US" sz="2800" b="0" dirty="0">
              <a:solidFill>
                <a:schemeClr val="bg2">
                  <a:lumMod val="50000"/>
                </a:schemeClr>
              </a:solidFill>
              <a:latin typeface="Berlin Sans FB" panose="020E0602020502020306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643651-ED0E-7504-1CCC-F0C528054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6809" y="1690688"/>
            <a:ext cx="4519690" cy="82391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MPC-in-the-Head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DED36-F14A-25CB-81A9-190801C999E2}"/>
              </a:ext>
            </a:extLst>
          </p:cNvPr>
          <p:cNvSpPr txBox="1"/>
          <p:nvPr/>
        </p:nvSpPr>
        <p:spPr>
          <a:xfrm>
            <a:off x="741938" y="2870782"/>
            <a:ext cx="312060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Proof Size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2FA6B-C485-A059-024F-09658FB88F3B}"/>
              </a:ext>
            </a:extLst>
          </p:cNvPr>
          <p:cNvSpPr txBox="1"/>
          <p:nvPr/>
        </p:nvSpPr>
        <p:spPr>
          <a:xfrm>
            <a:off x="741938" y="3609446"/>
            <a:ext cx="312060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Verification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F03E1-1695-E616-C15B-BEBBA4D638FD}"/>
              </a:ext>
            </a:extLst>
          </p:cNvPr>
          <p:cNvSpPr txBox="1"/>
          <p:nvPr/>
        </p:nvSpPr>
        <p:spPr>
          <a:xfrm>
            <a:off x="741938" y="4348110"/>
            <a:ext cx="312058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Proof Generation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73CF9-B3EC-DA9A-6B9F-503C3AAC8E6F}"/>
              </a:ext>
            </a:extLst>
          </p:cNvPr>
          <p:cNvSpPr txBox="1"/>
          <p:nvPr/>
        </p:nvSpPr>
        <p:spPr>
          <a:xfrm>
            <a:off x="741938" y="5869188"/>
            <a:ext cx="312057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Streaming Friendly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D9AABC-6D52-C9FD-C72E-827A00BCEB63}"/>
              </a:ext>
            </a:extLst>
          </p:cNvPr>
          <p:cNvSpPr txBox="1"/>
          <p:nvPr/>
        </p:nvSpPr>
        <p:spPr>
          <a:xfrm>
            <a:off x="741938" y="5108649"/>
            <a:ext cx="312058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Non-arithmetic Operations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24916-765D-D6DD-C20B-E1AD8B86AE0D}"/>
              </a:ext>
            </a:extLst>
          </p:cNvPr>
          <p:cNvSpPr txBox="1"/>
          <p:nvPr/>
        </p:nvSpPr>
        <p:spPr>
          <a:xfrm>
            <a:off x="4389511" y="2870782"/>
            <a:ext cx="842948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Small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2288B6-B0AC-7FD8-2A8D-87D6586DEC36}"/>
              </a:ext>
            </a:extLst>
          </p:cNvPr>
          <p:cNvSpPr txBox="1"/>
          <p:nvPr/>
        </p:nvSpPr>
        <p:spPr>
          <a:xfrm>
            <a:off x="4389512" y="3609446"/>
            <a:ext cx="880160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56D05F-68F1-AF18-7BA0-A60328E9DCE9}"/>
              </a:ext>
            </a:extLst>
          </p:cNvPr>
          <p:cNvSpPr txBox="1"/>
          <p:nvPr/>
        </p:nvSpPr>
        <p:spPr>
          <a:xfrm>
            <a:off x="4389504" y="4349287"/>
            <a:ext cx="880159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BDD50-E26E-5CCC-94AC-90B0A0E4AC76}"/>
              </a:ext>
            </a:extLst>
          </p:cNvPr>
          <p:cNvSpPr txBox="1"/>
          <p:nvPr/>
        </p:nvSpPr>
        <p:spPr>
          <a:xfrm>
            <a:off x="4389498" y="5869188"/>
            <a:ext cx="880159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E1C1-DF66-BBE4-A9E4-DE9514F6E35A}"/>
              </a:ext>
            </a:extLst>
          </p:cNvPr>
          <p:cNvSpPr txBox="1"/>
          <p:nvPr/>
        </p:nvSpPr>
        <p:spPr>
          <a:xfrm>
            <a:off x="4389499" y="5100674"/>
            <a:ext cx="880160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7C64C4-564C-D6C1-A86D-CF8531B8B554}"/>
              </a:ext>
            </a:extLst>
          </p:cNvPr>
          <p:cNvCxnSpPr>
            <a:cxnSpLocks/>
          </p:cNvCxnSpPr>
          <p:nvPr/>
        </p:nvCxnSpPr>
        <p:spPr>
          <a:xfrm>
            <a:off x="3958088" y="2672805"/>
            <a:ext cx="0" cy="405849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B584AA-3E0E-50B2-5038-8CACCF84DB1E}"/>
              </a:ext>
            </a:extLst>
          </p:cNvPr>
          <p:cNvSpPr txBox="1"/>
          <p:nvPr/>
        </p:nvSpPr>
        <p:spPr>
          <a:xfrm>
            <a:off x="6974860" y="2870782"/>
            <a:ext cx="842948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Large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7218EB-F4BC-33DF-7209-22BDEEC7DC69}"/>
              </a:ext>
            </a:extLst>
          </p:cNvPr>
          <p:cNvSpPr txBox="1"/>
          <p:nvPr/>
        </p:nvSpPr>
        <p:spPr>
          <a:xfrm>
            <a:off x="6974861" y="3609446"/>
            <a:ext cx="880160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91856-E37F-9601-0506-E497943F721B}"/>
              </a:ext>
            </a:extLst>
          </p:cNvPr>
          <p:cNvSpPr txBox="1"/>
          <p:nvPr/>
        </p:nvSpPr>
        <p:spPr>
          <a:xfrm>
            <a:off x="6974853" y="4349287"/>
            <a:ext cx="880159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A19B9E-3F2A-6223-96F8-ABCB32D32964}"/>
              </a:ext>
            </a:extLst>
          </p:cNvPr>
          <p:cNvSpPr txBox="1"/>
          <p:nvPr/>
        </p:nvSpPr>
        <p:spPr>
          <a:xfrm>
            <a:off x="6974847" y="5869188"/>
            <a:ext cx="880159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80F54-42B9-9BD4-790D-3355B5FDE042}"/>
              </a:ext>
            </a:extLst>
          </p:cNvPr>
          <p:cNvSpPr txBox="1"/>
          <p:nvPr/>
        </p:nvSpPr>
        <p:spPr>
          <a:xfrm>
            <a:off x="6974848" y="5100674"/>
            <a:ext cx="880160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A6C3AF8-DBC9-FD60-4C60-2A154C5F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State-of-the-Art ZK Proof Systems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604D9F-7A6E-9F03-35D5-5699B84B524F}"/>
              </a:ext>
            </a:extLst>
          </p:cNvPr>
          <p:cNvCxnSpPr>
            <a:cxnSpLocks/>
          </p:cNvCxnSpPr>
          <p:nvPr/>
        </p:nvCxnSpPr>
        <p:spPr>
          <a:xfrm>
            <a:off x="608113" y="2541397"/>
            <a:ext cx="11050859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9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9A6C3AF8-DBC9-FD60-4C60-2A154C5F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Our Approach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E73729-5595-3953-34A0-14CFF588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0423" y="866675"/>
            <a:ext cx="882175" cy="29147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1100" b="0" dirty="0" err="1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zkSNARKs</a:t>
            </a:r>
            <a:endParaRPr lang="en-US" sz="1200" b="0" dirty="0">
              <a:solidFill>
                <a:schemeClr val="bg2">
                  <a:lumMod val="50000"/>
                </a:schemeClr>
              </a:solidFill>
              <a:latin typeface="Berlin Sans FB" panose="020E0602020502020306" pitchFamily="34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6BFE84A-E672-3E71-8CB6-A4F6A0435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8691" y="712540"/>
            <a:ext cx="1025641" cy="29147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1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MPC-in-the-Head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170C0-D78A-EFBA-44A7-8D1C3F578CF4}"/>
              </a:ext>
            </a:extLst>
          </p:cNvPr>
          <p:cNvSpPr txBox="1"/>
          <p:nvPr/>
        </p:nvSpPr>
        <p:spPr>
          <a:xfrm>
            <a:off x="5792064" y="3133606"/>
            <a:ext cx="422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Only depends on the number of records in the dataset, not on the number of features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F67CA9A-0AED-4F2A-0311-92E410868AA6}"/>
              </a:ext>
            </a:extLst>
          </p:cNvPr>
          <p:cNvSpPr/>
          <p:nvPr/>
        </p:nvSpPr>
        <p:spPr>
          <a:xfrm>
            <a:off x="5432652" y="2771078"/>
            <a:ext cx="359412" cy="1315844"/>
          </a:xfrm>
          <a:prstGeom prst="rightBrace">
            <a:avLst>
              <a:gd name="adj1" fmla="val 3625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154E6BF9-CA32-EA13-9683-17F6E8B4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92" y="395307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48BCD3-F76A-ACE4-B868-5A7A17950212}"/>
              </a:ext>
            </a:extLst>
          </p:cNvPr>
          <p:cNvSpPr txBox="1"/>
          <p:nvPr/>
        </p:nvSpPr>
        <p:spPr>
          <a:xfrm>
            <a:off x="4387193" y="4348997"/>
            <a:ext cx="880159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06168B-B2AD-58A0-3BD5-D5BE0EBB14AE}"/>
              </a:ext>
            </a:extLst>
          </p:cNvPr>
          <p:cNvSpPr txBox="1"/>
          <p:nvPr/>
        </p:nvSpPr>
        <p:spPr>
          <a:xfrm>
            <a:off x="4387193" y="5869188"/>
            <a:ext cx="880159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D10DCE-44AF-AB77-43A8-33C66100453E}"/>
              </a:ext>
            </a:extLst>
          </p:cNvPr>
          <p:cNvSpPr txBox="1"/>
          <p:nvPr/>
        </p:nvSpPr>
        <p:spPr>
          <a:xfrm>
            <a:off x="4387192" y="5113250"/>
            <a:ext cx="880160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Yes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70BFD468-DE64-6FC2-6A7E-C6987C7541F8}"/>
              </a:ext>
            </a:extLst>
          </p:cNvPr>
          <p:cNvSpPr/>
          <p:nvPr/>
        </p:nvSpPr>
        <p:spPr>
          <a:xfrm>
            <a:off x="4618630" y="2432685"/>
            <a:ext cx="365760" cy="35234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6ADE8F4-F71A-91E8-0108-EA6CEBE6D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327" y="202731"/>
            <a:ext cx="5191673" cy="1619365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890EB400-2535-F5E0-98A1-A230DD1276DC}"/>
              </a:ext>
            </a:extLst>
          </p:cNvPr>
          <p:cNvSpPr/>
          <p:nvPr/>
        </p:nvSpPr>
        <p:spPr>
          <a:xfrm rot="20771411">
            <a:off x="8930269" y="225084"/>
            <a:ext cx="2022636" cy="9224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D9D00A-0691-860D-EAFA-51AEC43FC450}"/>
              </a:ext>
            </a:extLst>
          </p:cNvPr>
          <p:cNvSpPr txBox="1"/>
          <p:nvPr/>
        </p:nvSpPr>
        <p:spPr>
          <a:xfrm>
            <a:off x="725227" y="1321252"/>
            <a:ext cx="3661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 (Logistic Regression)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045AED-3377-9268-C92C-05E083916A18}"/>
              </a:ext>
            </a:extLst>
          </p:cNvPr>
          <p:cNvSpPr txBox="1"/>
          <p:nvPr/>
        </p:nvSpPr>
        <p:spPr>
          <a:xfrm>
            <a:off x="741938" y="2870782"/>
            <a:ext cx="312060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Proof Size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A63E6F-1248-F94E-5647-1A026B97CEEC}"/>
              </a:ext>
            </a:extLst>
          </p:cNvPr>
          <p:cNvSpPr txBox="1"/>
          <p:nvPr/>
        </p:nvSpPr>
        <p:spPr>
          <a:xfrm>
            <a:off x="741938" y="3609446"/>
            <a:ext cx="312060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Verification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2C5F65-7C27-31ED-5B59-3CBDF4E47B5D}"/>
              </a:ext>
            </a:extLst>
          </p:cNvPr>
          <p:cNvSpPr txBox="1"/>
          <p:nvPr/>
        </p:nvSpPr>
        <p:spPr>
          <a:xfrm>
            <a:off x="741938" y="4348110"/>
            <a:ext cx="312058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Proof Generation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C52C5C0-8ED6-7ED0-163E-4A026B182F36}"/>
              </a:ext>
            </a:extLst>
          </p:cNvPr>
          <p:cNvSpPr txBox="1"/>
          <p:nvPr/>
        </p:nvSpPr>
        <p:spPr>
          <a:xfrm>
            <a:off x="741938" y="5869188"/>
            <a:ext cx="312057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Streaming Friendly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B862C3-3F8F-8326-6B5F-AF427CA41AB1}"/>
              </a:ext>
            </a:extLst>
          </p:cNvPr>
          <p:cNvSpPr txBox="1"/>
          <p:nvPr/>
        </p:nvSpPr>
        <p:spPr>
          <a:xfrm>
            <a:off x="741938" y="5108649"/>
            <a:ext cx="312058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Non-arithmetic Operations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EE2025-28B9-9F72-E2C4-F8F39EC1ED06}"/>
              </a:ext>
            </a:extLst>
          </p:cNvPr>
          <p:cNvSpPr txBox="1"/>
          <p:nvPr/>
        </p:nvSpPr>
        <p:spPr>
          <a:xfrm>
            <a:off x="4389511" y="2870782"/>
            <a:ext cx="842948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Small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CCC3D8-06C9-9D09-C3E9-6E2C7E286296}"/>
              </a:ext>
            </a:extLst>
          </p:cNvPr>
          <p:cNvSpPr txBox="1"/>
          <p:nvPr/>
        </p:nvSpPr>
        <p:spPr>
          <a:xfrm>
            <a:off x="4389512" y="3609446"/>
            <a:ext cx="880160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Fast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CEF1E0-1105-0B23-165D-19746BAF469F}"/>
              </a:ext>
            </a:extLst>
          </p:cNvPr>
          <p:cNvCxnSpPr>
            <a:cxnSpLocks/>
          </p:cNvCxnSpPr>
          <p:nvPr/>
        </p:nvCxnSpPr>
        <p:spPr>
          <a:xfrm>
            <a:off x="3958088" y="2672805"/>
            <a:ext cx="0" cy="4058496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F28332F-83FA-C4F5-A41E-FDE3CB57A019}"/>
              </a:ext>
            </a:extLst>
          </p:cNvPr>
          <p:cNvCxnSpPr>
            <a:cxnSpLocks/>
          </p:cNvCxnSpPr>
          <p:nvPr/>
        </p:nvCxnSpPr>
        <p:spPr>
          <a:xfrm>
            <a:off x="5432652" y="4575345"/>
            <a:ext cx="10595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Callout 70">
            <a:extLst>
              <a:ext uri="{FF2B5EF4-FFF2-40B4-BE49-F238E27FC236}">
                <a16:creationId xmlns:a16="http://schemas.microsoft.com/office/drawing/2014/main" id="{C50AC5EA-D595-1AA0-380D-6F75FD89F897}"/>
              </a:ext>
            </a:extLst>
          </p:cNvPr>
          <p:cNvSpPr/>
          <p:nvPr/>
        </p:nvSpPr>
        <p:spPr>
          <a:xfrm>
            <a:off x="5612358" y="5322783"/>
            <a:ext cx="2409084" cy="904236"/>
          </a:xfrm>
          <a:prstGeom prst="wedgeEllipseCallout">
            <a:avLst>
              <a:gd name="adj1" fmla="val -72654"/>
              <a:gd name="adj2" fmla="val -5547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Using fixed-point arithmetic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90A0BB0-1869-EF1C-662F-1EA4E3326CD4}"/>
              </a:ext>
            </a:extLst>
          </p:cNvPr>
          <p:cNvSpPr txBox="1"/>
          <p:nvPr/>
        </p:nvSpPr>
        <p:spPr>
          <a:xfrm>
            <a:off x="6653045" y="4206013"/>
            <a:ext cx="253415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Offline Phase (Independent of Data)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BCC81D1-788A-87C5-0DEA-2E373806E77E}"/>
              </a:ext>
            </a:extLst>
          </p:cNvPr>
          <p:cNvSpPr txBox="1"/>
          <p:nvPr/>
        </p:nvSpPr>
        <p:spPr>
          <a:xfrm>
            <a:off x="9596163" y="4205786"/>
            <a:ext cx="218433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Online Phase (Dependent on Data)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29469D-B2EC-062E-D005-702D3B4DA370}"/>
              </a:ext>
            </a:extLst>
          </p:cNvPr>
          <p:cNvSpPr txBox="1"/>
          <p:nvPr/>
        </p:nvSpPr>
        <p:spPr>
          <a:xfrm>
            <a:off x="9196754" y="42673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5333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55" grpId="0" animBg="1"/>
      <p:bldP spid="56" grpId="0"/>
      <p:bldP spid="71" grpId="0" animBg="1"/>
      <p:bldP spid="72" grpId="0" animBg="1"/>
      <p:bldP spid="73" grpId="0" animBg="1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AB5EC0-829D-0628-E047-38526647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8B3AC-1F97-8311-16E1-13781D00A23B}"/>
              </a:ext>
            </a:extLst>
          </p:cNvPr>
          <p:cNvSpPr txBox="1"/>
          <p:nvPr/>
        </p:nvSpPr>
        <p:spPr>
          <a:xfrm>
            <a:off x="2103119" y="2390869"/>
            <a:ext cx="79857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Formalize a notion of zero-knowledge proof of training (</a:t>
            </a:r>
            <a:r>
              <a:rPr lang="en-US" dirty="0" err="1"/>
              <a:t>zkPoT</a:t>
            </a:r>
            <a:r>
              <a:rPr lang="en-US" dirty="0"/>
              <a:t>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ED488-1CC6-9580-A5E7-747416A9E88E}"/>
              </a:ext>
            </a:extLst>
          </p:cNvPr>
          <p:cNvSpPr txBox="1"/>
          <p:nvPr/>
        </p:nvSpPr>
        <p:spPr>
          <a:xfrm>
            <a:off x="2103119" y="3254191"/>
            <a:ext cx="79857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 a protocol for generating </a:t>
            </a:r>
            <a:r>
              <a:rPr lang="en-US" dirty="0" err="1"/>
              <a:t>zkPoT</a:t>
            </a:r>
            <a:r>
              <a:rPr lang="en-US" dirty="0"/>
              <a:t> for linear models trained using logistic regression by combining techniques from </a:t>
            </a:r>
            <a:r>
              <a:rPr lang="en-US" dirty="0" err="1"/>
              <a:t>zk</a:t>
            </a:r>
            <a:r>
              <a:rPr lang="en-US" dirty="0"/>
              <a:t>-SNARKs and MPC-in-the-head.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B2325-3FB6-5B01-8C5A-5426DC79E08C}"/>
              </a:ext>
            </a:extLst>
          </p:cNvPr>
          <p:cNvSpPr txBox="1"/>
          <p:nvPr/>
        </p:nvSpPr>
        <p:spPr>
          <a:xfrm>
            <a:off x="2103119" y="4394512"/>
            <a:ext cx="79857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 training with 1 million datasets with 1024 features, our protocol takes about an hour on a local laptop on a single threaded CPU.</a:t>
            </a:r>
          </a:p>
        </p:txBody>
      </p:sp>
    </p:spTree>
    <p:extLst>
      <p:ext uri="{BB962C8B-B14F-4D97-AF65-F5344CB8AC3E}">
        <p14:creationId xmlns:p14="http://schemas.microsoft.com/office/powerpoint/2010/main" val="256825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FE5467-8F7B-464D-B155-76C1C58ADF79}"/>
              </a:ext>
            </a:extLst>
          </p:cNvPr>
          <p:cNvSpPr txBox="1">
            <a:spLocks/>
          </p:cNvSpPr>
          <p:nvPr/>
        </p:nvSpPr>
        <p:spPr>
          <a:xfrm>
            <a:off x="838200" y="42085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Thanks!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8" name="Picture 4" descr="Web Icon Vector Art, Icons, and Graphics for Free Download">
            <a:extLst>
              <a:ext uri="{FF2B5EF4-FFF2-40B4-BE49-F238E27FC236}">
                <a16:creationId xmlns:a16="http://schemas.microsoft.com/office/drawing/2014/main" id="{245CC2AF-61AB-9AAE-FC8E-807B9A888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13" y="5950175"/>
            <a:ext cx="667820" cy="6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il icon vector, Envelope sign, Email symbol 4999412 Vector Art at Vecteezy">
            <a:extLst>
              <a:ext uri="{FF2B5EF4-FFF2-40B4-BE49-F238E27FC236}">
                <a16:creationId xmlns:a16="http://schemas.microsoft.com/office/drawing/2014/main" id="{08BD7250-E0B8-4F0E-3F49-2A44BA9A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13" y="5461122"/>
            <a:ext cx="667820" cy="5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1C0CB-CD22-46B6-6D4F-20689DB71AC0}"/>
              </a:ext>
            </a:extLst>
          </p:cNvPr>
          <p:cNvSpPr txBox="1"/>
          <p:nvPr/>
        </p:nvSpPr>
        <p:spPr>
          <a:xfrm>
            <a:off x="7638833" y="5472779"/>
            <a:ext cx="4115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aarushi.goel@ntt-research.com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15630-259D-083C-C4B1-268B4C310B92}"/>
              </a:ext>
            </a:extLst>
          </p:cNvPr>
          <p:cNvSpPr txBox="1"/>
          <p:nvPr/>
        </p:nvSpPr>
        <p:spPr>
          <a:xfrm>
            <a:off x="7638833" y="6018019"/>
            <a:ext cx="3895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aarushigoel.github.io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018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37AD-2A69-A4BE-F414-18BCCD9C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Machine Learning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1A7905-986F-F1D8-E904-953E0F738CB5}"/>
              </a:ext>
            </a:extLst>
          </p:cNvPr>
          <p:cNvGrpSpPr/>
          <p:nvPr/>
        </p:nvGrpSpPr>
        <p:grpSpPr>
          <a:xfrm>
            <a:off x="838200" y="1963790"/>
            <a:ext cx="5372995" cy="1845106"/>
            <a:chOff x="5959576" y="365125"/>
            <a:chExt cx="6370318" cy="2271438"/>
          </a:xfrm>
        </p:grpSpPr>
        <p:pic>
          <p:nvPicPr>
            <p:cNvPr id="2062" name="Picture 14" descr="Neural Network Icon - Neural Network Icon Png - Free Transparent PNG Clipart  Images Download">
              <a:extLst>
                <a:ext uri="{FF2B5EF4-FFF2-40B4-BE49-F238E27FC236}">
                  <a16:creationId xmlns:a16="http://schemas.microsoft.com/office/drawing/2014/main" id="{CFC421B4-F97E-BC0A-BC08-440893EE8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4502" y="762185"/>
              <a:ext cx="2365392" cy="1666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60C9872-4CB1-E74D-9CF9-807C5687A3FC}"/>
                </a:ext>
              </a:extLst>
            </p:cNvPr>
            <p:cNvGrpSpPr/>
            <p:nvPr/>
          </p:nvGrpSpPr>
          <p:grpSpPr>
            <a:xfrm>
              <a:off x="5959576" y="365125"/>
              <a:ext cx="6135442" cy="2271438"/>
              <a:chOff x="5959576" y="365125"/>
              <a:chExt cx="6135442" cy="227143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42434CF-C2C2-5320-CD54-986DE5CBC461}"/>
                  </a:ext>
                </a:extLst>
              </p:cNvPr>
              <p:cNvGrpSpPr/>
              <p:nvPr/>
            </p:nvGrpSpPr>
            <p:grpSpPr>
              <a:xfrm>
                <a:off x="6038970" y="912479"/>
                <a:ext cx="1419160" cy="1414121"/>
                <a:chOff x="607067" y="1993113"/>
                <a:chExt cx="2084431" cy="2216163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5AF4BA7-145B-74C6-3E61-BE498D457FB1}"/>
                    </a:ext>
                  </a:extLst>
                </p:cNvPr>
                <p:cNvGrpSpPr/>
                <p:nvPr/>
              </p:nvGrpSpPr>
              <p:grpSpPr>
                <a:xfrm>
                  <a:off x="1846814" y="3138606"/>
                  <a:ext cx="844684" cy="1070670"/>
                  <a:chOff x="1967076" y="3344238"/>
                  <a:chExt cx="844684" cy="1070670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23427F42-74B2-A21F-DE9B-D7083CAE4F12}"/>
                      </a:ext>
                    </a:extLst>
                  </p:cNvPr>
                  <p:cNvSpPr/>
                  <p:nvPr/>
                </p:nvSpPr>
                <p:spPr>
                  <a:xfrm>
                    <a:off x="1967076" y="3344238"/>
                    <a:ext cx="844684" cy="10706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7" name="Picture 8" descr="Data Model Svg Png Icon Free Download (#172881) - OnlineWebFonts.COM">
                    <a:extLst>
                      <a:ext uri="{FF2B5EF4-FFF2-40B4-BE49-F238E27FC236}">
                        <a16:creationId xmlns:a16="http://schemas.microsoft.com/office/drawing/2014/main" id="{2E27ED50-B992-5FCC-B308-924C85E9F79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967076" y="3383744"/>
                    <a:ext cx="805558" cy="10017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583BA8B-6BFF-434D-6080-985EA613C46E}"/>
                    </a:ext>
                  </a:extLst>
                </p:cNvPr>
                <p:cNvGrpSpPr/>
                <p:nvPr/>
              </p:nvGrpSpPr>
              <p:grpSpPr>
                <a:xfrm>
                  <a:off x="1680472" y="1993113"/>
                  <a:ext cx="844684" cy="1070786"/>
                  <a:chOff x="931179" y="4446902"/>
                  <a:chExt cx="844684" cy="1070786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31DFB855-9DF7-3F6C-0733-82F79A2F5A2E}"/>
                      </a:ext>
                    </a:extLst>
                  </p:cNvPr>
                  <p:cNvSpPr/>
                  <p:nvPr/>
                </p:nvSpPr>
                <p:spPr>
                  <a:xfrm>
                    <a:off x="931179" y="4446902"/>
                    <a:ext cx="844684" cy="10706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5" name="Picture 8" descr="Data Model Svg Png Icon Free Download (#172881) - OnlineWebFonts.COM">
                    <a:extLst>
                      <a:ext uri="{FF2B5EF4-FFF2-40B4-BE49-F238E27FC236}">
                        <a16:creationId xmlns:a16="http://schemas.microsoft.com/office/drawing/2014/main" id="{B933A08E-F389-50B2-0754-CE5BC6314B6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51961" y="4515958"/>
                    <a:ext cx="805558" cy="10017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DC8A0ED-4186-C300-BE3C-099C0F628D23}"/>
                    </a:ext>
                  </a:extLst>
                </p:cNvPr>
                <p:cNvGrpSpPr/>
                <p:nvPr/>
              </p:nvGrpSpPr>
              <p:grpSpPr>
                <a:xfrm>
                  <a:off x="1218119" y="2192803"/>
                  <a:ext cx="844684" cy="1070670"/>
                  <a:chOff x="833497" y="2295195"/>
                  <a:chExt cx="844684" cy="1070670"/>
                </a:xfrm>
              </p:grpSpPr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9AEB590A-921C-B2D9-1333-CE73DD4DAC64}"/>
                      </a:ext>
                    </a:extLst>
                  </p:cNvPr>
                  <p:cNvSpPr/>
                  <p:nvPr/>
                </p:nvSpPr>
                <p:spPr>
                  <a:xfrm>
                    <a:off x="833497" y="2295195"/>
                    <a:ext cx="844684" cy="10706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056" name="Picture 8" descr="Data Model Svg Png Icon Free Download (#172881) - OnlineWebFonts.COM">
                    <a:extLst>
                      <a:ext uri="{FF2B5EF4-FFF2-40B4-BE49-F238E27FC236}">
                        <a16:creationId xmlns:a16="http://schemas.microsoft.com/office/drawing/2014/main" id="{A43888B2-EBEB-D24C-9C07-B5880C1B595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838200" y="2342508"/>
                    <a:ext cx="805558" cy="10017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800E790-6DE1-0749-AE1A-9CA388593FB5}"/>
                    </a:ext>
                  </a:extLst>
                </p:cNvPr>
                <p:cNvGrpSpPr/>
                <p:nvPr/>
              </p:nvGrpSpPr>
              <p:grpSpPr>
                <a:xfrm>
                  <a:off x="1337267" y="2893874"/>
                  <a:ext cx="844684" cy="1070670"/>
                  <a:chOff x="1967076" y="3344238"/>
                  <a:chExt cx="844684" cy="1070670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3D0D168C-8881-6962-4BFF-0CC3F96A73C0}"/>
                      </a:ext>
                    </a:extLst>
                  </p:cNvPr>
                  <p:cNvSpPr/>
                  <p:nvPr/>
                </p:nvSpPr>
                <p:spPr>
                  <a:xfrm>
                    <a:off x="1967076" y="3344238"/>
                    <a:ext cx="844684" cy="10706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" name="Picture 8" descr="Data Model Svg Png Icon Free Download (#172881) - OnlineWebFonts.COM">
                    <a:extLst>
                      <a:ext uri="{FF2B5EF4-FFF2-40B4-BE49-F238E27FC236}">
                        <a16:creationId xmlns:a16="http://schemas.microsoft.com/office/drawing/2014/main" id="{E26C243D-3527-7C17-3680-5EA2C507EB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967076" y="3383744"/>
                    <a:ext cx="805558" cy="10017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093F5F47-BAFD-34CC-0FBF-0B51FE9C6F1C}"/>
                    </a:ext>
                  </a:extLst>
                </p:cNvPr>
                <p:cNvGrpSpPr/>
                <p:nvPr/>
              </p:nvGrpSpPr>
              <p:grpSpPr>
                <a:xfrm>
                  <a:off x="607067" y="2614672"/>
                  <a:ext cx="844684" cy="1070670"/>
                  <a:chOff x="2817672" y="2226139"/>
                  <a:chExt cx="844684" cy="1070670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B3892D5-A3D4-D659-9998-BD38790CC559}"/>
                      </a:ext>
                    </a:extLst>
                  </p:cNvPr>
                  <p:cNvSpPr/>
                  <p:nvPr/>
                </p:nvSpPr>
                <p:spPr>
                  <a:xfrm>
                    <a:off x="2817672" y="2226139"/>
                    <a:ext cx="844684" cy="10706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" name="Picture 8" descr="Data Model Svg Png Icon Free Download (#172881) - OnlineWebFonts.COM">
                    <a:extLst>
                      <a:ext uri="{FF2B5EF4-FFF2-40B4-BE49-F238E27FC236}">
                        <a16:creationId xmlns:a16="http://schemas.microsoft.com/office/drawing/2014/main" id="{90C36B71-5CFD-3282-758C-29EA905E08F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duotone>
                      <a:srgbClr val="FFC000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artisticMarker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2852095" y="2260609"/>
                    <a:ext cx="805558" cy="10017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2066" name="Picture 18" descr="Download Gear Train Clip Art - Gears Clipart - Full Size PNG Image - PNGkit">
                <a:extLst>
                  <a:ext uri="{FF2B5EF4-FFF2-40B4-BE49-F238E27FC236}">
                    <a16:creationId xmlns:a16="http://schemas.microsoft.com/office/drawing/2014/main" id="{46D9D811-FA8C-7B9D-C87F-B5F53AC033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5924" y="849960"/>
                <a:ext cx="1490762" cy="976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2BE2B8B-6C10-5FD5-42FE-143A8071D941}"/>
                  </a:ext>
                </a:extLst>
              </p:cNvPr>
              <p:cNvCxnSpPr/>
              <p:nvPr/>
            </p:nvCxnSpPr>
            <p:spPr>
              <a:xfrm>
                <a:off x="7612004" y="1880798"/>
                <a:ext cx="270953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BD813E-5849-3E11-0176-2D95BB9444D4}"/>
                  </a:ext>
                </a:extLst>
              </p:cNvPr>
              <p:cNvSpPr txBox="1"/>
              <p:nvPr/>
            </p:nvSpPr>
            <p:spPr>
              <a:xfrm>
                <a:off x="6038970" y="381017"/>
                <a:ext cx="10098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Training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39C52A-F611-B6DC-B145-E0187719D65F}"/>
                  </a:ext>
                </a:extLst>
              </p:cNvPr>
              <p:cNvSpPr txBox="1"/>
              <p:nvPr/>
            </p:nvSpPr>
            <p:spPr>
              <a:xfrm>
                <a:off x="6032858" y="2271871"/>
                <a:ext cx="1145442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Training Data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2DC5A6-4CB3-25A7-587B-8E91716FA312}"/>
                  </a:ext>
                </a:extLst>
              </p:cNvPr>
              <p:cNvSpPr txBox="1"/>
              <p:nvPr/>
            </p:nvSpPr>
            <p:spPr>
              <a:xfrm>
                <a:off x="10427161" y="2271871"/>
                <a:ext cx="1242263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Trained Model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29B81E0-87C3-B4BE-629C-1F86BFDED8D2}"/>
                  </a:ext>
                </a:extLst>
              </p:cNvPr>
              <p:cNvSpPr/>
              <p:nvPr/>
            </p:nvSpPr>
            <p:spPr>
              <a:xfrm>
                <a:off x="5959576" y="365125"/>
                <a:ext cx="6135442" cy="22714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AB3361-9935-EBB4-3BDD-B19E73BA8FC9}"/>
              </a:ext>
            </a:extLst>
          </p:cNvPr>
          <p:cNvGrpSpPr/>
          <p:nvPr/>
        </p:nvGrpSpPr>
        <p:grpSpPr>
          <a:xfrm>
            <a:off x="844378" y="4117535"/>
            <a:ext cx="5174891" cy="1845106"/>
            <a:chOff x="337142" y="4282393"/>
            <a:chExt cx="6135442" cy="2271438"/>
          </a:xfrm>
        </p:grpSpPr>
        <p:pic>
          <p:nvPicPr>
            <p:cNvPr id="2068" name="Picture 20" descr="Data-File Icons - Free SVG &amp; PNG Data-File Images - Noun Project">
              <a:extLst>
                <a:ext uri="{FF2B5EF4-FFF2-40B4-BE49-F238E27FC236}">
                  <a16:creationId xmlns:a16="http://schemas.microsoft.com/office/drawing/2014/main" id="{6D5887F8-C684-BE3D-936C-A2989C73B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75" y="5010410"/>
              <a:ext cx="802754" cy="802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Test results - Free files and folders icons">
              <a:extLst>
                <a:ext uri="{FF2B5EF4-FFF2-40B4-BE49-F238E27FC236}">
                  <a16:creationId xmlns:a16="http://schemas.microsoft.com/office/drawing/2014/main" id="{AB18E9BA-4382-A511-294B-092AEC9A1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50" y="4988661"/>
              <a:ext cx="802754" cy="802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Neural Network Icon - Neural Network Icon Png - Free Transparent PNG Clipart  Images Download">
              <a:extLst>
                <a:ext uri="{FF2B5EF4-FFF2-40B4-BE49-F238E27FC236}">
                  <a16:creationId xmlns:a16="http://schemas.microsoft.com/office/drawing/2014/main" id="{4621850A-8EAC-683D-4C3A-BB293A94D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177" y="4623996"/>
              <a:ext cx="2365391" cy="1666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06920B-7377-74EC-B4DF-146B2FEA791E}"/>
                </a:ext>
              </a:extLst>
            </p:cNvPr>
            <p:cNvSpPr txBox="1"/>
            <p:nvPr/>
          </p:nvSpPr>
          <p:spPr>
            <a:xfrm>
              <a:off x="416536" y="4298285"/>
              <a:ext cx="11688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Inference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9A1DF44-0003-EDAD-AF7D-675739F7E999}"/>
                </a:ext>
              </a:extLst>
            </p:cNvPr>
            <p:cNvSpPr/>
            <p:nvPr/>
          </p:nvSpPr>
          <p:spPr>
            <a:xfrm>
              <a:off x="337142" y="4282393"/>
              <a:ext cx="6135442" cy="2271438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69AD8B-F033-8D6D-AB6D-C811AF28C05D}"/>
                </a:ext>
              </a:extLst>
            </p:cNvPr>
            <p:cNvSpPr txBox="1"/>
            <p:nvPr/>
          </p:nvSpPr>
          <p:spPr>
            <a:xfrm>
              <a:off x="577088" y="5885340"/>
              <a:ext cx="898066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New Data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ED31C-753D-3E46-7B76-81C54A9F5639}"/>
                </a:ext>
              </a:extLst>
            </p:cNvPr>
            <p:cNvSpPr txBox="1"/>
            <p:nvPr/>
          </p:nvSpPr>
          <p:spPr>
            <a:xfrm>
              <a:off x="5243538" y="5885340"/>
              <a:ext cx="63677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Result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CDAC914-9B06-7959-CDB2-56EAAA6F9E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7838" y="5352563"/>
              <a:ext cx="1167981" cy="33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D37E865-3E36-5DAE-F2B6-40F506FA52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6480" y="5352563"/>
              <a:ext cx="921969" cy="130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493032D-1919-188C-06E9-D8E2662B4C1C}"/>
              </a:ext>
            </a:extLst>
          </p:cNvPr>
          <p:cNvGrpSpPr/>
          <p:nvPr/>
        </p:nvGrpSpPr>
        <p:grpSpPr>
          <a:xfrm>
            <a:off x="7420652" y="1868806"/>
            <a:ext cx="1502463" cy="1335265"/>
            <a:chOff x="6906488" y="2387514"/>
            <a:chExt cx="1502463" cy="1335265"/>
          </a:xfrm>
        </p:grpSpPr>
        <p:pic>
          <p:nvPicPr>
            <p:cNvPr id="2076" name="Picture 28" descr="Page 35 | Diagnostic Icon Images - Free Download on Freepik">
              <a:extLst>
                <a:ext uri="{FF2B5EF4-FFF2-40B4-BE49-F238E27FC236}">
                  <a16:creationId xmlns:a16="http://schemas.microsoft.com/office/drawing/2014/main" id="{538C3FDA-3346-5B77-8087-A36F2CA85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8440" y="2387514"/>
              <a:ext cx="958630" cy="95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58B0D6-9368-0C06-7C35-A159222A9527}"/>
                </a:ext>
              </a:extLst>
            </p:cNvPr>
            <p:cNvSpPr txBox="1"/>
            <p:nvPr/>
          </p:nvSpPr>
          <p:spPr>
            <a:xfrm>
              <a:off x="6906488" y="3415002"/>
              <a:ext cx="15024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Medical Diagnosis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646B0A2-8A98-FE94-040E-70147CCA0C95}"/>
              </a:ext>
            </a:extLst>
          </p:cNvPr>
          <p:cNvGrpSpPr/>
          <p:nvPr/>
        </p:nvGrpSpPr>
        <p:grpSpPr>
          <a:xfrm>
            <a:off x="7134696" y="3204071"/>
            <a:ext cx="2043410" cy="1600155"/>
            <a:chOff x="6525504" y="4161426"/>
            <a:chExt cx="2043410" cy="1600155"/>
          </a:xfrm>
        </p:grpSpPr>
        <p:pic>
          <p:nvPicPr>
            <p:cNvPr id="2074" name="Picture 26" descr="Driverless Selfdriving Car Or Autonomous Vehicle Icon Or Symbol In Vector  Stock Illustration - Download Image Now - iStock">
              <a:extLst>
                <a:ext uri="{FF2B5EF4-FFF2-40B4-BE49-F238E27FC236}">
                  <a16:creationId xmlns:a16="http://schemas.microsoft.com/office/drawing/2014/main" id="{D0D432F3-4ECE-A5CC-B0B1-C4A017843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504" y="4161426"/>
              <a:ext cx="2043410" cy="144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C43B85-788B-56C0-B0CF-9F0884ADDAA9}"/>
                </a:ext>
              </a:extLst>
            </p:cNvPr>
            <p:cNvSpPr txBox="1"/>
            <p:nvPr/>
          </p:nvSpPr>
          <p:spPr>
            <a:xfrm>
              <a:off x="6865708" y="5453804"/>
              <a:ext cx="1363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Self Driving Cars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5B68A25-A68D-A0BD-D477-DDABEDF2468C}"/>
              </a:ext>
            </a:extLst>
          </p:cNvPr>
          <p:cNvGrpSpPr/>
          <p:nvPr/>
        </p:nvGrpSpPr>
        <p:grpSpPr>
          <a:xfrm>
            <a:off x="7327563" y="5038104"/>
            <a:ext cx="1732684" cy="1065546"/>
            <a:chOff x="9626109" y="635785"/>
            <a:chExt cx="1732684" cy="1065546"/>
          </a:xfrm>
        </p:grpSpPr>
        <p:pic>
          <p:nvPicPr>
            <p:cNvPr id="2086" name="Picture 38" descr="How to Build Domain Specific Automatic Speech Recognition Models on GPUs |  NVIDIA Technical Blog">
              <a:extLst>
                <a:ext uri="{FF2B5EF4-FFF2-40B4-BE49-F238E27FC236}">
                  <a16:creationId xmlns:a16="http://schemas.microsoft.com/office/drawing/2014/main" id="{9BD841B0-53A6-E4D1-3138-BB810AAA4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6109" y="635785"/>
              <a:ext cx="1730107" cy="76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9ED5D4-AE62-D309-2F11-A2B73E02C578}"/>
                </a:ext>
              </a:extLst>
            </p:cNvPr>
            <p:cNvSpPr txBox="1"/>
            <p:nvPr/>
          </p:nvSpPr>
          <p:spPr>
            <a:xfrm>
              <a:off x="9742453" y="1393554"/>
              <a:ext cx="16163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Speech Recognition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40B67C-47E9-61F6-B626-E879DA684EE0}"/>
              </a:ext>
            </a:extLst>
          </p:cNvPr>
          <p:cNvGrpSpPr/>
          <p:nvPr/>
        </p:nvGrpSpPr>
        <p:grpSpPr>
          <a:xfrm>
            <a:off x="9535213" y="1737540"/>
            <a:ext cx="2199221" cy="1324197"/>
            <a:chOff x="9247612" y="2312842"/>
            <a:chExt cx="2199221" cy="1324197"/>
          </a:xfrm>
        </p:grpSpPr>
        <p:pic>
          <p:nvPicPr>
            <p:cNvPr id="2084" name="Picture 36" descr="Credit Card Fraud Detection. Credit Card Fraud Detection Using… | by Fatih  Fidan | Medium">
              <a:extLst>
                <a:ext uri="{FF2B5EF4-FFF2-40B4-BE49-F238E27FC236}">
                  <a16:creationId xmlns:a16="http://schemas.microsoft.com/office/drawing/2014/main" id="{9B7CA375-AB08-F935-7B59-21FF794C5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7612" y="2312842"/>
              <a:ext cx="2199221" cy="1007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7A7BAF-9C19-9735-5011-A9C4FCB02B48}"/>
                </a:ext>
              </a:extLst>
            </p:cNvPr>
            <p:cNvSpPr txBox="1"/>
            <p:nvPr/>
          </p:nvSpPr>
          <p:spPr>
            <a:xfrm>
              <a:off x="9408567" y="3329262"/>
              <a:ext cx="1877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Online Fraud Detection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807C0B1-9BA4-54CD-517A-B0973623C4E6}"/>
              </a:ext>
            </a:extLst>
          </p:cNvPr>
          <p:cNvGrpSpPr/>
          <p:nvPr/>
        </p:nvGrpSpPr>
        <p:grpSpPr>
          <a:xfrm>
            <a:off x="9616594" y="3351740"/>
            <a:ext cx="2036455" cy="1620978"/>
            <a:chOff x="9525518" y="4106090"/>
            <a:chExt cx="2036455" cy="1620978"/>
          </a:xfrm>
        </p:grpSpPr>
        <p:pic>
          <p:nvPicPr>
            <p:cNvPr id="2082" name="Picture 34" descr="Virtual Assistance">
              <a:extLst>
                <a:ext uri="{FF2B5EF4-FFF2-40B4-BE49-F238E27FC236}">
                  <a16:creationId xmlns:a16="http://schemas.microsoft.com/office/drawing/2014/main" id="{645B48D8-B0B7-C47C-4784-3CEF79948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5722" y="4106090"/>
              <a:ext cx="1339974" cy="1345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76C0E99-6629-0DBB-FE95-0C137D7B9049}"/>
                </a:ext>
              </a:extLst>
            </p:cNvPr>
            <p:cNvSpPr txBox="1"/>
            <p:nvPr/>
          </p:nvSpPr>
          <p:spPr>
            <a:xfrm>
              <a:off x="9525518" y="5419291"/>
              <a:ext cx="2036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Virtual Personal Assistant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AA030C2-650C-E210-5DB6-152A62E5C81D}"/>
              </a:ext>
            </a:extLst>
          </p:cNvPr>
          <p:cNvSpPr txBox="1"/>
          <p:nvPr/>
        </p:nvSpPr>
        <p:spPr>
          <a:xfrm>
            <a:off x="8482309" y="1102144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Applications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C64101-E8AB-C118-52EF-CB39D01A4598}"/>
              </a:ext>
            </a:extLst>
          </p:cNvPr>
          <p:cNvSpPr txBox="1"/>
          <p:nvPr/>
        </p:nvSpPr>
        <p:spPr>
          <a:xfrm>
            <a:off x="9535213" y="5718928"/>
            <a:ext cx="237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and many more...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DE75A5-6C90-643D-91CB-F343BFE36F89}"/>
              </a:ext>
            </a:extLst>
          </p:cNvPr>
          <p:cNvCxnSpPr/>
          <p:nvPr/>
        </p:nvCxnSpPr>
        <p:spPr>
          <a:xfrm>
            <a:off x="6877456" y="1102144"/>
            <a:ext cx="0" cy="528892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4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78D5E8-1BED-DA88-7B25-6C1333775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221" y="1191999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Model Stealing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F29872-69A6-3208-443A-052A621F8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5439" y="1191999"/>
            <a:ext cx="531349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Deviating from Specification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4C9D5C-2040-186B-2779-DB2E4D39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Security Concerns (Few Examples)</a:t>
            </a:r>
          </a:p>
        </p:txBody>
      </p:sp>
      <p:pic>
        <p:nvPicPr>
          <p:cNvPr id="4098" name="Picture 2" descr="Adversarial Attacks in Machine Learning: What They Are and How to Defend Against Them">
            <a:extLst>
              <a:ext uri="{FF2B5EF4-FFF2-40B4-BE49-F238E27FC236}">
                <a16:creationId xmlns:a16="http://schemas.microsoft.com/office/drawing/2014/main" id="{AFE4429C-C6EC-B867-40CF-C20FD351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03" y="1972103"/>
            <a:ext cx="3427378" cy="25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9BF50B-D3A7-B8F0-0417-6AEE5B6B6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0729">
            <a:off x="48431" y="4304097"/>
            <a:ext cx="3886202" cy="104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F4C08-8D4B-79C1-E23A-DFE10EE0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0826">
            <a:off x="979020" y="4664523"/>
            <a:ext cx="4806820" cy="15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0A4990-9960-3C90-AEB5-7C4D74049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764" y="5500293"/>
            <a:ext cx="4009406" cy="110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766E98-B4F1-6E1F-7D0A-714DB5CF42B0}"/>
              </a:ext>
            </a:extLst>
          </p:cNvPr>
          <p:cNvCxnSpPr/>
          <p:nvPr/>
        </p:nvCxnSpPr>
        <p:spPr>
          <a:xfrm>
            <a:off x="6042734" y="1450547"/>
            <a:ext cx="0" cy="528892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4" descr="Neural Network Icon - Neural Network Icon Png - Free Transparent PNG Clipart  Images Download">
            <a:extLst>
              <a:ext uri="{FF2B5EF4-FFF2-40B4-BE49-F238E27FC236}">
                <a16:creationId xmlns:a16="http://schemas.microsoft.com/office/drawing/2014/main" id="{F87C41BB-AF7D-AA4A-6A53-FE0C2F92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12" y="2287482"/>
            <a:ext cx="1738718" cy="11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F19409B-4900-5A58-E76F-C297F4D62F1D}"/>
              </a:ext>
            </a:extLst>
          </p:cNvPr>
          <p:cNvGrpSpPr/>
          <p:nvPr/>
        </p:nvGrpSpPr>
        <p:grpSpPr>
          <a:xfrm>
            <a:off x="6851223" y="2342234"/>
            <a:ext cx="995729" cy="1001101"/>
            <a:chOff x="607067" y="1993113"/>
            <a:chExt cx="2084431" cy="22161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C0797C8-6DE8-255A-548E-BAA527AB01A0}"/>
                </a:ext>
              </a:extLst>
            </p:cNvPr>
            <p:cNvGrpSpPr/>
            <p:nvPr/>
          </p:nvGrpSpPr>
          <p:grpSpPr>
            <a:xfrm>
              <a:off x="1846814" y="3138606"/>
              <a:ext cx="844684" cy="1070670"/>
              <a:chOff x="1967076" y="3344238"/>
              <a:chExt cx="844684" cy="107067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8DD53C2-5EC1-7348-6A95-45CE32A0D1CE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9063E1A-F8FC-0E45-B9AC-59FD24075D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AB5ABB-2FED-DC2F-CABC-4D7325B07538}"/>
                </a:ext>
              </a:extLst>
            </p:cNvPr>
            <p:cNvGrpSpPr/>
            <p:nvPr/>
          </p:nvGrpSpPr>
          <p:grpSpPr>
            <a:xfrm>
              <a:off x="1680472" y="1993113"/>
              <a:ext cx="844684" cy="1070786"/>
              <a:chOff x="931179" y="4446902"/>
              <a:chExt cx="844684" cy="107078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7C5A92-31FA-02A8-ACE5-01DF26F66241}"/>
                  </a:ext>
                </a:extLst>
              </p:cNvPr>
              <p:cNvSpPr/>
              <p:nvPr/>
            </p:nvSpPr>
            <p:spPr>
              <a:xfrm>
                <a:off x="931179" y="4446902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CAF49469-8D61-9480-1107-72BF34C80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51961" y="451595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874E87-9861-3B42-E78B-734A16F74F54}"/>
                </a:ext>
              </a:extLst>
            </p:cNvPr>
            <p:cNvGrpSpPr/>
            <p:nvPr/>
          </p:nvGrpSpPr>
          <p:grpSpPr>
            <a:xfrm>
              <a:off x="1218119" y="2192803"/>
              <a:ext cx="844684" cy="1070670"/>
              <a:chOff x="833497" y="2295195"/>
              <a:chExt cx="844684" cy="107067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D53DC3C-CCBA-142B-A4BA-EC72C776C7F3}"/>
                  </a:ext>
                </a:extLst>
              </p:cNvPr>
              <p:cNvSpPr/>
              <p:nvPr/>
            </p:nvSpPr>
            <p:spPr>
              <a:xfrm>
                <a:off x="833497" y="2295195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09D8F9C-2230-AEB4-C9CD-47793BD436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38200" y="234250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A320E8-FB0A-95DA-86E2-CADF49523A2E}"/>
                </a:ext>
              </a:extLst>
            </p:cNvPr>
            <p:cNvGrpSpPr/>
            <p:nvPr/>
          </p:nvGrpSpPr>
          <p:grpSpPr>
            <a:xfrm>
              <a:off x="1337267" y="2893874"/>
              <a:ext cx="844684" cy="1070670"/>
              <a:chOff x="1967076" y="3344238"/>
              <a:chExt cx="844684" cy="107067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EA78B3F-1FB4-84F3-49DD-18215EFAFD82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9C8241B-92CF-48D9-C462-D3280814F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BF72D06-53BC-F683-DCC2-990B4ECB7285}"/>
                </a:ext>
              </a:extLst>
            </p:cNvPr>
            <p:cNvGrpSpPr/>
            <p:nvPr/>
          </p:nvGrpSpPr>
          <p:grpSpPr>
            <a:xfrm>
              <a:off x="607067" y="2614672"/>
              <a:ext cx="844684" cy="1070670"/>
              <a:chOff x="2817672" y="2226139"/>
              <a:chExt cx="844684" cy="107067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850EEE2-22E7-1644-DC56-9CDEEA3F11A2}"/>
                  </a:ext>
                </a:extLst>
              </p:cNvPr>
              <p:cNvSpPr/>
              <p:nvPr/>
            </p:nvSpPr>
            <p:spPr>
              <a:xfrm>
                <a:off x="2817672" y="2226139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79B18BD0-8FFE-DF15-EC7B-E0315B44A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Mark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52095" y="2260609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3" name="Picture 18" descr="Download Gear Train Clip Art - Gears Clipart - Full Size PNG Image - PNGkit">
            <a:extLst>
              <a:ext uri="{FF2B5EF4-FFF2-40B4-BE49-F238E27FC236}">
                <a16:creationId xmlns:a16="http://schemas.microsoft.com/office/drawing/2014/main" id="{26A700DB-4605-44E3-26CA-6DF25585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43" y="2171190"/>
            <a:ext cx="1088747" cy="6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2CFD35-9430-B5E0-ADA1-C1FDE7D7181C}"/>
              </a:ext>
            </a:extLst>
          </p:cNvPr>
          <p:cNvCxnSpPr/>
          <p:nvPr/>
        </p:nvCxnSpPr>
        <p:spPr>
          <a:xfrm>
            <a:off x="8021947" y="2977559"/>
            <a:ext cx="22853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1580FCC-475F-4288-4C95-AAEE8723FB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4931" y="3522627"/>
            <a:ext cx="540267" cy="554391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0685DB4-BDAE-76CA-B521-EA1D5CB6A3A6}"/>
              </a:ext>
            </a:extLst>
          </p:cNvPr>
          <p:cNvCxnSpPr>
            <a:cxnSpLocks/>
          </p:cNvCxnSpPr>
          <p:nvPr/>
        </p:nvCxnSpPr>
        <p:spPr>
          <a:xfrm flipV="1">
            <a:off x="9224249" y="3029869"/>
            <a:ext cx="0" cy="434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6D4C84-089B-698D-FF4B-7445B368720B}"/>
              </a:ext>
            </a:extLst>
          </p:cNvPr>
          <p:cNvCxnSpPr>
            <a:cxnSpLocks/>
          </p:cNvCxnSpPr>
          <p:nvPr/>
        </p:nvCxnSpPr>
        <p:spPr>
          <a:xfrm flipH="1" flipV="1">
            <a:off x="7846952" y="3106660"/>
            <a:ext cx="1077979" cy="3581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6E353122-295C-0A26-796B-2C3FF187B3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56974">
            <a:off x="6876816" y="4083696"/>
            <a:ext cx="4817560" cy="113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6DB03EC-B2BC-2F5D-45CB-06EC394FCA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4663">
            <a:off x="6235585" y="4741254"/>
            <a:ext cx="4477474" cy="133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0193145-4168-6003-6CE9-63905B74FE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4508" y="5259999"/>
            <a:ext cx="4078760" cy="143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5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78D5E8-1BED-DA88-7B25-6C1333775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221" y="1191999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Model Stealing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F29872-69A6-3208-443A-052A621F8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5439" y="1191999"/>
            <a:ext cx="531349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Deviating from Specification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4C9D5C-2040-186B-2779-DB2E4D39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Security Concerns (Few Examples)</a:t>
            </a:r>
          </a:p>
        </p:txBody>
      </p:sp>
      <p:pic>
        <p:nvPicPr>
          <p:cNvPr id="4098" name="Picture 2" descr="Adversarial Attacks in Machine Learning: What They Are and How to Defend Against Them">
            <a:extLst>
              <a:ext uri="{FF2B5EF4-FFF2-40B4-BE49-F238E27FC236}">
                <a16:creationId xmlns:a16="http://schemas.microsoft.com/office/drawing/2014/main" id="{AFE4429C-C6EC-B867-40CF-C20FD351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03" y="1972103"/>
            <a:ext cx="3427378" cy="25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9BF50B-D3A7-B8F0-0417-6AEE5B6B6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0729">
            <a:off x="48431" y="4304097"/>
            <a:ext cx="3886202" cy="104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F4C08-8D4B-79C1-E23A-DFE10EE0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0826">
            <a:off x="979020" y="4664523"/>
            <a:ext cx="4806820" cy="15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0A4990-9960-3C90-AEB5-7C4D74049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764" y="5500293"/>
            <a:ext cx="4009406" cy="110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766E98-B4F1-6E1F-7D0A-714DB5CF42B0}"/>
              </a:ext>
            </a:extLst>
          </p:cNvPr>
          <p:cNvCxnSpPr/>
          <p:nvPr/>
        </p:nvCxnSpPr>
        <p:spPr>
          <a:xfrm>
            <a:off x="6042734" y="1450547"/>
            <a:ext cx="0" cy="528892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4" descr="Neural Network Icon - Neural Network Icon Png - Free Transparent PNG Clipart  Images Download">
            <a:extLst>
              <a:ext uri="{FF2B5EF4-FFF2-40B4-BE49-F238E27FC236}">
                <a16:creationId xmlns:a16="http://schemas.microsoft.com/office/drawing/2014/main" id="{F87C41BB-AF7D-AA4A-6A53-FE0C2F92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12" y="2287482"/>
            <a:ext cx="1738718" cy="11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F19409B-4900-5A58-E76F-C297F4D62F1D}"/>
              </a:ext>
            </a:extLst>
          </p:cNvPr>
          <p:cNvGrpSpPr/>
          <p:nvPr/>
        </p:nvGrpSpPr>
        <p:grpSpPr>
          <a:xfrm>
            <a:off x="6851223" y="2342234"/>
            <a:ext cx="995729" cy="1001101"/>
            <a:chOff x="607067" y="1993113"/>
            <a:chExt cx="2084431" cy="22161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C0797C8-6DE8-255A-548E-BAA527AB01A0}"/>
                </a:ext>
              </a:extLst>
            </p:cNvPr>
            <p:cNvGrpSpPr/>
            <p:nvPr/>
          </p:nvGrpSpPr>
          <p:grpSpPr>
            <a:xfrm>
              <a:off x="1846814" y="3138606"/>
              <a:ext cx="844684" cy="1070670"/>
              <a:chOff x="1967076" y="3344238"/>
              <a:chExt cx="844684" cy="107067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8DD53C2-5EC1-7348-6A95-45CE32A0D1CE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9063E1A-F8FC-0E45-B9AC-59FD24075D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AB5ABB-2FED-DC2F-CABC-4D7325B07538}"/>
                </a:ext>
              </a:extLst>
            </p:cNvPr>
            <p:cNvGrpSpPr/>
            <p:nvPr/>
          </p:nvGrpSpPr>
          <p:grpSpPr>
            <a:xfrm>
              <a:off x="1680472" y="1993113"/>
              <a:ext cx="844684" cy="1070786"/>
              <a:chOff x="931179" y="4446902"/>
              <a:chExt cx="844684" cy="107078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7C5A92-31FA-02A8-ACE5-01DF26F66241}"/>
                  </a:ext>
                </a:extLst>
              </p:cNvPr>
              <p:cNvSpPr/>
              <p:nvPr/>
            </p:nvSpPr>
            <p:spPr>
              <a:xfrm>
                <a:off x="931179" y="4446902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CAF49469-8D61-9480-1107-72BF34C80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51961" y="451595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874E87-9861-3B42-E78B-734A16F74F54}"/>
                </a:ext>
              </a:extLst>
            </p:cNvPr>
            <p:cNvGrpSpPr/>
            <p:nvPr/>
          </p:nvGrpSpPr>
          <p:grpSpPr>
            <a:xfrm>
              <a:off x="1218119" y="2192803"/>
              <a:ext cx="844684" cy="1070670"/>
              <a:chOff x="833497" y="2295195"/>
              <a:chExt cx="844684" cy="107067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D53DC3C-CCBA-142B-A4BA-EC72C776C7F3}"/>
                  </a:ext>
                </a:extLst>
              </p:cNvPr>
              <p:cNvSpPr/>
              <p:nvPr/>
            </p:nvSpPr>
            <p:spPr>
              <a:xfrm>
                <a:off x="833497" y="2295195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09D8F9C-2230-AEB4-C9CD-47793BD436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38200" y="234250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A320E8-FB0A-95DA-86E2-CADF49523A2E}"/>
                </a:ext>
              </a:extLst>
            </p:cNvPr>
            <p:cNvGrpSpPr/>
            <p:nvPr/>
          </p:nvGrpSpPr>
          <p:grpSpPr>
            <a:xfrm>
              <a:off x="1337267" y="2893874"/>
              <a:ext cx="844684" cy="1070670"/>
              <a:chOff x="1967076" y="3344238"/>
              <a:chExt cx="844684" cy="107067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EA78B3F-1FB4-84F3-49DD-18215EFAFD82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9C8241B-92CF-48D9-C462-D3280814F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BF72D06-53BC-F683-DCC2-990B4ECB7285}"/>
                </a:ext>
              </a:extLst>
            </p:cNvPr>
            <p:cNvGrpSpPr/>
            <p:nvPr/>
          </p:nvGrpSpPr>
          <p:grpSpPr>
            <a:xfrm>
              <a:off x="607067" y="2614672"/>
              <a:ext cx="844684" cy="1070670"/>
              <a:chOff x="2817672" y="2226139"/>
              <a:chExt cx="844684" cy="107067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850EEE2-22E7-1644-DC56-9CDEEA3F11A2}"/>
                  </a:ext>
                </a:extLst>
              </p:cNvPr>
              <p:cNvSpPr/>
              <p:nvPr/>
            </p:nvSpPr>
            <p:spPr>
              <a:xfrm>
                <a:off x="2817672" y="2226139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79B18BD0-8FFE-DF15-EC7B-E0315B44A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Mark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52095" y="2260609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3" name="Picture 18" descr="Download Gear Train Clip Art - Gears Clipart - Full Size PNG Image - PNGkit">
            <a:extLst>
              <a:ext uri="{FF2B5EF4-FFF2-40B4-BE49-F238E27FC236}">
                <a16:creationId xmlns:a16="http://schemas.microsoft.com/office/drawing/2014/main" id="{26A700DB-4605-44E3-26CA-6DF25585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43" y="2171190"/>
            <a:ext cx="1088747" cy="6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2CFD35-9430-B5E0-ADA1-C1FDE7D7181C}"/>
              </a:ext>
            </a:extLst>
          </p:cNvPr>
          <p:cNvCxnSpPr/>
          <p:nvPr/>
        </p:nvCxnSpPr>
        <p:spPr>
          <a:xfrm>
            <a:off x="8021947" y="2977559"/>
            <a:ext cx="22853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1580FCC-475F-4288-4C95-AAEE8723FB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4931" y="3522627"/>
            <a:ext cx="540267" cy="554391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0685DB4-BDAE-76CA-B521-EA1D5CB6A3A6}"/>
              </a:ext>
            </a:extLst>
          </p:cNvPr>
          <p:cNvCxnSpPr>
            <a:cxnSpLocks/>
          </p:cNvCxnSpPr>
          <p:nvPr/>
        </p:nvCxnSpPr>
        <p:spPr>
          <a:xfrm flipV="1">
            <a:off x="9224249" y="3029869"/>
            <a:ext cx="0" cy="434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6D4C84-089B-698D-FF4B-7445B368720B}"/>
              </a:ext>
            </a:extLst>
          </p:cNvPr>
          <p:cNvCxnSpPr>
            <a:cxnSpLocks/>
          </p:cNvCxnSpPr>
          <p:nvPr/>
        </p:nvCxnSpPr>
        <p:spPr>
          <a:xfrm flipH="1" flipV="1">
            <a:off x="7846952" y="3106660"/>
            <a:ext cx="1077979" cy="3581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0690F28-4817-3CEE-C615-649A00DD16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56974">
            <a:off x="6876816" y="4083696"/>
            <a:ext cx="4817560" cy="113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AEF16-0ED6-66F9-63D7-A9E97DA022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4663">
            <a:off x="6235585" y="4741254"/>
            <a:ext cx="4477474" cy="133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1D8F4-8E3B-50C7-E400-2EED93A259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4508" y="5259999"/>
            <a:ext cx="4078760" cy="143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95051B-64CB-8DD5-E958-0C36029BB2CD}"/>
              </a:ext>
            </a:extLst>
          </p:cNvPr>
          <p:cNvSpPr/>
          <p:nvPr/>
        </p:nvSpPr>
        <p:spPr>
          <a:xfrm>
            <a:off x="69574" y="1450547"/>
            <a:ext cx="12030985" cy="54006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82A531-30DA-9035-F527-12FB270B481E}"/>
              </a:ext>
            </a:extLst>
          </p:cNvPr>
          <p:cNvSpPr txBox="1"/>
          <p:nvPr/>
        </p:nvSpPr>
        <p:spPr>
          <a:xfrm>
            <a:off x="1575947" y="3366122"/>
            <a:ext cx="9440405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Berlin Sans FB" panose="020E0602020502020306" pitchFamily="34" charset="77"/>
              </a:rPr>
              <a:t>Can we give a proof of ownership and honest training?</a:t>
            </a:r>
          </a:p>
        </p:txBody>
      </p:sp>
    </p:spTree>
    <p:extLst>
      <p:ext uri="{BB962C8B-B14F-4D97-AF65-F5344CB8AC3E}">
        <p14:creationId xmlns:p14="http://schemas.microsoft.com/office/powerpoint/2010/main" val="147566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EE9A-A233-15C1-32DB-E94C4EDC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Proof of Training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PoT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F1493-B61F-34A6-9347-01B03A61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03336" y="1637135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3240C-78D7-2257-5AD1-0FBD05D73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944" y="1583582"/>
            <a:ext cx="960618" cy="1325563"/>
          </a:xfrm>
          <a:prstGeom prst="rect">
            <a:avLst/>
          </a:prstGeom>
        </p:spPr>
      </p:pic>
      <p:pic>
        <p:nvPicPr>
          <p:cNvPr id="5122" name="Picture 2" descr="Color witch pot with potion in cartoon style Vector Image">
            <a:extLst>
              <a:ext uri="{FF2B5EF4-FFF2-40B4-BE49-F238E27FC236}">
                <a16:creationId xmlns:a16="http://schemas.microsoft.com/office/drawing/2014/main" id="{720E6189-FBC4-6392-C712-792FABB9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9" r="11184" b="10354"/>
          <a:stretch/>
        </p:blipFill>
        <p:spPr bwMode="auto">
          <a:xfrm>
            <a:off x="3501562" y="4800457"/>
            <a:ext cx="541677" cy="6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4DC34C-494C-11F5-9FE7-0FE4DA0EEEAD}"/>
              </a:ext>
            </a:extLst>
          </p:cNvPr>
          <p:cNvSpPr txBox="1"/>
          <p:nvPr/>
        </p:nvSpPr>
        <p:spPr>
          <a:xfrm>
            <a:off x="2140779" y="2934435"/>
            <a:ext cx="1647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Model Trainer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CE2BC74-C01E-38A9-A201-138BE9AD72C5}"/>
              </a:ext>
            </a:extLst>
          </p:cNvPr>
          <p:cNvGrpSpPr/>
          <p:nvPr/>
        </p:nvGrpSpPr>
        <p:grpSpPr>
          <a:xfrm>
            <a:off x="1792589" y="3778563"/>
            <a:ext cx="4059196" cy="1002824"/>
            <a:chOff x="651173" y="4013523"/>
            <a:chExt cx="5306032" cy="1354087"/>
          </a:xfrm>
        </p:grpSpPr>
        <p:pic>
          <p:nvPicPr>
            <p:cNvPr id="9" name="Picture 14" descr="Neural Network Icon - Neural Network Icon Png - Free Transparent PNG Clipart  Images Download">
              <a:extLst>
                <a:ext uri="{FF2B5EF4-FFF2-40B4-BE49-F238E27FC236}">
                  <a16:creationId xmlns:a16="http://schemas.microsoft.com/office/drawing/2014/main" id="{9F118FDD-A77C-FEB2-6DDC-7BE16FF8F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134" y="4013523"/>
              <a:ext cx="1995071" cy="1354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084972-326C-104B-1C65-E9BFA608D1BB}"/>
                </a:ext>
              </a:extLst>
            </p:cNvPr>
            <p:cNvGrpSpPr/>
            <p:nvPr/>
          </p:nvGrpSpPr>
          <p:grpSpPr>
            <a:xfrm>
              <a:off x="651173" y="4135608"/>
              <a:ext cx="1196980" cy="1148701"/>
              <a:chOff x="607067" y="1993113"/>
              <a:chExt cx="2084431" cy="22161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ADC965B-F515-80B9-96CB-90985A8216C6}"/>
                  </a:ext>
                </a:extLst>
              </p:cNvPr>
              <p:cNvGrpSpPr/>
              <p:nvPr/>
            </p:nvGrpSpPr>
            <p:grpSpPr>
              <a:xfrm>
                <a:off x="1846814" y="3138606"/>
                <a:ext cx="844684" cy="1070670"/>
                <a:chOff x="1967076" y="3344238"/>
                <a:chExt cx="844684" cy="107067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E788378-1A3A-77F5-93DE-ABDF41D29ABE}"/>
                    </a:ext>
                  </a:extLst>
                </p:cNvPr>
                <p:cNvSpPr/>
                <p:nvPr/>
              </p:nvSpPr>
              <p:spPr>
                <a:xfrm>
                  <a:off x="1967076" y="3344238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81B2F787-45A0-AC16-A4B6-9912B7C1A5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67076" y="3383744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D8450C9-9442-1F05-B75E-5C7BD109A95E}"/>
                  </a:ext>
                </a:extLst>
              </p:cNvPr>
              <p:cNvGrpSpPr/>
              <p:nvPr/>
            </p:nvGrpSpPr>
            <p:grpSpPr>
              <a:xfrm>
                <a:off x="1680472" y="1993113"/>
                <a:ext cx="844684" cy="1070786"/>
                <a:chOff x="931179" y="4446902"/>
                <a:chExt cx="844684" cy="107078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7C65352-B200-AF06-353A-5400A5F1684D}"/>
                    </a:ext>
                  </a:extLst>
                </p:cNvPr>
                <p:cNvSpPr/>
                <p:nvPr/>
              </p:nvSpPr>
              <p:spPr>
                <a:xfrm>
                  <a:off x="931179" y="4446902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9966565B-3F8E-AEE5-CC04-488B983D59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51961" y="4515958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591D7EB-DA26-5688-F567-67A72A7222B9}"/>
                  </a:ext>
                </a:extLst>
              </p:cNvPr>
              <p:cNvGrpSpPr/>
              <p:nvPr/>
            </p:nvGrpSpPr>
            <p:grpSpPr>
              <a:xfrm>
                <a:off x="1218119" y="2192803"/>
                <a:ext cx="844684" cy="1070670"/>
                <a:chOff x="833497" y="2295195"/>
                <a:chExt cx="844684" cy="107067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B7EEC50-B614-AD4C-217B-6536BEE3BB08}"/>
                    </a:ext>
                  </a:extLst>
                </p:cNvPr>
                <p:cNvSpPr/>
                <p:nvPr/>
              </p:nvSpPr>
              <p:spPr>
                <a:xfrm>
                  <a:off x="833497" y="2295195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BB2ADBEB-1A39-6878-86B8-36E62EE570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2342508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D5EC907-BD20-3EB7-679A-C56F1E21BB3C}"/>
                  </a:ext>
                </a:extLst>
              </p:cNvPr>
              <p:cNvGrpSpPr/>
              <p:nvPr/>
            </p:nvGrpSpPr>
            <p:grpSpPr>
              <a:xfrm>
                <a:off x="1337267" y="2893874"/>
                <a:ext cx="844684" cy="1070670"/>
                <a:chOff x="1967076" y="3344238"/>
                <a:chExt cx="844684" cy="107067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E5E6BC-2BB3-8103-7DA4-18A5719942EB}"/>
                    </a:ext>
                  </a:extLst>
                </p:cNvPr>
                <p:cNvSpPr/>
                <p:nvPr/>
              </p:nvSpPr>
              <p:spPr>
                <a:xfrm>
                  <a:off x="1967076" y="3344238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242A4877-626F-68AA-E5C9-2E2FF3C85B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67076" y="3383744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4A9C5B3-F68C-C703-3ADA-572305A2663F}"/>
                  </a:ext>
                </a:extLst>
              </p:cNvPr>
              <p:cNvGrpSpPr/>
              <p:nvPr/>
            </p:nvGrpSpPr>
            <p:grpSpPr>
              <a:xfrm>
                <a:off x="607067" y="2614672"/>
                <a:ext cx="844684" cy="1070670"/>
                <a:chOff x="2817672" y="2226139"/>
                <a:chExt cx="844684" cy="1070670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DBAE032-2EB0-0287-EA63-744A129D923E}"/>
                    </a:ext>
                  </a:extLst>
                </p:cNvPr>
                <p:cNvSpPr/>
                <p:nvPr/>
              </p:nvSpPr>
              <p:spPr>
                <a:xfrm>
                  <a:off x="2817672" y="2226139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4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A06E00BF-9CCF-1BCA-AE28-B880C603A2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srgbClr val="FFC000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artisticMarker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852095" y="2260609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2" name="Picture 18" descr="Download Gear Train Clip Art - Gears Clipart - Full Size PNG Image - PNGkit">
              <a:extLst>
                <a:ext uri="{FF2B5EF4-FFF2-40B4-BE49-F238E27FC236}">
                  <a16:creationId xmlns:a16="http://schemas.microsoft.com/office/drawing/2014/main" id="{200E5FE4-D3BA-5AD7-2CCE-5DE07F448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743" y="4084824"/>
              <a:ext cx="1257372" cy="79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EAA994-14A8-E82F-CF8D-2FF11494220D}"/>
                </a:ext>
              </a:extLst>
            </p:cNvPr>
            <p:cNvCxnSpPr/>
            <p:nvPr/>
          </p:nvCxnSpPr>
          <p:spPr>
            <a:xfrm>
              <a:off x="1977937" y="4922181"/>
              <a:ext cx="2285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770CC2B-4F82-71CF-2954-D1473DE39164}"/>
              </a:ext>
            </a:extLst>
          </p:cNvPr>
          <p:cNvSpPr txBox="1"/>
          <p:nvPr/>
        </p:nvSpPr>
        <p:spPr>
          <a:xfrm>
            <a:off x="8401748" y="2999306"/>
            <a:ext cx="95096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Verifier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D86240-CF08-BD0F-CE6B-4BB401871419}"/>
              </a:ext>
            </a:extLst>
          </p:cNvPr>
          <p:cNvSpPr txBox="1"/>
          <p:nvPr/>
        </p:nvSpPr>
        <p:spPr>
          <a:xfrm>
            <a:off x="1646080" y="5108145"/>
            <a:ext cx="18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Generates a proof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CEBF09-F42B-8150-AF32-3E21D6419E00}"/>
              </a:ext>
            </a:extLst>
          </p:cNvPr>
          <p:cNvSpPr txBox="1"/>
          <p:nvPr/>
        </p:nvSpPr>
        <p:spPr>
          <a:xfrm>
            <a:off x="4055847" y="5108145"/>
            <a:ext cx="15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attesting that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44BE17D-04C2-8D85-7F21-256E32510791}"/>
              </a:ext>
            </a:extLst>
          </p:cNvPr>
          <p:cNvCxnSpPr>
            <a:cxnSpLocks/>
          </p:cNvCxnSpPr>
          <p:nvPr/>
        </p:nvCxnSpPr>
        <p:spPr>
          <a:xfrm>
            <a:off x="3772400" y="2360465"/>
            <a:ext cx="43677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olor witch pot with potion in cartoon style Vector Image">
            <a:extLst>
              <a:ext uri="{FF2B5EF4-FFF2-40B4-BE49-F238E27FC236}">
                <a16:creationId xmlns:a16="http://schemas.microsoft.com/office/drawing/2014/main" id="{3BBFCD31-F1D7-3929-A81C-2D44C1B46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9" r="11184" b="10354"/>
          <a:stretch/>
        </p:blipFill>
        <p:spPr bwMode="auto">
          <a:xfrm>
            <a:off x="5821102" y="1598110"/>
            <a:ext cx="513694" cy="6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CF9484-A0E4-A64C-A41E-56EF95386BB4}"/>
              </a:ext>
            </a:extLst>
          </p:cNvPr>
          <p:cNvSpPr txBox="1"/>
          <p:nvPr/>
        </p:nvSpPr>
        <p:spPr>
          <a:xfrm>
            <a:off x="1158337" y="3985843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77"/>
              </a:rPr>
              <a:t>1.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4AE0F8-C1E4-D6DC-057C-906ADB5249D8}"/>
              </a:ext>
            </a:extLst>
          </p:cNvPr>
          <p:cNvSpPr txBox="1"/>
          <p:nvPr/>
        </p:nvSpPr>
        <p:spPr>
          <a:xfrm>
            <a:off x="1158337" y="5207325"/>
            <a:ext cx="471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77"/>
              </a:rPr>
              <a:t>2.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BFA7-5DED-BD6B-4ACB-43B28542DD24}"/>
              </a:ext>
            </a:extLst>
          </p:cNvPr>
          <p:cNvSpPr txBox="1"/>
          <p:nvPr/>
        </p:nvSpPr>
        <p:spPr>
          <a:xfrm>
            <a:off x="1629941" y="5358224"/>
            <a:ext cx="395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training was done according to the specifications of the learning algorithm.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C833EC-13D9-5925-D087-65B245898788}"/>
              </a:ext>
            </a:extLst>
          </p:cNvPr>
          <p:cNvSpPr txBox="1"/>
          <p:nvPr/>
        </p:nvSpPr>
        <p:spPr>
          <a:xfrm>
            <a:off x="7469013" y="3844991"/>
            <a:ext cx="10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Checks if </a:t>
            </a:r>
          </a:p>
        </p:txBody>
      </p:sp>
      <p:pic>
        <p:nvPicPr>
          <p:cNvPr id="48" name="Picture 2" descr="Color witch pot with potion in cartoon style Vector Image">
            <a:extLst>
              <a:ext uri="{FF2B5EF4-FFF2-40B4-BE49-F238E27FC236}">
                <a16:creationId xmlns:a16="http://schemas.microsoft.com/office/drawing/2014/main" id="{5864B38F-09AE-15E3-6AEC-00A2477FD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9" r="11184" b="10354"/>
          <a:stretch/>
        </p:blipFill>
        <p:spPr bwMode="auto">
          <a:xfrm>
            <a:off x="8486926" y="3587225"/>
            <a:ext cx="513694" cy="6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37F02B-BD8A-6FA7-512E-91A809449AC7}"/>
              </a:ext>
            </a:extLst>
          </p:cNvPr>
          <p:cNvSpPr txBox="1"/>
          <p:nvPr/>
        </p:nvSpPr>
        <p:spPr>
          <a:xfrm>
            <a:off x="9045038" y="3844991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is a valid proof.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CA617B5-EA6C-F68D-1135-EE7CB45BC421}"/>
              </a:ext>
            </a:extLst>
          </p:cNvPr>
          <p:cNvCxnSpPr>
            <a:cxnSpLocks/>
          </p:cNvCxnSpPr>
          <p:nvPr/>
        </p:nvCxnSpPr>
        <p:spPr>
          <a:xfrm>
            <a:off x="6077949" y="2753139"/>
            <a:ext cx="0" cy="33439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37D814D-15FC-D6EE-8A5E-8E66A0138D8B}"/>
              </a:ext>
            </a:extLst>
          </p:cNvPr>
          <p:cNvSpPr txBox="1"/>
          <p:nvPr/>
        </p:nvSpPr>
        <p:spPr>
          <a:xfrm>
            <a:off x="6922999" y="4538847"/>
            <a:ext cx="453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77"/>
              </a:rPr>
              <a:t>How does the verifier check?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1DB713-2056-FF15-6357-53519BC9AC69}"/>
              </a:ext>
            </a:extLst>
          </p:cNvPr>
          <p:cNvSpPr txBox="1"/>
          <p:nvPr/>
        </p:nvSpPr>
        <p:spPr>
          <a:xfrm>
            <a:off x="6268474" y="5499470"/>
            <a:ext cx="5553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77"/>
              </a:rPr>
              <a:t>Can we reveal the data and model?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7B21A5-E161-028E-C25A-E6412F777298}"/>
              </a:ext>
            </a:extLst>
          </p:cNvPr>
          <p:cNvSpPr txBox="1"/>
          <p:nvPr/>
        </p:nvSpPr>
        <p:spPr>
          <a:xfrm>
            <a:off x="8305345" y="4941024"/>
            <a:ext cx="1479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[JYCDTCP21]</a:t>
            </a:r>
          </a:p>
        </p:txBody>
      </p:sp>
    </p:spTree>
    <p:extLst>
      <p:ext uri="{BB962C8B-B14F-4D97-AF65-F5344CB8AC3E}">
        <p14:creationId xmlns:p14="http://schemas.microsoft.com/office/powerpoint/2010/main" val="401008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/>
      <p:bldP spid="37" grpId="0"/>
      <p:bldP spid="42" grpId="0"/>
      <p:bldP spid="43" grpId="0"/>
      <p:bldP spid="45" grpId="0"/>
      <p:bldP spid="47" grpId="0"/>
      <p:bldP spid="49" grpId="0"/>
      <p:bldP spid="53" grpId="0"/>
      <p:bldP spid="54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78D5E8-1BED-DA88-7B25-6C1333775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221" y="1191999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Model Stealing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F29872-69A6-3208-443A-052A621F8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5439" y="1191999"/>
            <a:ext cx="531349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77"/>
              </a:rPr>
              <a:t>Deviating from Specification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4C9D5C-2040-186B-2779-DB2E4D39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latin typeface="Berlin Sans FB" panose="020E0602020502020306" pitchFamily="34" charset="77"/>
              </a:rPr>
              <a:t>Can We </a:t>
            </a:r>
            <a:r>
              <a:rPr lang="en-US" dirty="0">
                <a:solidFill>
                  <a:srgbClr val="C00000"/>
                </a:solidFill>
                <a:latin typeface="Berlin Sans FB" panose="020E0602020502020306" pitchFamily="34" charset="77"/>
              </a:rPr>
              <a:t>R</a:t>
            </a:r>
            <a:r>
              <a:rPr lang="en-US" sz="4400" dirty="0">
                <a:solidFill>
                  <a:srgbClr val="C00000"/>
                </a:solidFill>
                <a:latin typeface="Berlin Sans FB" panose="020E0602020502020306" pitchFamily="34" charset="77"/>
              </a:rPr>
              <a:t>eveal the Data and Model?</a:t>
            </a:r>
          </a:p>
        </p:txBody>
      </p:sp>
      <p:pic>
        <p:nvPicPr>
          <p:cNvPr id="4098" name="Picture 2" descr="Adversarial Attacks in Machine Learning: What They Are and How to Defend Against Them">
            <a:extLst>
              <a:ext uri="{FF2B5EF4-FFF2-40B4-BE49-F238E27FC236}">
                <a16:creationId xmlns:a16="http://schemas.microsoft.com/office/drawing/2014/main" id="{AFE4429C-C6EC-B867-40CF-C20FD351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03" y="1972103"/>
            <a:ext cx="3427378" cy="25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9BF50B-D3A7-B8F0-0417-6AEE5B6B6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0729">
            <a:off x="48431" y="4304097"/>
            <a:ext cx="3886202" cy="104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F4C08-8D4B-79C1-E23A-DFE10EE0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0826">
            <a:off x="979020" y="4664523"/>
            <a:ext cx="4806820" cy="15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0A4990-9960-3C90-AEB5-7C4D74049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764" y="5500293"/>
            <a:ext cx="4009406" cy="110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766E98-B4F1-6E1F-7D0A-714DB5CF42B0}"/>
              </a:ext>
            </a:extLst>
          </p:cNvPr>
          <p:cNvCxnSpPr/>
          <p:nvPr/>
        </p:nvCxnSpPr>
        <p:spPr>
          <a:xfrm>
            <a:off x="6042734" y="1450547"/>
            <a:ext cx="0" cy="5288928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4" descr="Neural Network Icon - Neural Network Icon Png - Free Transparent PNG Clipart  Images Download">
            <a:extLst>
              <a:ext uri="{FF2B5EF4-FFF2-40B4-BE49-F238E27FC236}">
                <a16:creationId xmlns:a16="http://schemas.microsoft.com/office/drawing/2014/main" id="{F87C41BB-AF7D-AA4A-6A53-FE0C2F92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12" y="2287482"/>
            <a:ext cx="1738718" cy="11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F19409B-4900-5A58-E76F-C297F4D62F1D}"/>
              </a:ext>
            </a:extLst>
          </p:cNvPr>
          <p:cNvGrpSpPr/>
          <p:nvPr/>
        </p:nvGrpSpPr>
        <p:grpSpPr>
          <a:xfrm>
            <a:off x="6851223" y="2342234"/>
            <a:ext cx="995729" cy="1001101"/>
            <a:chOff x="607067" y="1993113"/>
            <a:chExt cx="2084431" cy="22161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C0797C8-6DE8-255A-548E-BAA527AB01A0}"/>
                </a:ext>
              </a:extLst>
            </p:cNvPr>
            <p:cNvGrpSpPr/>
            <p:nvPr/>
          </p:nvGrpSpPr>
          <p:grpSpPr>
            <a:xfrm>
              <a:off x="1846814" y="3138606"/>
              <a:ext cx="844684" cy="1070670"/>
              <a:chOff x="1967076" y="3344238"/>
              <a:chExt cx="844684" cy="107067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8DD53C2-5EC1-7348-6A95-45CE32A0D1CE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9063E1A-F8FC-0E45-B9AC-59FD24075D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AB5ABB-2FED-DC2F-CABC-4D7325B07538}"/>
                </a:ext>
              </a:extLst>
            </p:cNvPr>
            <p:cNvGrpSpPr/>
            <p:nvPr/>
          </p:nvGrpSpPr>
          <p:grpSpPr>
            <a:xfrm>
              <a:off x="1680472" y="1993113"/>
              <a:ext cx="844684" cy="1070786"/>
              <a:chOff x="931179" y="4446902"/>
              <a:chExt cx="844684" cy="107078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7C5A92-31FA-02A8-ACE5-01DF26F66241}"/>
                  </a:ext>
                </a:extLst>
              </p:cNvPr>
              <p:cNvSpPr/>
              <p:nvPr/>
            </p:nvSpPr>
            <p:spPr>
              <a:xfrm>
                <a:off x="931179" y="4446902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CAF49469-8D61-9480-1107-72BF34C80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51961" y="451595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874E87-9861-3B42-E78B-734A16F74F54}"/>
                </a:ext>
              </a:extLst>
            </p:cNvPr>
            <p:cNvGrpSpPr/>
            <p:nvPr/>
          </p:nvGrpSpPr>
          <p:grpSpPr>
            <a:xfrm>
              <a:off x="1218119" y="2192803"/>
              <a:ext cx="844684" cy="1070670"/>
              <a:chOff x="833497" y="2295195"/>
              <a:chExt cx="844684" cy="107067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D53DC3C-CCBA-142B-A4BA-EC72C776C7F3}"/>
                  </a:ext>
                </a:extLst>
              </p:cNvPr>
              <p:cNvSpPr/>
              <p:nvPr/>
            </p:nvSpPr>
            <p:spPr>
              <a:xfrm>
                <a:off x="833497" y="2295195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09D8F9C-2230-AEB4-C9CD-47793BD436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38200" y="2342508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A320E8-FB0A-95DA-86E2-CADF49523A2E}"/>
                </a:ext>
              </a:extLst>
            </p:cNvPr>
            <p:cNvGrpSpPr/>
            <p:nvPr/>
          </p:nvGrpSpPr>
          <p:grpSpPr>
            <a:xfrm>
              <a:off x="1337267" y="2893874"/>
              <a:ext cx="844684" cy="1070670"/>
              <a:chOff x="1967076" y="3344238"/>
              <a:chExt cx="844684" cy="107067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EA78B3F-1FB4-84F3-49DD-18215EFAFD82}"/>
                  </a:ext>
                </a:extLst>
              </p:cNvPr>
              <p:cNvSpPr/>
              <p:nvPr/>
            </p:nvSpPr>
            <p:spPr>
              <a:xfrm>
                <a:off x="1967076" y="3344238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59C8241B-92CF-48D9-C462-D3280814F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67076" y="3383744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BF72D06-53BC-F683-DCC2-990B4ECB7285}"/>
                </a:ext>
              </a:extLst>
            </p:cNvPr>
            <p:cNvGrpSpPr/>
            <p:nvPr/>
          </p:nvGrpSpPr>
          <p:grpSpPr>
            <a:xfrm>
              <a:off x="607067" y="2614672"/>
              <a:ext cx="844684" cy="1070670"/>
              <a:chOff x="2817672" y="2226139"/>
              <a:chExt cx="844684" cy="107067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850EEE2-22E7-1644-DC56-9CDEEA3F11A2}"/>
                  </a:ext>
                </a:extLst>
              </p:cNvPr>
              <p:cNvSpPr/>
              <p:nvPr/>
            </p:nvSpPr>
            <p:spPr>
              <a:xfrm>
                <a:off x="2817672" y="2226139"/>
                <a:ext cx="844684" cy="1070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8" descr="Data Model Svg Png Icon Free Download (#172881) - OnlineWebFonts.COM">
                <a:extLst>
                  <a:ext uri="{FF2B5EF4-FFF2-40B4-BE49-F238E27FC236}">
                    <a16:creationId xmlns:a16="http://schemas.microsoft.com/office/drawing/2014/main" id="{79B18BD0-8FFE-DF15-EC7B-E0315B44A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Mark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52095" y="2260609"/>
                <a:ext cx="805558" cy="1001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3" name="Picture 18" descr="Download Gear Train Clip Art - Gears Clipart - Full Size PNG Image - PNGkit">
            <a:extLst>
              <a:ext uri="{FF2B5EF4-FFF2-40B4-BE49-F238E27FC236}">
                <a16:creationId xmlns:a16="http://schemas.microsoft.com/office/drawing/2014/main" id="{26A700DB-4605-44E3-26CA-6DF25585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43" y="2171190"/>
            <a:ext cx="1088747" cy="6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2CFD35-9430-B5E0-ADA1-C1FDE7D7181C}"/>
              </a:ext>
            </a:extLst>
          </p:cNvPr>
          <p:cNvCxnSpPr/>
          <p:nvPr/>
        </p:nvCxnSpPr>
        <p:spPr>
          <a:xfrm>
            <a:off x="8021947" y="2977559"/>
            <a:ext cx="22853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1580FCC-475F-4288-4C95-AAEE8723FB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4931" y="3522627"/>
            <a:ext cx="540267" cy="554391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0685DB4-BDAE-76CA-B521-EA1D5CB6A3A6}"/>
              </a:ext>
            </a:extLst>
          </p:cNvPr>
          <p:cNvCxnSpPr>
            <a:cxnSpLocks/>
          </p:cNvCxnSpPr>
          <p:nvPr/>
        </p:nvCxnSpPr>
        <p:spPr>
          <a:xfrm flipV="1">
            <a:off x="9224249" y="3029869"/>
            <a:ext cx="0" cy="434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6D4C84-089B-698D-FF4B-7445B368720B}"/>
              </a:ext>
            </a:extLst>
          </p:cNvPr>
          <p:cNvCxnSpPr>
            <a:cxnSpLocks/>
          </p:cNvCxnSpPr>
          <p:nvPr/>
        </p:nvCxnSpPr>
        <p:spPr>
          <a:xfrm flipH="1" flipV="1">
            <a:off x="7846952" y="3106660"/>
            <a:ext cx="1077979" cy="3581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21E2C81-DD31-1105-211E-CCB537DFC0F2}"/>
              </a:ext>
            </a:extLst>
          </p:cNvPr>
          <p:cNvSpPr/>
          <p:nvPr/>
        </p:nvSpPr>
        <p:spPr>
          <a:xfrm>
            <a:off x="69574" y="2015912"/>
            <a:ext cx="5927043" cy="483524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55B0F-2708-719F-4EBE-A0B9DA621B73}"/>
              </a:ext>
            </a:extLst>
          </p:cNvPr>
          <p:cNvSpPr txBox="1"/>
          <p:nvPr/>
        </p:nvSpPr>
        <p:spPr>
          <a:xfrm>
            <a:off x="931946" y="3429000"/>
            <a:ext cx="414619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Revealing the data/model could be self-defeating!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1F3A8-1B8A-2668-7F74-8CE38B5E24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56974">
            <a:off x="6876816" y="4083696"/>
            <a:ext cx="4817560" cy="113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A3AFD-1421-9DEF-49CE-C4CD63F329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4663">
            <a:off x="6235585" y="4741254"/>
            <a:ext cx="4477474" cy="133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422E-3036-23DE-C0AF-3D9A4362BF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4508" y="5259999"/>
            <a:ext cx="4078760" cy="143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34DC5F-BF95-842D-8019-518EFB21D3A5}"/>
              </a:ext>
            </a:extLst>
          </p:cNvPr>
          <p:cNvSpPr/>
          <p:nvPr/>
        </p:nvSpPr>
        <p:spPr>
          <a:xfrm>
            <a:off x="6141780" y="1982497"/>
            <a:ext cx="5927039" cy="483524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46E02-72A4-2EF4-DF25-F0067C25D36A}"/>
              </a:ext>
            </a:extLst>
          </p:cNvPr>
          <p:cNvSpPr txBox="1"/>
          <p:nvPr/>
        </p:nvSpPr>
        <p:spPr>
          <a:xfrm>
            <a:off x="6267298" y="3210610"/>
            <a:ext cx="567896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Exposing the dataset could render the proof irrelevant if the aim of </a:t>
            </a:r>
            <a:r>
              <a:rPr lang="en-US" sz="2400" dirty="0" err="1"/>
              <a:t>PoT</a:t>
            </a:r>
            <a:r>
              <a:rPr lang="en-US" sz="2400" dirty="0"/>
              <a:t> was to e.g. demonstrate privacy of model training.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B1025E-0FE5-069A-AB97-51206A5D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77"/>
              </a:rPr>
              <a:t>Can we give a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77"/>
              </a:rPr>
              <a:t>proof of training</a:t>
            </a:r>
            <a:r>
              <a:rPr lang="en-US" dirty="0">
                <a:latin typeface="Berlin Sans FB" panose="020E0602020502020306" pitchFamily="34" charset="77"/>
              </a:rPr>
              <a:t> while keeping the </a:t>
            </a:r>
            <a:r>
              <a:rPr lang="en-US" dirty="0">
                <a:solidFill>
                  <a:srgbClr val="C00000"/>
                </a:solidFill>
                <a:latin typeface="Berlin Sans FB" panose="020E0602020502020306" pitchFamily="34" charset="77"/>
              </a:rPr>
              <a:t>data and model private</a:t>
            </a:r>
            <a:r>
              <a:rPr lang="en-US" dirty="0">
                <a:latin typeface="Berlin Sans FB" panose="020E0602020502020306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895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9BF2-332C-68D5-5552-96E074F4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Zero-Knowledge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zk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) Proofs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0BAC-D4AC-E682-C61B-D93FBB6CD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23022" y="3161255"/>
            <a:ext cx="973137" cy="1325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A122E4-26FD-6DDA-1AAE-227AFE716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35" y="3161255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6CBF2329-D801-B5B6-4E2C-0CD906E3D6F6}"/>
                  </a:ext>
                </a:extLst>
              </p:cNvPr>
              <p:cNvSpPr/>
              <p:nvPr/>
            </p:nvSpPr>
            <p:spPr>
              <a:xfrm>
                <a:off x="1202644" y="2266512"/>
                <a:ext cx="1627642" cy="764496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0" i="1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6CBF2329-D801-B5B6-4E2C-0CD906E3D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644" y="2266512"/>
                <a:ext cx="1627642" cy="764496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5">
            <a:extLst>
              <a:ext uri="{FF2B5EF4-FFF2-40B4-BE49-F238E27FC236}">
                <a16:creationId xmlns:a16="http://schemas.microsoft.com/office/drawing/2014/main" id="{E8747ABE-C37C-E677-7151-7BBD50B12B3B}"/>
              </a:ext>
            </a:extLst>
          </p:cNvPr>
          <p:cNvSpPr/>
          <p:nvPr/>
        </p:nvSpPr>
        <p:spPr>
          <a:xfrm>
            <a:off x="4062327" y="4438440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F0297-9350-8E73-B8C6-B915DAEC9820}"/>
              </a:ext>
            </a:extLst>
          </p:cNvPr>
          <p:cNvSpPr txBox="1"/>
          <p:nvPr/>
        </p:nvSpPr>
        <p:spPr>
          <a:xfrm>
            <a:off x="722335" y="4536496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3ACC5-50F9-AE43-05FC-0F6DC400A259}"/>
              </a:ext>
            </a:extLst>
          </p:cNvPr>
          <p:cNvSpPr txBox="1"/>
          <p:nvPr/>
        </p:nvSpPr>
        <p:spPr>
          <a:xfrm>
            <a:off x="5906351" y="44384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C59F25-7E5F-8498-D16B-3416EA9A7674}"/>
              </a:ext>
            </a:extLst>
          </p:cNvPr>
          <p:cNvCxnSpPr>
            <a:cxnSpLocks/>
          </p:cNvCxnSpPr>
          <p:nvPr/>
        </p:nvCxnSpPr>
        <p:spPr>
          <a:xfrm>
            <a:off x="2331635" y="3845179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CFBC51-1C95-705A-1056-3AA90223899D}"/>
                  </a:ext>
                </a:extLst>
              </p:cNvPr>
              <p:cNvSpPr txBox="1"/>
              <p:nvPr/>
            </p:nvSpPr>
            <p:spPr>
              <a:xfrm>
                <a:off x="3481516" y="3362371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CFBC51-1C95-705A-1056-3AA902238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516" y="3362371"/>
                <a:ext cx="44294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E912D2-D28B-B89A-5CBB-2012C7A33DBE}"/>
                  </a:ext>
                </a:extLst>
              </p:cNvPr>
              <p:cNvSpPr txBox="1"/>
              <p:nvPr/>
            </p:nvSpPr>
            <p:spPr>
              <a:xfrm>
                <a:off x="7834746" y="2721114"/>
                <a:ext cx="3519054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Verifier should not learn the secret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E912D2-D28B-B89A-5CBB-2012C7A33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746" y="2721114"/>
                <a:ext cx="3519054" cy="707886"/>
              </a:xfrm>
              <a:prstGeom prst="rect">
                <a:avLst/>
              </a:prstGeom>
              <a:blipFill>
                <a:blip r:embed="rId7"/>
                <a:stretch>
                  <a:fillRect t="-526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B892777-B1B9-08E0-077B-705F74737299}"/>
              </a:ext>
            </a:extLst>
          </p:cNvPr>
          <p:cNvSpPr txBox="1"/>
          <p:nvPr/>
        </p:nvSpPr>
        <p:spPr>
          <a:xfrm>
            <a:off x="8570038" y="2212516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Zero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192ED3-2728-4D5B-D2ED-540A4FD902B6}"/>
                  </a:ext>
                </a:extLst>
              </p:cNvPr>
              <p:cNvSpPr txBox="1"/>
              <p:nvPr/>
            </p:nvSpPr>
            <p:spPr>
              <a:xfrm>
                <a:off x="7818141" y="4362364"/>
                <a:ext cx="3519054" cy="101566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</a:rPr>
                  <a:t>Cheating</a:t>
                </a:r>
                <a:r>
                  <a:rPr lang="en-US" sz="2000" dirty="0"/>
                  <a:t> prover cannot give accepting proof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∄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/>
                  <a:t> s.t.,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192ED3-2728-4D5B-D2ED-540A4FD90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141" y="4362364"/>
                <a:ext cx="3519054" cy="1015663"/>
              </a:xfrm>
              <a:prstGeom prst="rect">
                <a:avLst/>
              </a:prstGeom>
              <a:blipFill>
                <a:blip r:embed="rId8"/>
                <a:stretch>
                  <a:fillRect t="-3704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B448A18-53C2-8B61-0345-B33D8A021C46}"/>
              </a:ext>
            </a:extLst>
          </p:cNvPr>
          <p:cNvSpPr txBox="1"/>
          <p:nvPr/>
        </p:nvSpPr>
        <p:spPr>
          <a:xfrm>
            <a:off x="8570038" y="3824037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7FF6AA-14D2-7E0C-63DE-9D782063B864}"/>
                  </a:ext>
                </a:extLst>
              </p:cNvPr>
              <p:cNvSpPr txBox="1"/>
              <p:nvPr/>
            </p:nvSpPr>
            <p:spPr>
              <a:xfrm>
                <a:off x="2560480" y="5495719"/>
                <a:ext cx="2151038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are public inputs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is private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7FF6AA-14D2-7E0C-63DE-9D782063B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480" y="5495719"/>
                <a:ext cx="2151038" cy="646331"/>
              </a:xfrm>
              <a:prstGeom prst="rect">
                <a:avLst/>
              </a:prstGeom>
              <a:blipFill>
                <a:blip r:embed="rId9"/>
                <a:stretch>
                  <a:fillRect t="-3846" r="-175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6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EE9A-A233-15C1-32DB-E94C4EDC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Berlin Sans FB" panose="020E0602020502020306" pitchFamily="34" charset="77"/>
              </a:rPr>
              <a:t>Zero-Knowledge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 Proof of Training (</a:t>
            </a:r>
            <a:r>
              <a:rPr lang="en-US" dirty="0" err="1">
                <a:solidFill>
                  <a:srgbClr val="C00000"/>
                </a:solidFill>
                <a:latin typeface="Berlin Sans FB" panose="020E0602020502020306" pitchFamily="34" charset="77"/>
              </a:rPr>
              <a:t>zk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PoT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F1493-B61F-34A6-9347-01B03A61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03336" y="1637135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3240C-78D7-2257-5AD1-0FBD05D73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944" y="1583582"/>
            <a:ext cx="960618" cy="1325563"/>
          </a:xfrm>
          <a:prstGeom prst="rect">
            <a:avLst/>
          </a:prstGeom>
        </p:spPr>
      </p:pic>
      <p:pic>
        <p:nvPicPr>
          <p:cNvPr id="5122" name="Picture 2" descr="Color witch pot with potion in cartoon style Vector Image">
            <a:extLst>
              <a:ext uri="{FF2B5EF4-FFF2-40B4-BE49-F238E27FC236}">
                <a16:creationId xmlns:a16="http://schemas.microsoft.com/office/drawing/2014/main" id="{720E6189-FBC4-6392-C712-792FABB9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9" r="11184" b="10354"/>
          <a:stretch/>
        </p:blipFill>
        <p:spPr bwMode="auto">
          <a:xfrm>
            <a:off x="3107171" y="5469233"/>
            <a:ext cx="541677" cy="6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4DC34C-494C-11F5-9FE7-0FE4DA0EEEAD}"/>
              </a:ext>
            </a:extLst>
          </p:cNvPr>
          <p:cNvSpPr txBox="1"/>
          <p:nvPr/>
        </p:nvSpPr>
        <p:spPr>
          <a:xfrm>
            <a:off x="2010138" y="2961427"/>
            <a:ext cx="19793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Model Trainer/Prover</a:t>
            </a:r>
          </a:p>
        </p:txBody>
      </p:sp>
      <p:grpSp>
        <p:nvGrpSpPr>
          <p:cNvPr id="8219" name="Group 8218">
            <a:extLst>
              <a:ext uri="{FF2B5EF4-FFF2-40B4-BE49-F238E27FC236}">
                <a16:creationId xmlns:a16="http://schemas.microsoft.com/office/drawing/2014/main" id="{3DEAD1B8-773F-78FD-6A36-8210EA75FA74}"/>
              </a:ext>
            </a:extLst>
          </p:cNvPr>
          <p:cNvGrpSpPr/>
          <p:nvPr/>
        </p:nvGrpSpPr>
        <p:grpSpPr>
          <a:xfrm>
            <a:off x="1592024" y="3522344"/>
            <a:ext cx="3520553" cy="888388"/>
            <a:chOff x="1328889" y="3466931"/>
            <a:chExt cx="4059196" cy="1002824"/>
          </a:xfrm>
        </p:grpSpPr>
        <p:pic>
          <p:nvPicPr>
            <p:cNvPr id="9" name="Picture 14" descr="Neural Network Icon - Neural Network Icon Png - Free Transparent PNG Clipart  Images Download">
              <a:extLst>
                <a:ext uri="{FF2B5EF4-FFF2-40B4-BE49-F238E27FC236}">
                  <a16:creationId xmlns:a16="http://schemas.microsoft.com/office/drawing/2014/main" id="{9F118FDD-A77C-FEB2-6DDC-7BE16FF8F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825" y="3466931"/>
              <a:ext cx="1526260" cy="1002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084972-326C-104B-1C65-E9BFA608D1BB}"/>
                </a:ext>
              </a:extLst>
            </p:cNvPr>
            <p:cNvGrpSpPr/>
            <p:nvPr/>
          </p:nvGrpSpPr>
          <p:grpSpPr>
            <a:xfrm>
              <a:off x="1328889" y="3557346"/>
              <a:ext cx="915708" cy="850717"/>
              <a:chOff x="607067" y="1993113"/>
              <a:chExt cx="2084431" cy="22161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ADC965B-F515-80B9-96CB-90985A8216C6}"/>
                  </a:ext>
                </a:extLst>
              </p:cNvPr>
              <p:cNvGrpSpPr/>
              <p:nvPr/>
            </p:nvGrpSpPr>
            <p:grpSpPr>
              <a:xfrm>
                <a:off x="1846814" y="3138606"/>
                <a:ext cx="844684" cy="1070670"/>
                <a:chOff x="1967076" y="3344238"/>
                <a:chExt cx="844684" cy="107067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E788378-1A3A-77F5-93DE-ABDF41D29ABE}"/>
                    </a:ext>
                  </a:extLst>
                </p:cNvPr>
                <p:cNvSpPr/>
                <p:nvPr/>
              </p:nvSpPr>
              <p:spPr>
                <a:xfrm>
                  <a:off x="1967076" y="3344238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81B2F787-45A0-AC16-A4B6-9912B7C1A5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67076" y="3383744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D8450C9-9442-1F05-B75E-5C7BD109A95E}"/>
                  </a:ext>
                </a:extLst>
              </p:cNvPr>
              <p:cNvGrpSpPr/>
              <p:nvPr/>
            </p:nvGrpSpPr>
            <p:grpSpPr>
              <a:xfrm>
                <a:off x="1680472" y="1993113"/>
                <a:ext cx="844684" cy="1070786"/>
                <a:chOff x="931179" y="4446902"/>
                <a:chExt cx="844684" cy="107078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7C65352-B200-AF06-353A-5400A5F1684D}"/>
                    </a:ext>
                  </a:extLst>
                </p:cNvPr>
                <p:cNvSpPr/>
                <p:nvPr/>
              </p:nvSpPr>
              <p:spPr>
                <a:xfrm>
                  <a:off x="931179" y="4446902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9966565B-3F8E-AEE5-CC04-488B983D59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51961" y="4515958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591D7EB-DA26-5688-F567-67A72A7222B9}"/>
                  </a:ext>
                </a:extLst>
              </p:cNvPr>
              <p:cNvGrpSpPr/>
              <p:nvPr/>
            </p:nvGrpSpPr>
            <p:grpSpPr>
              <a:xfrm>
                <a:off x="1218119" y="2192803"/>
                <a:ext cx="844684" cy="1070670"/>
                <a:chOff x="833497" y="2295195"/>
                <a:chExt cx="844684" cy="107067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B7EEC50-B614-AD4C-217B-6536BEE3BB08}"/>
                    </a:ext>
                  </a:extLst>
                </p:cNvPr>
                <p:cNvSpPr/>
                <p:nvPr/>
              </p:nvSpPr>
              <p:spPr>
                <a:xfrm>
                  <a:off x="833497" y="2295195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BB2ADBEB-1A39-6878-86B8-36E62EE570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2342508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D5EC907-BD20-3EB7-679A-C56F1E21BB3C}"/>
                  </a:ext>
                </a:extLst>
              </p:cNvPr>
              <p:cNvGrpSpPr/>
              <p:nvPr/>
            </p:nvGrpSpPr>
            <p:grpSpPr>
              <a:xfrm>
                <a:off x="1337267" y="2893874"/>
                <a:ext cx="844684" cy="1070670"/>
                <a:chOff x="1967076" y="3344238"/>
                <a:chExt cx="844684" cy="107067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E5E6BC-2BB3-8103-7DA4-18A5719942EB}"/>
                    </a:ext>
                  </a:extLst>
                </p:cNvPr>
                <p:cNvSpPr/>
                <p:nvPr/>
              </p:nvSpPr>
              <p:spPr>
                <a:xfrm>
                  <a:off x="1967076" y="3344238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242A4877-626F-68AA-E5C9-2E2FF3C85B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67076" y="3383744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4A9C5B3-F68C-C703-3ADA-572305A2663F}"/>
                  </a:ext>
                </a:extLst>
              </p:cNvPr>
              <p:cNvGrpSpPr/>
              <p:nvPr/>
            </p:nvGrpSpPr>
            <p:grpSpPr>
              <a:xfrm>
                <a:off x="607067" y="2614672"/>
                <a:ext cx="844684" cy="1070670"/>
                <a:chOff x="2817672" y="2226139"/>
                <a:chExt cx="844684" cy="1070670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DBAE032-2EB0-0287-EA63-744A129D923E}"/>
                    </a:ext>
                  </a:extLst>
                </p:cNvPr>
                <p:cNvSpPr/>
                <p:nvPr/>
              </p:nvSpPr>
              <p:spPr>
                <a:xfrm>
                  <a:off x="2817672" y="2226139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4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A06E00BF-9CCF-1BCA-AE28-B880C603A2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srgbClr val="FFC000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artisticMarker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852095" y="2260609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2" name="Picture 18" descr="Download Gear Train Clip Art - Gears Clipart - Full Size PNG Image - PNGkit">
              <a:extLst>
                <a:ext uri="{FF2B5EF4-FFF2-40B4-BE49-F238E27FC236}">
                  <a16:creationId xmlns:a16="http://schemas.microsoft.com/office/drawing/2014/main" id="{200E5FE4-D3BA-5AD7-2CCE-5DE07F448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013" y="3519736"/>
              <a:ext cx="961909" cy="58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EAA994-14A8-E82F-CF8D-2FF11494220D}"/>
                </a:ext>
              </a:extLst>
            </p:cNvPr>
            <p:cNvCxnSpPr/>
            <p:nvPr/>
          </p:nvCxnSpPr>
          <p:spPr>
            <a:xfrm>
              <a:off x="2343884" y="4139875"/>
              <a:ext cx="174831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770CC2B-4F82-71CF-2954-D1473DE39164}"/>
              </a:ext>
            </a:extLst>
          </p:cNvPr>
          <p:cNvSpPr txBox="1"/>
          <p:nvPr/>
        </p:nvSpPr>
        <p:spPr>
          <a:xfrm>
            <a:off x="8401748" y="2999306"/>
            <a:ext cx="79643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Verifier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D86240-CF08-BD0F-CE6B-4BB401871419}"/>
              </a:ext>
            </a:extLst>
          </p:cNvPr>
          <p:cNvSpPr txBox="1"/>
          <p:nvPr/>
        </p:nvSpPr>
        <p:spPr>
          <a:xfrm>
            <a:off x="1441348" y="5776921"/>
            <a:ext cx="1687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Generates a proof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CEBF09-F42B-8150-AF32-3E21D6419E00}"/>
              </a:ext>
            </a:extLst>
          </p:cNvPr>
          <p:cNvSpPr txBox="1"/>
          <p:nvPr/>
        </p:nvSpPr>
        <p:spPr>
          <a:xfrm>
            <a:off x="3629485" y="5776921"/>
            <a:ext cx="152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attesting that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44BE17D-04C2-8D85-7F21-256E32510791}"/>
              </a:ext>
            </a:extLst>
          </p:cNvPr>
          <p:cNvCxnSpPr>
            <a:cxnSpLocks/>
          </p:cNvCxnSpPr>
          <p:nvPr/>
        </p:nvCxnSpPr>
        <p:spPr>
          <a:xfrm>
            <a:off x="3772400" y="2360465"/>
            <a:ext cx="43677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olor witch pot with potion in cartoon style Vector Image">
            <a:extLst>
              <a:ext uri="{FF2B5EF4-FFF2-40B4-BE49-F238E27FC236}">
                <a16:creationId xmlns:a16="http://schemas.microsoft.com/office/drawing/2014/main" id="{3BBFCD31-F1D7-3929-A81C-2D44C1B46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9" r="11184" b="10354"/>
          <a:stretch/>
        </p:blipFill>
        <p:spPr bwMode="auto">
          <a:xfrm>
            <a:off x="6666152" y="1606857"/>
            <a:ext cx="513694" cy="6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CF9484-A0E4-A64C-A41E-56EF95386BB4}"/>
              </a:ext>
            </a:extLst>
          </p:cNvPr>
          <p:cNvSpPr txBox="1"/>
          <p:nvPr/>
        </p:nvSpPr>
        <p:spPr>
          <a:xfrm>
            <a:off x="694637" y="3674211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77"/>
              </a:rPr>
              <a:t>1.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4AE0F8-C1E4-D6DC-057C-906ADB5249D8}"/>
              </a:ext>
            </a:extLst>
          </p:cNvPr>
          <p:cNvSpPr txBox="1"/>
          <p:nvPr/>
        </p:nvSpPr>
        <p:spPr>
          <a:xfrm>
            <a:off x="697625" y="5880116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77"/>
              </a:rPr>
              <a:t>3.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BFA7-5DED-BD6B-4ACB-43B28542DD24}"/>
              </a:ext>
            </a:extLst>
          </p:cNvPr>
          <p:cNvSpPr txBox="1"/>
          <p:nvPr/>
        </p:nvSpPr>
        <p:spPr>
          <a:xfrm>
            <a:off x="1235550" y="6027000"/>
            <a:ext cx="3958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training was done according to the specifications of the learning algorithm.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C833EC-13D9-5925-D087-65B245898788}"/>
              </a:ext>
            </a:extLst>
          </p:cNvPr>
          <p:cNvSpPr txBox="1"/>
          <p:nvPr/>
        </p:nvSpPr>
        <p:spPr>
          <a:xfrm>
            <a:off x="7469013" y="3844991"/>
            <a:ext cx="10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Checks if </a:t>
            </a:r>
          </a:p>
        </p:txBody>
      </p:sp>
      <p:pic>
        <p:nvPicPr>
          <p:cNvPr id="48" name="Picture 2" descr="Color witch pot with potion in cartoon style Vector Image">
            <a:extLst>
              <a:ext uri="{FF2B5EF4-FFF2-40B4-BE49-F238E27FC236}">
                <a16:creationId xmlns:a16="http://schemas.microsoft.com/office/drawing/2014/main" id="{5864B38F-09AE-15E3-6AEC-00A2477FD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9" r="11184" b="10354"/>
          <a:stretch/>
        </p:blipFill>
        <p:spPr bwMode="auto">
          <a:xfrm>
            <a:off x="8486926" y="3587225"/>
            <a:ext cx="513694" cy="66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37F02B-BD8A-6FA7-512E-91A809449AC7}"/>
              </a:ext>
            </a:extLst>
          </p:cNvPr>
          <p:cNvSpPr txBox="1"/>
          <p:nvPr/>
        </p:nvSpPr>
        <p:spPr>
          <a:xfrm>
            <a:off x="9045038" y="3844991"/>
            <a:ext cx="164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is a valid proof,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CA617B5-EA6C-F68D-1135-EE7CB45BC421}"/>
              </a:ext>
            </a:extLst>
          </p:cNvPr>
          <p:cNvCxnSpPr>
            <a:cxnSpLocks/>
          </p:cNvCxnSpPr>
          <p:nvPr/>
        </p:nvCxnSpPr>
        <p:spPr>
          <a:xfrm>
            <a:off x="6077949" y="2753139"/>
            <a:ext cx="0" cy="381633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BE56015-0977-AB9D-47E0-CBA443E31824}"/>
              </a:ext>
            </a:extLst>
          </p:cNvPr>
          <p:cNvSpPr txBox="1"/>
          <p:nvPr/>
        </p:nvSpPr>
        <p:spPr>
          <a:xfrm>
            <a:off x="694637" y="4771766"/>
            <a:ext cx="471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77"/>
              </a:rPr>
              <a:t>2.</a:t>
            </a:r>
          </a:p>
        </p:txBody>
      </p:sp>
      <p:grpSp>
        <p:nvGrpSpPr>
          <p:cNvPr id="8193" name="Group 8192">
            <a:extLst>
              <a:ext uri="{FF2B5EF4-FFF2-40B4-BE49-F238E27FC236}">
                <a16:creationId xmlns:a16="http://schemas.microsoft.com/office/drawing/2014/main" id="{C515E0BF-CF0F-C462-DB9F-9DC9BC30237D}"/>
              </a:ext>
            </a:extLst>
          </p:cNvPr>
          <p:cNvGrpSpPr/>
          <p:nvPr/>
        </p:nvGrpSpPr>
        <p:grpSpPr>
          <a:xfrm>
            <a:off x="1569463" y="4636877"/>
            <a:ext cx="878921" cy="745703"/>
            <a:chOff x="1343374" y="4617950"/>
            <a:chExt cx="1105669" cy="848701"/>
          </a:xfrm>
        </p:grpSpPr>
        <p:pic>
          <p:nvPicPr>
            <p:cNvPr id="8194" name="Picture 2" descr="Open box PNG transparent image download, size: 2401x1843px">
              <a:extLst>
                <a:ext uri="{FF2B5EF4-FFF2-40B4-BE49-F238E27FC236}">
                  <a16:creationId xmlns:a16="http://schemas.microsoft.com/office/drawing/2014/main" id="{03D098A9-21A3-7856-E6D8-C1808B383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374" y="4617950"/>
              <a:ext cx="1105669" cy="848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232D05-7065-9CB3-941C-3E014B219F66}"/>
                </a:ext>
              </a:extLst>
            </p:cNvPr>
            <p:cNvGrpSpPr/>
            <p:nvPr/>
          </p:nvGrpSpPr>
          <p:grpSpPr>
            <a:xfrm>
              <a:off x="1647289" y="4762410"/>
              <a:ext cx="630125" cy="522376"/>
              <a:chOff x="2749462" y="4373050"/>
              <a:chExt cx="915707" cy="85071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E0F33FE-4C18-F969-5977-F7097653FB47}"/>
                  </a:ext>
                </a:extLst>
              </p:cNvPr>
              <p:cNvGrpSpPr/>
              <p:nvPr/>
            </p:nvGrpSpPr>
            <p:grpSpPr>
              <a:xfrm>
                <a:off x="3294092" y="4812770"/>
                <a:ext cx="371077" cy="410997"/>
                <a:chOff x="1967076" y="3344238"/>
                <a:chExt cx="844684" cy="107067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9A023F-977C-71E8-B8E0-C34D80B3BCE3}"/>
                    </a:ext>
                  </a:extLst>
                </p:cNvPr>
                <p:cNvSpPr/>
                <p:nvPr/>
              </p:nvSpPr>
              <p:spPr>
                <a:xfrm>
                  <a:off x="1967076" y="3344238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6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5C2190F4-5FEA-ED90-A702-90A7570449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67076" y="3383744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758290F-13B6-7759-8C37-34B013C9AF72}"/>
                  </a:ext>
                </a:extLst>
              </p:cNvPr>
              <p:cNvGrpSpPr/>
              <p:nvPr/>
            </p:nvGrpSpPr>
            <p:grpSpPr>
              <a:xfrm>
                <a:off x="3221017" y="4373050"/>
                <a:ext cx="371077" cy="411042"/>
                <a:chOff x="931179" y="4446902"/>
                <a:chExt cx="844684" cy="1070786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23C4143-2364-F37E-7FF0-A404CECF6A36}"/>
                    </a:ext>
                  </a:extLst>
                </p:cNvPr>
                <p:cNvSpPr/>
                <p:nvPr/>
              </p:nvSpPr>
              <p:spPr>
                <a:xfrm>
                  <a:off x="931179" y="4446902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2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83A78791-DE8D-E45A-5F31-4B609F84E8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51961" y="4515958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1E262AA-1287-1563-B58E-FC5E62696DDB}"/>
                  </a:ext>
                </a:extLst>
              </p:cNvPr>
              <p:cNvGrpSpPr/>
              <p:nvPr/>
            </p:nvGrpSpPr>
            <p:grpSpPr>
              <a:xfrm>
                <a:off x="3017901" y="4449705"/>
                <a:ext cx="371077" cy="410997"/>
                <a:chOff x="833497" y="2295195"/>
                <a:chExt cx="844684" cy="107067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60EE297-D352-5A74-71D4-F1CAE7047CEB}"/>
                    </a:ext>
                  </a:extLst>
                </p:cNvPr>
                <p:cNvSpPr/>
                <p:nvPr/>
              </p:nvSpPr>
              <p:spPr>
                <a:xfrm>
                  <a:off x="833497" y="2295195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38FBE68A-6300-C66D-CA39-008EE70E74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2342508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4CD07DF-C98E-B4A2-A636-5B8EB83A567D}"/>
                  </a:ext>
                </a:extLst>
              </p:cNvPr>
              <p:cNvGrpSpPr/>
              <p:nvPr/>
            </p:nvGrpSpPr>
            <p:grpSpPr>
              <a:xfrm>
                <a:off x="3070244" y="4718825"/>
                <a:ext cx="371077" cy="410997"/>
                <a:chOff x="1967076" y="3344238"/>
                <a:chExt cx="844684" cy="1070670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16447F-1385-E951-A825-F6DD6EC52816}"/>
                    </a:ext>
                  </a:extLst>
                </p:cNvPr>
                <p:cNvSpPr/>
                <p:nvPr/>
              </p:nvSpPr>
              <p:spPr>
                <a:xfrm>
                  <a:off x="1967076" y="3344238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1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032268D2-ED55-7CDE-FF8D-F49FFA722D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967076" y="3383744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1573F9A-B2E3-D9C2-C2AF-7DB22B9DB60A}"/>
                  </a:ext>
                </a:extLst>
              </p:cNvPr>
              <p:cNvGrpSpPr/>
              <p:nvPr/>
            </p:nvGrpSpPr>
            <p:grpSpPr>
              <a:xfrm>
                <a:off x="2749462" y="4611646"/>
                <a:ext cx="371077" cy="410997"/>
                <a:chOff x="2817672" y="2226139"/>
                <a:chExt cx="844684" cy="107067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EED09C5-CBC7-49CC-B836-BC338280B2BE}"/>
                    </a:ext>
                  </a:extLst>
                </p:cNvPr>
                <p:cNvSpPr/>
                <p:nvPr/>
              </p:nvSpPr>
              <p:spPr>
                <a:xfrm>
                  <a:off x="2817672" y="2226139"/>
                  <a:ext cx="844684" cy="1070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8" descr="Data Model Svg Png Icon Free Download (#172881) - OnlineWebFonts.COM">
                  <a:extLst>
                    <a:ext uri="{FF2B5EF4-FFF2-40B4-BE49-F238E27FC236}">
                      <a16:creationId xmlns:a16="http://schemas.microsoft.com/office/drawing/2014/main" id="{08D51FFE-34DD-F30C-5874-238B0C99B7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srgbClr val="FFC000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artisticMarker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852095" y="2260610"/>
                  <a:ext cx="805558" cy="1001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58" name="Picture 2" descr="Open box PNG transparent image download, size: 2401x1843px">
              <a:extLst>
                <a:ext uri="{FF2B5EF4-FFF2-40B4-BE49-F238E27FC236}">
                  <a16:creationId xmlns:a16="http://schemas.microsoft.com/office/drawing/2014/main" id="{A50FB2CC-9929-8C21-FBCC-B078A233CD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36"/>
            <a:stretch/>
          </p:blipFill>
          <p:spPr bwMode="auto">
            <a:xfrm>
              <a:off x="1343374" y="5022905"/>
              <a:ext cx="1105669" cy="39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92" name="Group 8191">
            <a:extLst>
              <a:ext uri="{FF2B5EF4-FFF2-40B4-BE49-F238E27FC236}">
                <a16:creationId xmlns:a16="http://schemas.microsoft.com/office/drawing/2014/main" id="{FEBB6583-351C-E8D6-5A64-F26E8EEC307E}"/>
              </a:ext>
            </a:extLst>
          </p:cNvPr>
          <p:cNvGrpSpPr/>
          <p:nvPr/>
        </p:nvGrpSpPr>
        <p:grpSpPr>
          <a:xfrm>
            <a:off x="2689039" y="4631334"/>
            <a:ext cx="878921" cy="745703"/>
            <a:chOff x="3813401" y="4619533"/>
            <a:chExt cx="1105669" cy="848701"/>
          </a:xfrm>
        </p:grpSpPr>
        <p:pic>
          <p:nvPicPr>
            <p:cNvPr id="59" name="Picture 2" descr="Open box PNG transparent image download, size: 2401x1843px">
              <a:extLst>
                <a:ext uri="{FF2B5EF4-FFF2-40B4-BE49-F238E27FC236}">
                  <a16:creationId xmlns:a16="http://schemas.microsoft.com/office/drawing/2014/main" id="{1ECF1D0E-63B7-1418-3513-9DEB6B156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401" y="4619533"/>
              <a:ext cx="1105669" cy="848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C28A95E-C598-6F81-83CA-4FBF73CECE10}"/>
                </a:ext>
              </a:extLst>
            </p:cNvPr>
            <p:cNvGrpSpPr/>
            <p:nvPr/>
          </p:nvGrpSpPr>
          <p:grpSpPr>
            <a:xfrm>
              <a:off x="4023442" y="4775711"/>
              <a:ext cx="815472" cy="565495"/>
              <a:chOff x="4923909" y="4214966"/>
              <a:chExt cx="953125" cy="62624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8EAA578-8743-A2DF-2513-610E3B548D3A}"/>
                  </a:ext>
                </a:extLst>
              </p:cNvPr>
              <p:cNvSpPr/>
              <p:nvPr/>
            </p:nvSpPr>
            <p:spPr>
              <a:xfrm>
                <a:off x="5025430" y="4250358"/>
                <a:ext cx="715026" cy="54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14" descr="Neural Network Icon - Neural Network Icon Png - Free Transparent PNG Clipart  Images Download">
                <a:extLst>
                  <a:ext uri="{FF2B5EF4-FFF2-40B4-BE49-F238E27FC236}">
                    <a16:creationId xmlns:a16="http://schemas.microsoft.com/office/drawing/2014/main" id="{71D3BBCA-5D83-FA86-EE7A-F39D06708E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3909" y="4214966"/>
                <a:ext cx="953125" cy="626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0" name="Picture 2" descr="Open box PNG transparent image download, size: 2401x1843px">
              <a:extLst>
                <a:ext uri="{FF2B5EF4-FFF2-40B4-BE49-F238E27FC236}">
                  <a16:creationId xmlns:a16="http://schemas.microsoft.com/office/drawing/2014/main" id="{DCEB3C15-21E5-7703-1875-C2075589DF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36"/>
            <a:stretch/>
          </p:blipFill>
          <p:spPr bwMode="auto">
            <a:xfrm>
              <a:off x="3813401" y="5032417"/>
              <a:ext cx="1105669" cy="39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95" name="TextBox 8194">
            <a:extLst>
              <a:ext uri="{FF2B5EF4-FFF2-40B4-BE49-F238E27FC236}">
                <a16:creationId xmlns:a16="http://schemas.microsoft.com/office/drawing/2014/main" id="{06ED9546-A74D-C85D-3605-B0BCA31330D4}"/>
              </a:ext>
            </a:extLst>
          </p:cNvPr>
          <p:cNvSpPr txBox="1"/>
          <p:nvPr/>
        </p:nvSpPr>
        <p:spPr>
          <a:xfrm rot="20786357">
            <a:off x="1850641" y="5015332"/>
            <a:ext cx="474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</a:t>
            </a:r>
            <a:endParaRPr lang="en-US" sz="1400" dirty="0"/>
          </a:p>
        </p:txBody>
      </p:sp>
      <p:sp>
        <p:nvSpPr>
          <p:cNvPr id="8196" name="TextBox 8195">
            <a:extLst>
              <a:ext uri="{FF2B5EF4-FFF2-40B4-BE49-F238E27FC236}">
                <a16:creationId xmlns:a16="http://schemas.microsoft.com/office/drawing/2014/main" id="{A6423DD8-4710-9FBC-BCA7-16F0DC69A850}"/>
              </a:ext>
            </a:extLst>
          </p:cNvPr>
          <p:cNvSpPr txBox="1"/>
          <p:nvPr/>
        </p:nvSpPr>
        <p:spPr>
          <a:xfrm rot="20786357">
            <a:off x="2901969" y="5030254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</a:t>
            </a:r>
          </a:p>
        </p:txBody>
      </p:sp>
      <p:pic>
        <p:nvPicPr>
          <p:cNvPr id="8197" name="Picture 4" descr="Box PNG transparent image download, size: 2132x2400px">
            <a:extLst>
              <a:ext uri="{FF2B5EF4-FFF2-40B4-BE49-F238E27FC236}">
                <a16:creationId xmlns:a16="http://schemas.microsoft.com/office/drawing/2014/main" id="{25CEE0DD-87E1-789D-772C-5B32D147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9225" y="1510512"/>
            <a:ext cx="789223" cy="7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Box 8197">
            <a:extLst>
              <a:ext uri="{FF2B5EF4-FFF2-40B4-BE49-F238E27FC236}">
                <a16:creationId xmlns:a16="http://schemas.microsoft.com/office/drawing/2014/main" id="{743E1C22-CCE4-DE81-0E37-14EF48AFDCEA}"/>
              </a:ext>
            </a:extLst>
          </p:cNvPr>
          <p:cNvSpPr txBox="1"/>
          <p:nvPr/>
        </p:nvSpPr>
        <p:spPr>
          <a:xfrm rot="19702270">
            <a:off x="5132608" y="1806032"/>
            <a:ext cx="474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</a:t>
            </a:r>
          </a:p>
        </p:txBody>
      </p:sp>
      <p:pic>
        <p:nvPicPr>
          <p:cNvPr id="8200" name="Picture 4" descr="Box PNG transparent image download, size: 2132x2400px">
            <a:extLst>
              <a:ext uri="{FF2B5EF4-FFF2-40B4-BE49-F238E27FC236}">
                <a16:creationId xmlns:a16="http://schemas.microsoft.com/office/drawing/2014/main" id="{F22C4B1F-D881-2ABA-9A50-0ABA9223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2676" y="1501063"/>
            <a:ext cx="789223" cy="7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Box 8200">
            <a:extLst>
              <a:ext uri="{FF2B5EF4-FFF2-40B4-BE49-F238E27FC236}">
                <a16:creationId xmlns:a16="http://schemas.microsoft.com/office/drawing/2014/main" id="{09C1F308-4D99-7809-C852-69F0597071E7}"/>
              </a:ext>
            </a:extLst>
          </p:cNvPr>
          <p:cNvSpPr txBox="1"/>
          <p:nvPr/>
        </p:nvSpPr>
        <p:spPr>
          <a:xfrm rot="19922658">
            <a:off x="5956925" y="1809837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</a:t>
            </a:r>
          </a:p>
        </p:txBody>
      </p:sp>
      <p:pic>
        <p:nvPicPr>
          <p:cNvPr id="8206" name="Picture 4" descr="Box PNG transparent image download, size: 2132x2400px">
            <a:extLst>
              <a:ext uri="{FF2B5EF4-FFF2-40B4-BE49-F238E27FC236}">
                <a16:creationId xmlns:a16="http://schemas.microsoft.com/office/drawing/2014/main" id="{7C726CAD-5365-F693-2B30-B417745A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2812" y="4269823"/>
            <a:ext cx="789223" cy="7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7" name="TextBox 8206">
            <a:extLst>
              <a:ext uri="{FF2B5EF4-FFF2-40B4-BE49-F238E27FC236}">
                <a16:creationId xmlns:a16="http://schemas.microsoft.com/office/drawing/2014/main" id="{DF1F1065-B691-D6D8-AFA1-8E28351DB165}"/>
              </a:ext>
            </a:extLst>
          </p:cNvPr>
          <p:cNvSpPr txBox="1"/>
          <p:nvPr/>
        </p:nvSpPr>
        <p:spPr>
          <a:xfrm rot="19702270">
            <a:off x="8326195" y="4565343"/>
            <a:ext cx="474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</a:t>
            </a:r>
          </a:p>
        </p:txBody>
      </p:sp>
      <p:pic>
        <p:nvPicPr>
          <p:cNvPr id="8208" name="Picture 4" descr="Box PNG transparent image download, size: 2132x2400px">
            <a:extLst>
              <a:ext uri="{FF2B5EF4-FFF2-40B4-BE49-F238E27FC236}">
                <a16:creationId xmlns:a16="http://schemas.microsoft.com/office/drawing/2014/main" id="{5C3B6FBB-B0E2-743F-0784-20029BD6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6263" y="4260374"/>
            <a:ext cx="789223" cy="7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9" name="TextBox 8208">
            <a:extLst>
              <a:ext uri="{FF2B5EF4-FFF2-40B4-BE49-F238E27FC236}">
                <a16:creationId xmlns:a16="http://schemas.microsoft.com/office/drawing/2014/main" id="{9F582067-22FB-97F2-6AE3-8A13B019C09B}"/>
              </a:ext>
            </a:extLst>
          </p:cNvPr>
          <p:cNvSpPr txBox="1"/>
          <p:nvPr/>
        </p:nvSpPr>
        <p:spPr>
          <a:xfrm rot="19922658">
            <a:off x="9150512" y="4569148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</a:t>
            </a:r>
          </a:p>
        </p:txBody>
      </p:sp>
      <p:sp>
        <p:nvSpPr>
          <p:cNvPr id="8211" name="TextBox 8210">
            <a:extLst>
              <a:ext uri="{FF2B5EF4-FFF2-40B4-BE49-F238E27FC236}">
                <a16:creationId xmlns:a16="http://schemas.microsoft.com/office/drawing/2014/main" id="{33BF49D7-222A-B142-6C21-EAE4D2837839}"/>
              </a:ext>
            </a:extLst>
          </p:cNvPr>
          <p:cNvSpPr txBox="1"/>
          <p:nvPr/>
        </p:nvSpPr>
        <p:spPr>
          <a:xfrm>
            <a:off x="7306450" y="4397886"/>
            <a:ext cx="66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w.r.t.</a:t>
            </a:r>
            <a:endParaRPr lang="en-US" dirty="0"/>
          </a:p>
        </p:txBody>
      </p:sp>
      <p:sp>
        <p:nvSpPr>
          <p:cNvPr id="8216" name="TextBox 8215">
            <a:extLst>
              <a:ext uri="{FF2B5EF4-FFF2-40B4-BE49-F238E27FC236}">
                <a16:creationId xmlns:a16="http://schemas.microsoft.com/office/drawing/2014/main" id="{D44C5526-1474-4918-BEE2-C6E57B0AB711}"/>
              </a:ext>
            </a:extLst>
          </p:cNvPr>
          <p:cNvSpPr txBox="1"/>
          <p:nvPr/>
        </p:nvSpPr>
        <p:spPr>
          <a:xfrm>
            <a:off x="6666152" y="5276981"/>
            <a:ext cx="49407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These boxes are cryptographic commitments!</a:t>
            </a:r>
          </a:p>
        </p:txBody>
      </p:sp>
      <p:pic>
        <p:nvPicPr>
          <p:cNvPr id="8217" name="Picture 18" descr="Download Gear Train Clip Art - Gears Clipart - Full Size PNG Image - PNGkit">
            <a:extLst>
              <a:ext uri="{FF2B5EF4-FFF2-40B4-BE49-F238E27FC236}">
                <a16:creationId xmlns:a16="http://schemas.microsoft.com/office/drawing/2014/main" id="{20F8A326-F7A7-1FB9-56BA-57C69C2B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82" y="4302192"/>
            <a:ext cx="961909" cy="58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0" name="TextBox 8219">
            <a:extLst>
              <a:ext uri="{FF2B5EF4-FFF2-40B4-BE49-F238E27FC236}">
                <a16:creationId xmlns:a16="http://schemas.microsoft.com/office/drawing/2014/main" id="{D98B1CE1-73A4-EF2E-3D41-08ED2E50F7B8}"/>
              </a:ext>
            </a:extLst>
          </p:cNvPr>
          <p:cNvSpPr txBox="1"/>
          <p:nvPr/>
        </p:nvSpPr>
        <p:spPr>
          <a:xfrm>
            <a:off x="6718223" y="5832571"/>
            <a:ext cx="497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Ideally, we want the communication and verification time to be sublinear in the time taken to do the training!</a:t>
            </a:r>
          </a:p>
        </p:txBody>
      </p:sp>
    </p:spTree>
    <p:extLst>
      <p:ext uri="{BB962C8B-B14F-4D97-AF65-F5344CB8AC3E}">
        <p14:creationId xmlns:p14="http://schemas.microsoft.com/office/powerpoint/2010/main" val="14657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2" grpId="0"/>
      <p:bldP spid="43" grpId="0"/>
      <p:bldP spid="45" grpId="0"/>
      <p:bldP spid="47" grpId="0"/>
      <p:bldP spid="49" grpId="0"/>
      <p:bldP spid="3" grpId="0"/>
      <p:bldP spid="8195" grpId="0"/>
      <p:bldP spid="8196" grpId="0"/>
      <p:bldP spid="8198" grpId="0"/>
      <p:bldP spid="8201" grpId="0"/>
      <p:bldP spid="8207" grpId="0"/>
      <p:bldP spid="8209" grpId="0"/>
      <p:bldP spid="8211" grpId="0"/>
      <p:bldP spid="8216" grpId="0" animBg="1"/>
      <p:bldP spid="82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641</Words>
  <Application>Microsoft Macintosh PowerPoint</Application>
  <PresentationFormat>Widescreen</PresentationFormat>
  <Paragraphs>146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Calibri</vt:lpstr>
      <vt:lpstr>Calibri Light</vt:lpstr>
      <vt:lpstr>Cambria Math</vt:lpstr>
      <vt:lpstr>Office Theme</vt:lpstr>
      <vt:lpstr>Zero-Knowledge Proofs of Training</vt:lpstr>
      <vt:lpstr>Machine Learning</vt:lpstr>
      <vt:lpstr>Security Concerns (Few Examples)</vt:lpstr>
      <vt:lpstr>Security Concerns (Few Examples)</vt:lpstr>
      <vt:lpstr>Proof of Training (PoT)</vt:lpstr>
      <vt:lpstr>Can We Reveal the Data and Model?</vt:lpstr>
      <vt:lpstr>Can we give a proof of training while keeping the data and model private?</vt:lpstr>
      <vt:lpstr>Zero-Knowledge (zk) Proofs [GMR85] </vt:lpstr>
      <vt:lpstr>Zero-Knowledge Proof of Training (zkPoT)</vt:lpstr>
      <vt:lpstr>Why is zkPoT a Useful Notion?</vt:lpstr>
      <vt:lpstr>Can we use existing zk-proofs for realizing zkPoT?</vt:lpstr>
      <vt:lpstr>State-of-the-Art ZK Proof Systems</vt:lpstr>
      <vt:lpstr>Our Approach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Zero-Knowledge Proofs of Training</dc:title>
  <dc:creator>Aarushi Goel</dc:creator>
  <cp:lastModifiedBy>Aarushi Goel</cp:lastModifiedBy>
  <cp:revision>15</cp:revision>
  <dcterms:created xsi:type="dcterms:W3CDTF">2023-06-21T17:15:37Z</dcterms:created>
  <dcterms:modified xsi:type="dcterms:W3CDTF">2023-06-26T21:37:34Z</dcterms:modified>
</cp:coreProperties>
</file>