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698" r:id="rId3"/>
    <p:sldId id="733" r:id="rId4"/>
    <p:sldId id="730" r:id="rId5"/>
    <p:sldId id="731" r:id="rId6"/>
    <p:sldId id="732" r:id="rId7"/>
    <p:sldId id="700" r:id="rId8"/>
    <p:sldId id="699" r:id="rId9"/>
    <p:sldId id="734" r:id="rId10"/>
    <p:sldId id="736" r:id="rId11"/>
    <p:sldId id="735" r:id="rId12"/>
    <p:sldId id="742" r:id="rId13"/>
    <p:sldId id="743" r:id="rId14"/>
    <p:sldId id="705" r:id="rId15"/>
    <p:sldId id="706" r:id="rId16"/>
    <p:sldId id="745" r:id="rId17"/>
    <p:sldId id="707" r:id="rId18"/>
    <p:sldId id="708" r:id="rId19"/>
    <p:sldId id="709" r:id="rId20"/>
    <p:sldId id="746" r:id="rId21"/>
    <p:sldId id="711" r:id="rId22"/>
    <p:sldId id="722" r:id="rId23"/>
    <p:sldId id="724" r:id="rId24"/>
    <p:sldId id="626" r:id="rId25"/>
    <p:sldId id="627" r:id="rId26"/>
    <p:sldId id="628" r:id="rId27"/>
    <p:sldId id="629" r:id="rId28"/>
    <p:sldId id="630" r:id="rId29"/>
    <p:sldId id="759" r:id="rId30"/>
    <p:sldId id="726" r:id="rId31"/>
    <p:sldId id="738" r:id="rId32"/>
    <p:sldId id="739" r:id="rId33"/>
    <p:sldId id="740" r:id="rId34"/>
    <p:sldId id="741" r:id="rId35"/>
    <p:sldId id="725" r:id="rId36"/>
    <p:sldId id="754" r:id="rId37"/>
    <p:sldId id="755" r:id="rId38"/>
    <p:sldId id="756" r:id="rId39"/>
    <p:sldId id="710" r:id="rId40"/>
    <p:sldId id="757" r:id="rId41"/>
    <p:sldId id="758" r:id="rId42"/>
    <p:sldId id="747" r:id="rId43"/>
    <p:sldId id="748" r:id="rId44"/>
    <p:sldId id="749" r:id="rId45"/>
    <p:sldId id="750" r:id="rId46"/>
    <p:sldId id="752" r:id="rId47"/>
    <p:sldId id="75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0"/>
    <p:restoredTop sz="76396"/>
  </p:normalViewPr>
  <p:slideViewPr>
    <p:cSldViewPr snapToGrid="0">
      <p:cViewPr varScale="1">
        <p:scale>
          <a:sx n="126" d="100"/>
          <a:sy n="126" d="100"/>
        </p:scale>
        <p:origin x="11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A9F68-7CDF-3446-A053-FF89AFC5FC5E}" type="datetimeFigureOut">
              <a:rPr lang="en-US" smtClean="0"/>
              <a:t>6/7/23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6DFE0-CB69-8C4C-9412-1F48F556E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75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81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37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29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97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32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85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11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91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45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3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50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29034-5CAE-A841-9EB7-262FD33E7B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17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29034-5CAE-A841-9EB7-262FD33E7B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90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29034-5CAE-A841-9EB7-262FD33E7B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340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29034-5CAE-A841-9EB7-262FD33E7B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57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29034-5CAE-A841-9EB7-262FD33E7B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19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29034-5CAE-A841-9EB7-262FD33E7B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86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29034-5CAE-A841-9EB7-262FD33E7B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273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29034-5CAE-A841-9EB7-262FD33E7B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5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051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05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290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033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588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854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081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397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589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645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75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54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56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80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89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36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6DFE0-CB69-8C4C-9412-1F48F556E9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6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08799-A562-F0BA-C19B-5E8B8922D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668640-0DA8-E910-E076-967251B94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9DCCA-A57F-6F90-77F5-A55F8780E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4153-C726-E241-8D2B-DBB599C914B3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08B8-73D2-3915-F965-992BFFD2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51F19-8AE0-F181-2093-E93CB1B5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316D-3054-1844-A676-BFE3E050E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0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0D77-381C-469A-23D7-B43757AF6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0ADA31-76E4-51BF-F12B-D7CDED15D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DD8B7-B036-5CF7-1689-E45AF6E6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4153-C726-E241-8D2B-DBB599C914B3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F1B95-24A6-4EC9-9199-DF1B21D32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DFE8-338D-F2AE-F19A-6BEF6E7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316D-3054-1844-A676-BFE3E050E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B074FA-EBA1-73EA-CB0B-0F58E92B66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86D8B-1445-4D16-D8F4-274463CEC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A9B71-6EC6-3421-BAE8-90EE3A66E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4153-C726-E241-8D2B-DBB599C914B3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B3A8A-BEB6-6301-DD05-E0A2EDCD1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870A0-79BA-E012-A02E-39666F54D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316D-3054-1844-A676-BFE3E050E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0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EE1BD-5C74-1A49-5C0E-75AA2E7F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D5B5E-8C6C-7E6F-BE7A-2A0F083D6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BA97A-ACAE-9219-81C1-7C87E3D0C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4153-C726-E241-8D2B-DBB599C914B3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1298A-C7D0-70AD-2A95-5236EB65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83941-A060-A2F6-0070-5B9E7810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316D-3054-1844-A676-BFE3E050E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79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3748-BEDE-7274-7EA9-FBC92963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CC85D-E407-4E49-45FF-28A6D3AD7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E167B-6C0D-CFFA-6951-3FBAB783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4153-C726-E241-8D2B-DBB599C914B3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53975-A525-6E41-FBD5-B2F557801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09D6B-CA04-9137-B6DE-5DF399452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316D-3054-1844-A676-BFE3E050E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1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D47D4-EE49-2529-493A-151DF16B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5B58E-372B-7A89-1827-78795A3DB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A80D1-EBE8-89BB-E0B5-A16973C08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A645C-627C-9D11-29DE-6B66C9BA5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4153-C726-E241-8D2B-DBB599C914B3}" type="datetimeFigureOut">
              <a:rPr lang="en-US" smtClean="0"/>
              <a:t>6/7/23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C8B6A-4462-9590-C047-689AF5ED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8A3BF-FEF2-99A5-D839-4CB23DF6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316D-3054-1844-A676-BFE3E050E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3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81AB8-EEA8-F548-D6D8-BBD32F38E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33A2D-D672-F69F-3F87-CFEBB5772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23B52-B386-AF6B-1F19-AA95D24AB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875873-858F-7E19-0731-449752080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A9A52-E9C7-B1B6-BFE1-33634F2A9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4393DF-3910-DB39-CA69-277AA89A7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4153-C726-E241-8D2B-DBB599C914B3}" type="datetimeFigureOut">
              <a:rPr lang="en-US" smtClean="0"/>
              <a:t>6/7/23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E4074C-84A2-124F-00E0-EE197CAE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AB21B5-4326-9A69-032E-1B1D0051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316D-3054-1844-A676-BFE3E050E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25826-9CA4-912F-7A2C-FAC9E115B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7653-4F75-2745-FA2E-CAA0E46A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4153-C726-E241-8D2B-DBB599C914B3}" type="datetimeFigureOut">
              <a:rPr lang="en-US" smtClean="0"/>
              <a:t>6/7/23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0C275-BB83-0909-303C-68DA21E92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0038C-B81B-B1B2-3029-2027B1E93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316D-3054-1844-A676-BFE3E050E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5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897F34-D98F-C374-5B37-0E04B1A4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4153-C726-E241-8D2B-DBB599C914B3}" type="datetimeFigureOut">
              <a:rPr lang="en-US" smtClean="0"/>
              <a:t>6/7/23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E8FA2E-980A-E532-2B9A-3413768A3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27DC1-6DAF-2418-61CC-2E3B2A7D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316D-3054-1844-A676-BFE3E050E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06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96A34-7064-732D-9ACE-BFEA1FBF4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23E23-5938-AE58-8595-E3C11DA6F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946A6-9D8C-8C42-FFCB-85853959B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135C2-164C-3171-9F88-564CE41B1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4153-C726-E241-8D2B-DBB599C914B3}" type="datetimeFigureOut">
              <a:rPr lang="en-US" smtClean="0"/>
              <a:t>6/7/23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68C22-F890-7C82-B15A-0EBFECEAB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6DBF0-8AE1-E787-0937-263EFCA4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316D-3054-1844-A676-BFE3E050E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54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88EDA-718F-D286-5F0A-210C364B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97FB2-A2CA-2E16-0D30-E993FBDF1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A71B8-76E8-0191-831A-9CBE0F88B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70B171-D3B4-FC3A-4967-DE80ED85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4153-C726-E241-8D2B-DBB599C914B3}" type="datetimeFigureOut">
              <a:rPr lang="en-US" smtClean="0"/>
              <a:t>6/7/23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E7F94-00E4-0B80-4F95-3B6809C1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D6E24-018E-DB9A-7D14-D838176A1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316D-3054-1844-A676-BFE3E050E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4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5564C7-401E-55A8-C620-4B74DFA5C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C0F2F-8129-4C7A-0F99-1A8E9ABE1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14FCE-AE5D-DB89-BB5B-5B690B63CF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24153-C726-E241-8D2B-DBB599C914B3}" type="datetimeFigureOut">
              <a:rPr lang="en-US" smtClean="0"/>
              <a:t>6/7/23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1B94E-5952-3C4F-0D13-3445BEDE2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C327A-A2FC-E957-280A-9624DCAD8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A316D-3054-1844-A676-BFE3E050E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5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35.tiff"/><Relationship Id="rId12" Type="http://schemas.openxmlformats.org/officeDocument/2006/relationships/image" Target="NUL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NULL"/><Relationship Id="rId5" Type="http://schemas.openxmlformats.org/officeDocument/2006/relationships/image" Target="../media/image34.tiff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33.tiff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../media/image35.tiff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notesSlide" Target="../notesSlides/notesSlide21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../media/image34.tiff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../media/image33.tiff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../media/image35.tiff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notesSlide" Target="../notesSlides/notesSlide22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../media/image34.tiff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../media/image33.tiff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.tiff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35.tiff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notesSlide" Target="../notesSlides/notesSlide23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4.tiff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../media/image34.tiff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33.tiff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.tiff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35.tiff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notesSlide" Target="../notesSlides/notesSlide24.xml"/><Relationship Id="rId16" Type="http://schemas.openxmlformats.org/officeDocument/2006/relationships/image" Target="NULL"/><Relationship Id="rId20" Type="http://schemas.openxmlformats.org/officeDocument/2006/relationships/image" Target="NULL"/><Relationship Id="rId29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4.tiff"/><Relationship Id="rId24" Type="http://schemas.openxmlformats.org/officeDocument/2006/relationships/image" Target="NULL"/><Relationship Id="rId32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10" Type="http://schemas.openxmlformats.org/officeDocument/2006/relationships/image" Target="../media/image34.tiff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33.tiff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Relationship Id="rId30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tiff"/><Relationship Id="rId18" Type="http://schemas.openxmlformats.org/officeDocument/2006/relationships/image" Target="NULL"/><Relationship Id="rId26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.tiff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2" Type="http://schemas.openxmlformats.org/officeDocument/2006/relationships/notesSlide" Target="../notesSlides/notesSlide25.xml"/><Relationship Id="rId16" Type="http://schemas.openxmlformats.org/officeDocument/2006/relationships/image" Target="NULL"/><Relationship Id="rId20" Type="http://schemas.openxmlformats.org/officeDocument/2006/relationships/image" Target="NULL"/><Relationship Id="rId29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34.tiff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36" Type="http://schemas.openxmlformats.org/officeDocument/2006/relationships/image" Target="NULL"/><Relationship Id="rId10" Type="http://schemas.openxmlformats.org/officeDocument/2006/relationships/image" Target="../media/image33.tiff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5.tiff"/><Relationship Id="rId22" Type="http://schemas.openxmlformats.org/officeDocument/2006/relationships/image" Target="NULL"/><Relationship Id="rId27" Type="http://schemas.openxmlformats.org/officeDocument/2006/relationships/image" Target="NULL"/><Relationship Id="rId30" Type="http://schemas.openxmlformats.org/officeDocument/2006/relationships/image" Target="NULL"/><Relationship Id="rId35" Type="http://schemas.openxmlformats.org/officeDocument/2006/relationships/image" Target="NULL"/><Relationship Id="rId8" Type="http://schemas.openxmlformats.org/officeDocument/2006/relationships/image" Target="NULL"/><Relationship Id="rId3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tiff"/><Relationship Id="rId18" Type="http://schemas.openxmlformats.org/officeDocument/2006/relationships/image" Target="NULL"/><Relationship Id="rId26" Type="http://schemas.openxmlformats.org/officeDocument/2006/relationships/image" Target="NUL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image" Target="NULL"/><Relationship Id="rId42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26.xml"/><Relationship Id="rId16" Type="http://schemas.openxmlformats.org/officeDocument/2006/relationships/image" Target="NULL"/><Relationship Id="rId20" Type="http://schemas.openxmlformats.org/officeDocument/2006/relationships/image" Target="NULL"/><Relationship Id="rId29" Type="http://schemas.openxmlformats.org/officeDocument/2006/relationships/image" Target="NULL"/><Relationship Id="rId41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34.tiff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image" Target="NULL"/><Relationship Id="rId40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36" Type="http://schemas.openxmlformats.org/officeDocument/2006/relationships/image" Target="NULL"/><Relationship Id="rId10" Type="http://schemas.openxmlformats.org/officeDocument/2006/relationships/image" Target="../media/image33.tiff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5.tiff"/><Relationship Id="rId22" Type="http://schemas.openxmlformats.org/officeDocument/2006/relationships/image" Target="NULL"/><Relationship Id="rId27" Type="http://schemas.openxmlformats.org/officeDocument/2006/relationships/image" Target="NULL"/><Relationship Id="rId30" Type="http://schemas.openxmlformats.org/officeDocument/2006/relationships/image" Target="NULL"/><Relationship Id="rId35" Type="http://schemas.openxmlformats.org/officeDocument/2006/relationships/image" Target="NULL"/><Relationship Id="rId8" Type="http://schemas.openxmlformats.org/officeDocument/2006/relationships/image" Target="NULL"/><Relationship Id="rId3" Type="http://schemas.openxmlformats.org/officeDocument/2006/relationships/image" Target="NULL"/><Relationship Id="rId12" Type="http://schemas.openxmlformats.org/officeDocument/2006/relationships/image" Target="../media/image4.tiff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tiff"/><Relationship Id="rId18" Type="http://schemas.openxmlformats.org/officeDocument/2006/relationships/image" Target="NULL"/><Relationship Id="rId26" Type="http://schemas.openxmlformats.org/officeDocument/2006/relationships/image" Target="NUL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image" Target="NULL"/><Relationship Id="rId42" Type="http://schemas.openxmlformats.org/officeDocument/2006/relationships/image" Target="NULL"/><Relationship Id="rId47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27.xml"/><Relationship Id="rId16" Type="http://schemas.openxmlformats.org/officeDocument/2006/relationships/image" Target="NULL"/><Relationship Id="rId29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34.tiff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image" Target="NULL"/><Relationship Id="rId40" Type="http://schemas.openxmlformats.org/officeDocument/2006/relationships/image" Target="NULL"/><Relationship Id="rId45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36" Type="http://schemas.openxmlformats.org/officeDocument/2006/relationships/image" Target="NULL"/><Relationship Id="rId10" Type="http://schemas.openxmlformats.org/officeDocument/2006/relationships/image" Target="../media/image33.tiff"/><Relationship Id="rId19" Type="http://schemas.openxmlformats.org/officeDocument/2006/relationships/image" Target="NULL"/><Relationship Id="rId31" Type="http://schemas.openxmlformats.org/officeDocument/2006/relationships/image" Target="NULL"/><Relationship Id="rId44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5.tiff"/><Relationship Id="rId22" Type="http://schemas.openxmlformats.org/officeDocument/2006/relationships/image" Target="NULL"/><Relationship Id="rId27" Type="http://schemas.openxmlformats.org/officeDocument/2006/relationships/image" Target="NULL"/><Relationship Id="rId30" Type="http://schemas.openxmlformats.org/officeDocument/2006/relationships/image" Target="NULL"/><Relationship Id="rId35" Type="http://schemas.openxmlformats.org/officeDocument/2006/relationships/image" Target="NULL"/><Relationship Id="rId43" Type="http://schemas.openxmlformats.org/officeDocument/2006/relationships/image" Target="NULL"/><Relationship Id="rId8" Type="http://schemas.openxmlformats.org/officeDocument/2006/relationships/image" Target="NULL"/><Relationship Id="rId3" Type="http://schemas.openxmlformats.org/officeDocument/2006/relationships/image" Target="NULL"/><Relationship Id="rId12" Type="http://schemas.openxmlformats.org/officeDocument/2006/relationships/image" Target="../media/image4.tiff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image" Target="NULL"/><Relationship Id="rId46" Type="http://schemas.openxmlformats.org/officeDocument/2006/relationships/image" Target="NULL"/><Relationship Id="rId20" Type="http://schemas.openxmlformats.org/officeDocument/2006/relationships/image" Target="NULL"/><Relationship Id="rId41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4D4D4-1D6C-7E63-31F4-ED663CC7B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4" y="1877147"/>
            <a:ext cx="11144251" cy="912251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77"/>
              </a:rPr>
              <a:t> 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Zero-Knowledge SNARKs as a Service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F19D76-1340-8EAA-3301-AF73D36741EF}"/>
              </a:ext>
            </a:extLst>
          </p:cNvPr>
          <p:cNvGrpSpPr/>
          <p:nvPr/>
        </p:nvGrpSpPr>
        <p:grpSpPr>
          <a:xfrm>
            <a:off x="523874" y="4414582"/>
            <a:ext cx="11143056" cy="470464"/>
            <a:chOff x="514354" y="4386701"/>
            <a:chExt cx="11143056" cy="4704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C3DD16-43C3-0C2F-398D-BC33006300CB}"/>
                </a:ext>
              </a:extLst>
            </p:cNvPr>
            <p:cNvSpPr txBox="1"/>
            <p:nvPr/>
          </p:nvSpPr>
          <p:spPr>
            <a:xfrm>
              <a:off x="514354" y="4395500"/>
              <a:ext cx="17593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3">
                      <a:lumMod val="75000"/>
                    </a:schemeClr>
                  </a:solidFill>
                </a:rPr>
                <a:t>Sanjam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</a:rPr>
                <a:t> Garg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E231B8-9A0D-5B54-6FE2-2289D1EF8DC5}"/>
                </a:ext>
              </a:extLst>
            </p:cNvPr>
            <p:cNvSpPr txBox="1"/>
            <p:nvPr/>
          </p:nvSpPr>
          <p:spPr>
            <a:xfrm>
              <a:off x="2556596" y="4389634"/>
              <a:ext cx="1781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>
                  <a:solidFill>
                    <a:schemeClr val="accent3">
                      <a:lumMod val="75000"/>
                    </a:schemeClr>
                  </a:solidFill>
                </a:rPr>
                <a:t>Aarushi Goel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648885-E870-CB17-377E-A5ACEE8D1168}"/>
                </a:ext>
              </a:extLst>
            </p:cNvPr>
            <p:cNvSpPr txBox="1"/>
            <p:nvPr/>
          </p:nvSpPr>
          <p:spPr>
            <a:xfrm>
              <a:off x="4620704" y="4389634"/>
              <a:ext cx="1879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</a:rPr>
                <a:t>Abhishek Jain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ED224B-045B-7749-3159-4A961F4C3609}"/>
                </a:ext>
              </a:extLst>
            </p:cNvPr>
            <p:cNvSpPr txBox="1"/>
            <p:nvPr/>
          </p:nvSpPr>
          <p:spPr>
            <a:xfrm>
              <a:off x="6782596" y="4386701"/>
              <a:ext cx="29089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</a:rPr>
                <a:t>Guru Vamsi </a:t>
              </a:r>
              <a:r>
                <a:rPr lang="en-US" sz="2400" dirty="0" err="1">
                  <a:solidFill>
                    <a:schemeClr val="accent3">
                      <a:lumMod val="75000"/>
                    </a:schemeClr>
                  </a:solidFill>
                </a:rPr>
                <a:t>Policharla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74861D-73A2-FDD0-819B-481029AB2D6F}"/>
                </a:ext>
              </a:extLst>
            </p:cNvPr>
            <p:cNvSpPr txBox="1"/>
            <p:nvPr/>
          </p:nvSpPr>
          <p:spPr>
            <a:xfrm>
              <a:off x="9974385" y="4386701"/>
              <a:ext cx="16830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</a:rPr>
                <a:t>Sruthi </a:t>
              </a:r>
              <a:r>
                <a:rPr lang="en-US" sz="2400" dirty="0" err="1">
                  <a:solidFill>
                    <a:schemeClr val="accent3">
                      <a:lumMod val="75000"/>
                    </a:schemeClr>
                  </a:solidFill>
                </a:rPr>
                <a:t>Sekar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694523-E95B-7A1C-5977-FA001EA8DD39}"/>
              </a:ext>
            </a:extLst>
          </p:cNvPr>
          <p:cNvGrpSpPr/>
          <p:nvPr/>
        </p:nvGrpSpPr>
        <p:grpSpPr>
          <a:xfrm>
            <a:off x="1687644" y="4893579"/>
            <a:ext cx="8653423" cy="1035391"/>
            <a:chOff x="1047749" y="4926237"/>
            <a:chExt cx="8653423" cy="1035391"/>
          </a:xfrm>
        </p:grpSpPr>
        <p:pic>
          <p:nvPicPr>
            <p:cNvPr id="9" name="Picture 2" descr="University Logo – Brand Guidelines">
              <a:extLst>
                <a:ext uri="{FF2B5EF4-FFF2-40B4-BE49-F238E27FC236}">
                  <a16:creationId xmlns:a16="http://schemas.microsoft.com/office/drawing/2014/main" id="{69CE783F-2248-96CE-A723-3E8E97DE90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9" b="23974"/>
            <a:stretch/>
          </p:blipFill>
          <p:spPr bwMode="auto">
            <a:xfrm>
              <a:off x="4173005" y="5175466"/>
              <a:ext cx="3400667" cy="722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Discussing nonlinear optics: new medicines, chemicals and materials: NTT  Research Scientist Marc Jankowski – NTT Research">
              <a:extLst>
                <a:ext uri="{FF2B5EF4-FFF2-40B4-BE49-F238E27FC236}">
                  <a16:creationId xmlns:a16="http://schemas.microsoft.com/office/drawing/2014/main" id="{1CFEA910-CA2A-6A67-4472-1ECE14B6C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49" y="5239561"/>
              <a:ext cx="2838451" cy="557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UC Berkeley Logo, symbol, meaning, history, PNG, brand">
              <a:extLst>
                <a:ext uri="{FF2B5EF4-FFF2-40B4-BE49-F238E27FC236}">
                  <a16:creationId xmlns:a16="http://schemas.microsoft.com/office/drawing/2014/main" id="{3FE2D0AE-390A-1127-92AF-6616BB41FC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0477" y="4926237"/>
              <a:ext cx="1840695" cy="1035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27544EB-83E5-037F-5DD6-9255D454C544}"/>
              </a:ext>
            </a:extLst>
          </p:cNvPr>
          <p:cNvSpPr txBox="1">
            <a:spLocks/>
          </p:cNvSpPr>
          <p:nvPr/>
        </p:nvSpPr>
        <p:spPr>
          <a:xfrm>
            <a:off x="4442982" y="587829"/>
            <a:ext cx="3303643" cy="14915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>
                <a:solidFill>
                  <a:schemeClr val="accent1"/>
                </a:solidFill>
                <a:latin typeface="Berlin Sans FB" panose="020E0602020502020306" pitchFamily="34" charset="77"/>
              </a:rPr>
              <a:t>zkSaaS</a:t>
            </a:r>
            <a:r>
              <a:rPr lang="en-US" sz="6600" dirty="0">
                <a:solidFill>
                  <a:schemeClr val="accent1"/>
                </a:solidFill>
                <a:latin typeface="Berlin Sans FB" panose="020E0602020502020306" pitchFamily="34" charset="77"/>
              </a:rPr>
              <a:t> </a:t>
            </a:r>
            <a:endParaRPr lang="en-US" sz="6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84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4F2FB-C8E2-C59F-14B4-0642D91AB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Gru Delegate </a:t>
            </a:r>
            <a:r>
              <a:rPr lang="en-US" dirty="0" err="1"/>
              <a:t>zk</a:t>
            </a:r>
            <a:r>
              <a:rPr lang="en-US" dirty="0"/>
              <a:t>-SNARK Computation?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146" name="Picture 2" descr="Insight Terra &amp; AWS">
            <a:extLst>
              <a:ext uri="{FF2B5EF4-FFF2-40B4-BE49-F238E27FC236}">
                <a16:creationId xmlns:a16="http://schemas.microsoft.com/office/drawing/2014/main" id="{804BEB49-F21C-EEAF-3B2B-44324CEFC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060" y="1453066"/>
            <a:ext cx="2064396" cy="154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6FB722-C3D5-9C9B-0B7E-C2884D2D63CD}"/>
              </a:ext>
            </a:extLst>
          </p:cNvPr>
          <p:cNvCxnSpPr>
            <a:cxnSpLocks/>
          </p:cNvCxnSpPr>
          <p:nvPr/>
        </p:nvCxnSpPr>
        <p:spPr>
          <a:xfrm flipV="1">
            <a:off x="2143650" y="2485644"/>
            <a:ext cx="3161410" cy="9217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1B62EE0-8F32-4805-E25E-5E4D655A411C}"/>
              </a:ext>
            </a:extLst>
          </p:cNvPr>
          <p:cNvSpPr txBox="1"/>
          <p:nvPr/>
        </p:nvSpPr>
        <p:spPr>
          <a:xfrm rot="20642292">
            <a:off x="1767105" y="2556633"/>
            <a:ext cx="373601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Details of his despicable achievements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415BE4-E7B6-51D5-8EC1-45A8EFED64C9}"/>
              </a:ext>
            </a:extLst>
          </p:cNvPr>
          <p:cNvCxnSpPr>
            <a:cxnSpLocks/>
          </p:cNvCxnSpPr>
          <p:nvPr/>
        </p:nvCxnSpPr>
        <p:spPr>
          <a:xfrm flipH="1">
            <a:off x="2492026" y="2890983"/>
            <a:ext cx="3253464" cy="9334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E354E1C-D948-41CB-C92F-93325533DD7C}"/>
              </a:ext>
            </a:extLst>
          </p:cNvPr>
          <p:cNvSpPr txBox="1"/>
          <p:nvPr/>
        </p:nvSpPr>
        <p:spPr>
          <a:xfrm>
            <a:off x="4574721" y="3055880"/>
            <a:ext cx="1744190" cy="578882"/>
          </a:xfrm>
          <a:prstGeom prst="wedgeRoundRectCallout">
            <a:avLst>
              <a:gd name="adj1" fmla="val -75885"/>
              <a:gd name="adj2" fmla="val -226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zk</a:t>
            </a:r>
            <a:r>
              <a:rPr lang="en-US" sz="1400" dirty="0"/>
              <a:t>-SNARK attesting to his achievements</a:t>
            </a:r>
          </a:p>
        </p:txBody>
      </p:sp>
      <p:pic>
        <p:nvPicPr>
          <p:cNvPr id="32" name="Picture 2" descr="Felonious Gru | Villains Wiki | Fandom">
            <a:extLst>
              <a:ext uri="{FF2B5EF4-FFF2-40B4-BE49-F238E27FC236}">
                <a16:creationId xmlns:a16="http://schemas.microsoft.com/office/drawing/2014/main" id="{701E9AAB-0076-48E5-7247-6C5AA88EA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83" y="3464853"/>
            <a:ext cx="1115387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Vicious Six PNG by DarkMoonAnimation on DeviantArt">
            <a:extLst>
              <a:ext uri="{FF2B5EF4-FFF2-40B4-BE49-F238E27FC236}">
                <a16:creationId xmlns:a16="http://schemas.microsoft.com/office/drawing/2014/main" id="{3E61F09D-E2E4-D0B6-B510-E3E8275F2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372" y="3345321"/>
            <a:ext cx="4509974" cy="23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DE8ADE9-43EB-476C-FD6E-8DFAEB04B5A5}"/>
              </a:ext>
            </a:extLst>
          </p:cNvPr>
          <p:cNvCxnSpPr>
            <a:cxnSpLocks/>
          </p:cNvCxnSpPr>
          <p:nvPr/>
        </p:nvCxnSpPr>
        <p:spPr>
          <a:xfrm>
            <a:off x="2569031" y="4772492"/>
            <a:ext cx="536665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BEBA234-ED80-66C2-42F3-6E629517C925}"/>
              </a:ext>
            </a:extLst>
          </p:cNvPr>
          <p:cNvSpPr txBox="1"/>
          <p:nvPr/>
        </p:nvSpPr>
        <p:spPr>
          <a:xfrm>
            <a:off x="878704" y="5890840"/>
            <a:ext cx="1827744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Gru: Rising Villain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B8CC77-7DA1-81B2-66DA-26F51A8E7217}"/>
              </a:ext>
            </a:extLst>
          </p:cNvPr>
          <p:cNvSpPr txBox="1"/>
          <p:nvPr/>
        </p:nvSpPr>
        <p:spPr>
          <a:xfrm>
            <a:off x="8010058" y="5890840"/>
            <a:ext cx="3788601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Vicious 6: A prolific set of Supervillains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A2DB5-8941-D004-00A1-B8357D903188}"/>
                  </a:ext>
                </a:extLst>
              </p:cNvPr>
              <p:cNvSpPr txBox="1"/>
              <p:nvPr/>
            </p:nvSpPr>
            <p:spPr>
              <a:xfrm rot="20625293">
                <a:off x="3801209" y="2943516"/>
                <a:ext cx="44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A2DB5-8941-D004-00A1-B8357D903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25293">
                <a:off x="3801209" y="2943516"/>
                <a:ext cx="44294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AF45B31-D801-B03D-2CDD-9F56F8566259}"/>
                  </a:ext>
                </a:extLst>
              </p:cNvPr>
              <p:cNvSpPr txBox="1"/>
              <p:nvPr/>
            </p:nvSpPr>
            <p:spPr>
              <a:xfrm>
                <a:off x="5003874" y="4243875"/>
                <a:ext cx="44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AF45B31-D801-B03D-2CDD-9F56F8566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874" y="4243875"/>
                <a:ext cx="44294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68297C1-5F33-8CA3-80DE-5E35A1E4E773}"/>
              </a:ext>
            </a:extLst>
          </p:cNvPr>
          <p:cNvSpPr txBox="1"/>
          <p:nvPr/>
        </p:nvSpPr>
        <p:spPr>
          <a:xfrm>
            <a:off x="7366192" y="1921503"/>
            <a:ext cx="443246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Violates Privacy!!: </a:t>
            </a:r>
            <a:r>
              <a:rPr lang="en-US" dirty="0"/>
              <a:t>Requires leaking the entire witness to AWS</a:t>
            </a:r>
          </a:p>
        </p:txBody>
      </p:sp>
    </p:spTree>
    <p:extLst>
      <p:ext uri="{BB962C8B-B14F-4D97-AF65-F5344CB8AC3E}">
        <p14:creationId xmlns:p14="http://schemas.microsoft.com/office/powerpoint/2010/main" val="184427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 animBg="1"/>
      <p:bldP spid="40" grpId="0"/>
      <p:bldP spid="41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4F2FB-C8E2-C59F-14B4-0642D91AB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Gru Delegate </a:t>
            </a:r>
            <a:r>
              <a:rPr lang="en-US" dirty="0" err="1"/>
              <a:t>zk</a:t>
            </a:r>
            <a:r>
              <a:rPr lang="en-US" dirty="0"/>
              <a:t>-SNARK Computation?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6FB722-C3D5-9C9B-0B7E-C2884D2D63CD}"/>
              </a:ext>
            </a:extLst>
          </p:cNvPr>
          <p:cNvCxnSpPr>
            <a:cxnSpLocks/>
          </p:cNvCxnSpPr>
          <p:nvPr/>
        </p:nvCxnSpPr>
        <p:spPr>
          <a:xfrm flipV="1">
            <a:off x="2143650" y="2485644"/>
            <a:ext cx="3161410" cy="9217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1B62EE0-8F32-4805-E25E-5E4D655A411C}"/>
              </a:ext>
            </a:extLst>
          </p:cNvPr>
          <p:cNvSpPr txBox="1"/>
          <p:nvPr/>
        </p:nvSpPr>
        <p:spPr>
          <a:xfrm rot="20642292">
            <a:off x="1767105" y="2556633"/>
            <a:ext cx="373601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Details of his despicable achievements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415BE4-E7B6-51D5-8EC1-45A8EFED64C9}"/>
              </a:ext>
            </a:extLst>
          </p:cNvPr>
          <p:cNvCxnSpPr>
            <a:cxnSpLocks/>
          </p:cNvCxnSpPr>
          <p:nvPr/>
        </p:nvCxnSpPr>
        <p:spPr>
          <a:xfrm flipH="1">
            <a:off x="2492026" y="2890983"/>
            <a:ext cx="3253464" cy="9334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Felonious Gru | Villains Wiki | Fandom">
            <a:extLst>
              <a:ext uri="{FF2B5EF4-FFF2-40B4-BE49-F238E27FC236}">
                <a16:creationId xmlns:a16="http://schemas.microsoft.com/office/drawing/2014/main" id="{701E9AAB-0076-48E5-7247-6C5AA88EA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83" y="3464853"/>
            <a:ext cx="1115387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Vicious Six PNG by DarkMoonAnimation on DeviantArt">
            <a:extLst>
              <a:ext uri="{FF2B5EF4-FFF2-40B4-BE49-F238E27FC236}">
                <a16:creationId xmlns:a16="http://schemas.microsoft.com/office/drawing/2014/main" id="{3E61F09D-E2E4-D0B6-B510-E3E8275F2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372" y="3345321"/>
            <a:ext cx="4509974" cy="23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DE8ADE9-43EB-476C-FD6E-8DFAEB04B5A5}"/>
              </a:ext>
            </a:extLst>
          </p:cNvPr>
          <p:cNvCxnSpPr>
            <a:cxnSpLocks/>
          </p:cNvCxnSpPr>
          <p:nvPr/>
        </p:nvCxnSpPr>
        <p:spPr>
          <a:xfrm>
            <a:off x="2569031" y="4772492"/>
            <a:ext cx="536665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BEBA234-ED80-66C2-42F3-6E629517C925}"/>
              </a:ext>
            </a:extLst>
          </p:cNvPr>
          <p:cNvSpPr txBox="1"/>
          <p:nvPr/>
        </p:nvSpPr>
        <p:spPr>
          <a:xfrm>
            <a:off x="878704" y="5890840"/>
            <a:ext cx="1827744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Gru: Rising Villain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B8CC77-7DA1-81B2-66DA-26F51A8E7217}"/>
              </a:ext>
            </a:extLst>
          </p:cNvPr>
          <p:cNvSpPr txBox="1"/>
          <p:nvPr/>
        </p:nvSpPr>
        <p:spPr>
          <a:xfrm>
            <a:off x="8010058" y="5890840"/>
            <a:ext cx="3788601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Vicious 6: A prolific set of Supervillains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A2DB5-8941-D004-00A1-B8357D903188}"/>
                  </a:ext>
                </a:extLst>
              </p:cNvPr>
              <p:cNvSpPr txBox="1"/>
              <p:nvPr/>
            </p:nvSpPr>
            <p:spPr>
              <a:xfrm rot="20625293">
                <a:off x="3801209" y="2943516"/>
                <a:ext cx="44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A2DB5-8941-D004-00A1-B8357D903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25293">
                <a:off x="3801209" y="2943516"/>
                <a:ext cx="44294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AF45B31-D801-B03D-2CDD-9F56F8566259}"/>
                  </a:ext>
                </a:extLst>
              </p:cNvPr>
              <p:cNvSpPr txBox="1"/>
              <p:nvPr/>
            </p:nvSpPr>
            <p:spPr>
              <a:xfrm>
                <a:off x="5003874" y="4243875"/>
                <a:ext cx="44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AF45B31-D801-B03D-2CDD-9F56F8566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874" y="4243875"/>
                <a:ext cx="44294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50" name="Picture 6" descr="Who's Who of the Minions in 2015's &quot;Despicable Me&quot; - ReelRundown">
            <a:extLst>
              <a:ext uri="{FF2B5EF4-FFF2-40B4-BE49-F238E27FC236}">
                <a16:creationId xmlns:a16="http://schemas.microsoft.com/office/drawing/2014/main" id="{ECBA8A37-FD0C-860E-AC43-DAD48025C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3" r="45467"/>
          <a:stretch/>
        </p:blipFill>
        <p:spPr bwMode="auto">
          <a:xfrm>
            <a:off x="6472730" y="1312388"/>
            <a:ext cx="431630" cy="8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55A2B39-A3B1-E10C-2A5E-22922B9AA861}"/>
              </a:ext>
            </a:extLst>
          </p:cNvPr>
          <p:cNvSpPr txBox="1"/>
          <p:nvPr/>
        </p:nvSpPr>
        <p:spPr>
          <a:xfrm>
            <a:off x="8010878" y="2418736"/>
            <a:ext cx="374295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Each minion only gets a share of the witness</a:t>
            </a:r>
          </a:p>
        </p:txBody>
      </p:sp>
      <p:pic>
        <p:nvPicPr>
          <p:cNvPr id="51" name="Picture 6" descr="Who's Who of the Minions in 2015's &quot;Despicable Me&quot; - ReelRundown">
            <a:extLst>
              <a:ext uri="{FF2B5EF4-FFF2-40B4-BE49-F238E27FC236}">
                <a16:creationId xmlns:a16="http://schemas.microsoft.com/office/drawing/2014/main" id="{CF7F7322-DAAA-3696-4BC4-CC5AC18E0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-4397" r="58125" b="1864"/>
          <a:stretch/>
        </p:blipFill>
        <p:spPr bwMode="auto">
          <a:xfrm>
            <a:off x="6573256" y="2551795"/>
            <a:ext cx="475698" cy="91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Who's Who of the Minions in 2015's &quot;Despicable Me&quot; - ReelRundown">
            <a:extLst>
              <a:ext uri="{FF2B5EF4-FFF2-40B4-BE49-F238E27FC236}">
                <a16:creationId xmlns:a16="http://schemas.microsoft.com/office/drawing/2014/main" id="{6A606EF1-9FB3-3715-CC5F-8B3B39C67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20" t="-1926" r="-72608" b="1926"/>
          <a:stretch/>
        </p:blipFill>
        <p:spPr bwMode="auto">
          <a:xfrm>
            <a:off x="7304395" y="1945642"/>
            <a:ext cx="2904701" cy="8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Who's Who of the Minions in 2015's &quot;Despicable Me&quot; - ReelRundown">
            <a:extLst>
              <a:ext uri="{FF2B5EF4-FFF2-40B4-BE49-F238E27FC236}">
                <a16:creationId xmlns:a16="http://schemas.microsoft.com/office/drawing/2014/main" id="{414DF8CE-EC86-07AF-AA12-C3F7F846A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" r="88246"/>
          <a:stretch/>
        </p:blipFill>
        <p:spPr bwMode="auto">
          <a:xfrm>
            <a:off x="5656462" y="1971717"/>
            <a:ext cx="401019" cy="8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EDB2CFD-4203-F431-B3FE-9B5D1B837758}"/>
              </a:ext>
            </a:extLst>
          </p:cNvPr>
          <p:cNvCxnSpPr>
            <a:stCxn id="53" idx="3"/>
          </p:cNvCxnSpPr>
          <p:nvPr/>
        </p:nvCxnSpPr>
        <p:spPr>
          <a:xfrm flipV="1">
            <a:off x="6057481" y="2085654"/>
            <a:ext cx="415249" cy="33131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1C6B188-3BEB-CB36-CA2B-A711B7C39893}"/>
              </a:ext>
            </a:extLst>
          </p:cNvPr>
          <p:cNvCxnSpPr/>
          <p:nvPr/>
        </p:nvCxnSpPr>
        <p:spPr>
          <a:xfrm flipV="1">
            <a:off x="7048954" y="2813271"/>
            <a:ext cx="415249" cy="33131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3763FF9-DC6D-BE7C-5FE9-21E4F0C83940}"/>
              </a:ext>
            </a:extLst>
          </p:cNvPr>
          <p:cNvCxnSpPr>
            <a:cxnSpLocks/>
          </p:cNvCxnSpPr>
          <p:nvPr/>
        </p:nvCxnSpPr>
        <p:spPr>
          <a:xfrm>
            <a:off x="6065362" y="2764160"/>
            <a:ext cx="458993" cy="32068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5AA8B96-E341-DA9D-1304-F610EC9B400F}"/>
              </a:ext>
            </a:extLst>
          </p:cNvPr>
          <p:cNvCxnSpPr>
            <a:cxnSpLocks/>
          </p:cNvCxnSpPr>
          <p:nvPr/>
        </p:nvCxnSpPr>
        <p:spPr>
          <a:xfrm>
            <a:off x="6910736" y="2012712"/>
            <a:ext cx="408873" cy="24533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6150">
            <a:extLst>
              <a:ext uri="{FF2B5EF4-FFF2-40B4-BE49-F238E27FC236}">
                <a16:creationId xmlns:a16="http://schemas.microsoft.com/office/drawing/2014/main" id="{BF8DB7EB-F570-87A5-CF2A-9210F78539B6}"/>
              </a:ext>
            </a:extLst>
          </p:cNvPr>
          <p:cNvSpPr txBox="1"/>
          <p:nvPr/>
        </p:nvSpPr>
        <p:spPr>
          <a:xfrm>
            <a:off x="8010878" y="1549383"/>
            <a:ext cx="374295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Delegate to a group of minions who run an MPC to compute the </a:t>
            </a:r>
            <a:r>
              <a:rPr lang="en-US" dirty="0" err="1"/>
              <a:t>zk</a:t>
            </a:r>
            <a:r>
              <a:rPr lang="en-US" dirty="0"/>
              <a:t>-SNARK</a:t>
            </a:r>
          </a:p>
        </p:txBody>
      </p:sp>
      <p:cxnSp>
        <p:nvCxnSpPr>
          <p:cNvPr id="6152" name="Straight Arrow Connector 6151">
            <a:extLst>
              <a:ext uri="{FF2B5EF4-FFF2-40B4-BE49-F238E27FC236}">
                <a16:creationId xmlns:a16="http://schemas.microsoft.com/office/drawing/2014/main" id="{69AB862C-6C34-8A93-460A-AB804342A1D8}"/>
              </a:ext>
            </a:extLst>
          </p:cNvPr>
          <p:cNvCxnSpPr>
            <a:cxnSpLocks/>
          </p:cNvCxnSpPr>
          <p:nvPr/>
        </p:nvCxnSpPr>
        <p:spPr>
          <a:xfrm flipV="1">
            <a:off x="6743464" y="2258044"/>
            <a:ext cx="0" cy="52610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4" name="Straight Arrow Connector 6153">
            <a:extLst>
              <a:ext uri="{FF2B5EF4-FFF2-40B4-BE49-F238E27FC236}">
                <a16:creationId xmlns:a16="http://schemas.microsoft.com/office/drawing/2014/main" id="{60434B09-0326-E5FC-6343-E4BC01CFFC24}"/>
              </a:ext>
            </a:extLst>
          </p:cNvPr>
          <p:cNvCxnSpPr>
            <a:cxnSpLocks/>
          </p:cNvCxnSpPr>
          <p:nvPr/>
        </p:nvCxnSpPr>
        <p:spPr>
          <a:xfrm flipH="1">
            <a:off x="6139266" y="2532512"/>
            <a:ext cx="120839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589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4F2FB-C8E2-C59F-14B4-0642D91AB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Gru Delegate </a:t>
            </a:r>
            <a:r>
              <a:rPr lang="en-US" dirty="0" err="1"/>
              <a:t>zk</a:t>
            </a:r>
            <a:r>
              <a:rPr lang="en-US" dirty="0"/>
              <a:t>-SNARK Computation?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6FB722-C3D5-9C9B-0B7E-C2884D2D63CD}"/>
              </a:ext>
            </a:extLst>
          </p:cNvPr>
          <p:cNvCxnSpPr>
            <a:cxnSpLocks/>
          </p:cNvCxnSpPr>
          <p:nvPr/>
        </p:nvCxnSpPr>
        <p:spPr>
          <a:xfrm flipV="1">
            <a:off x="2143650" y="2485644"/>
            <a:ext cx="3161410" cy="9217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1B62EE0-8F32-4805-E25E-5E4D655A411C}"/>
              </a:ext>
            </a:extLst>
          </p:cNvPr>
          <p:cNvSpPr txBox="1"/>
          <p:nvPr/>
        </p:nvSpPr>
        <p:spPr>
          <a:xfrm rot="20642292">
            <a:off x="1767105" y="2556633"/>
            <a:ext cx="373601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Details of his despicable achievements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415BE4-E7B6-51D5-8EC1-45A8EFED64C9}"/>
              </a:ext>
            </a:extLst>
          </p:cNvPr>
          <p:cNvCxnSpPr>
            <a:cxnSpLocks/>
          </p:cNvCxnSpPr>
          <p:nvPr/>
        </p:nvCxnSpPr>
        <p:spPr>
          <a:xfrm flipH="1">
            <a:off x="2492026" y="2890983"/>
            <a:ext cx="3253464" cy="9334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Felonious Gru | Villains Wiki | Fandom">
            <a:extLst>
              <a:ext uri="{FF2B5EF4-FFF2-40B4-BE49-F238E27FC236}">
                <a16:creationId xmlns:a16="http://schemas.microsoft.com/office/drawing/2014/main" id="{701E9AAB-0076-48E5-7247-6C5AA88EA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83" y="3464853"/>
            <a:ext cx="1115387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Vicious Six PNG by DarkMoonAnimation on DeviantArt">
            <a:extLst>
              <a:ext uri="{FF2B5EF4-FFF2-40B4-BE49-F238E27FC236}">
                <a16:creationId xmlns:a16="http://schemas.microsoft.com/office/drawing/2014/main" id="{3E61F09D-E2E4-D0B6-B510-E3E8275F2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372" y="3345321"/>
            <a:ext cx="4509974" cy="23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DE8ADE9-43EB-476C-FD6E-8DFAEB04B5A5}"/>
              </a:ext>
            </a:extLst>
          </p:cNvPr>
          <p:cNvCxnSpPr>
            <a:cxnSpLocks/>
          </p:cNvCxnSpPr>
          <p:nvPr/>
        </p:nvCxnSpPr>
        <p:spPr>
          <a:xfrm>
            <a:off x="2569031" y="4772492"/>
            <a:ext cx="536665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BEBA234-ED80-66C2-42F3-6E629517C925}"/>
              </a:ext>
            </a:extLst>
          </p:cNvPr>
          <p:cNvSpPr txBox="1"/>
          <p:nvPr/>
        </p:nvSpPr>
        <p:spPr>
          <a:xfrm>
            <a:off x="878704" y="5890840"/>
            <a:ext cx="1827744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Gru: Rising Villain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B8CC77-7DA1-81B2-66DA-26F51A8E7217}"/>
              </a:ext>
            </a:extLst>
          </p:cNvPr>
          <p:cNvSpPr txBox="1"/>
          <p:nvPr/>
        </p:nvSpPr>
        <p:spPr>
          <a:xfrm>
            <a:off x="8010058" y="5890840"/>
            <a:ext cx="3788601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Vicious 6: A prolific set of Supervillains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A2DB5-8941-D004-00A1-B8357D903188}"/>
                  </a:ext>
                </a:extLst>
              </p:cNvPr>
              <p:cNvSpPr txBox="1"/>
              <p:nvPr/>
            </p:nvSpPr>
            <p:spPr>
              <a:xfrm rot="20625293">
                <a:off x="3801209" y="2943516"/>
                <a:ext cx="44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A2DB5-8941-D004-00A1-B8357D903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25293">
                <a:off x="3801209" y="2943516"/>
                <a:ext cx="44294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AF45B31-D801-B03D-2CDD-9F56F8566259}"/>
                  </a:ext>
                </a:extLst>
              </p:cNvPr>
              <p:cNvSpPr txBox="1"/>
              <p:nvPr/>
            </p:nvSpPr>
            <p:spPr>
              <a:xfrm>
                <a:off x="5003874" y="4243875"/>
                <a:ext cx="44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AF45B31-D801-B03D-2CDD-9F56F8566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874" y="4243875"/>
                <a:ext cx="44294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50" name="Picture 6" descr="Who's Who of the Minions in 2015's &quot;Despicable Me&quot; - ReelRundown">
            <a:extLst>
              <a:ext uri="{FF2B5EF4-FFF2-40B4-BE49-F238E27FC236}">
                <a16:creationId xmlns:a16="http://schemas.microsoft.com/office/drawing/2014/main" id="{ECBA8A37-FD0C-860E-AC43-DAD48025C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3" r="45467"/>
          <a:stretch/>
        </p:blipFill>
        <p:spPr bwMode="auto">
          <a:xfrm>
            <a:off x="6472730" y="1312388"/>
            <a:ext cx="431630" cy="8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55A2B39-A3B1-E10C-2A5E-22922B9AA861}"/>
              </a:ext>
            </a:extLst>
          </p:cNvPr>
          <p:cNvSpPr txBox="1"/>
          <p:nvPr/>
        </p:nvSpPr>
        <p:spPr>
          <a:xfrm>
            <a:off x="8010878" y="2418736"/>
            <a:ext cx="374295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Each minion only gets a share of the witness</a:t>
            </a:r>
          </a:p>
        </p:txBody>
      </p:sp>
      <p:pic>
        <p:nvPicPr>
          <p:cNvPr id="51" name="Picture 6" descr="Who's Who of the Minions in 2015's &quot;Despicable Me&quot; - ReelRundown">
            <a:extLst>
              <a:ext uri="{FF2B5EF4-FFF2-40B4-BE49-F238E27FC236}">
                <a16:creationId xmlns:a16="http://schemas.microsoft.com/office/drawing/2014/main" id="{CF7F7322-DAAA-3696-4BC4-CC5AC18E0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-4397" r="58125" b="1864"/>
          <a:stretch/>
        </p:blipFill>
        <p:spPr bwMode="auto">
          <a:xfrm>
            <a:off x="6573256" y="2551795"/>
            <a:ext cx="475698" cy="91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Who's Who of the Minions in 2015's &quot;Despicable Me&quot; - ReelRundown">
            <a:extLst>
              <a:ext uri="{FF2B5EF4-FFF2-40B4-BE49-F238E27FC236}">
                <a16:creationId xmlns:a16="http://schemas.microsoft.com/office/drawing/2014/main" id="{6A606EF1-9FB3-3715-CC5F-8B3B39C67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20" t="-1926" r="-72608" b="1926"/>
          <a:stretch/>
        </p:blipFill>
        <p:spPr bwMode="auto">
          <a:xfrm>
            <a:off x="7304395" y="1945642"/>
            <a:ext cx="2904701" cy="8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Who's Who of the Minions in 2015's &quot;Despicable Me&quot; - ReelRundown">
            <a:extLst>
              <a:ext uri="{FF2B5EF4-FFF2-40B4-BE49-F238E27FC236}">
                <a16:creationId xmlns:a16="http://schemas.microsoft.com/office/drawing/2014/main" id="{414DF8CE-EC86-07AF-AA12-C3F7F846A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" r="88246"/>
          <a:stretch/>
        </p:blipFill>
        <p:spPr bwMode="auto">
          <a:xfrm>
            <a:off x="5656462" y="1971717"/>
            <a:ext cx="401019" cy="8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EDB2CFD-4203-F431-B3FE-9B5D1B837758}"/>
              </a:ext>
            </a:extLst>
          </p:cNvPr>
          <p:cNvCxnSpPr>
            <a:stCxn id="53" idx="3"/>
          </p:cNvCxnSpPr>
          <p:nvPr/>
        </p:nvCxnSpPr>
        <p:spPr>
          <a:xfrm flipV="1">
            <a:off x="6057481" y="2085654"/>
            <a:ext cx="415249" cy="33131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1C6B188-3BEB-CB36-CA2B-A711B7C39893}"/>
              </a:ext>
            </a:extLst>
          </p:cNvPr>
          <p:cNvCxnSpPr/>
          <p:nvPr/>
        </p:nvCxnSpPr>
        <p:spPr>
          <a:xfrm flipV="1">
            <a:off x="7048954" y="2813271"/>
            <a:ext cx="415249" cy="33131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3763FF9-DC6D-BE7C-5FE9-21E4F0C83940}"/>
              </a:ext>
            </a:extLst>
          </p:cNvPr>
          <p:cNvCxnSpPr>
            <a:cxnSpLocks/>
          </p:cNvCxnSpPr>
          <p:nvPr/>
        </p:nvCxnSpPr>
        <p:spPr>
          <a:xfrm>
            <a:off x="6065362" y="2764160"/>
            <a:ext cx="458993" cy="32068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5AA8B96-E341-DA9D-1304-F610EC9B400F}"/>
              </a:ext>
            </a:extLst>
          </p:cNvPr>
          <p:cNvCxnSpPr>
            <a:cxnSpLocks/>
          </p:cNvCxnSpPr>
          <p:nvPr/>
        </p:nvCxnSpPr>
        <p:spPr>
          <a:xfrm>
            <a:off x="6910736" y="2012712"/>
            <a:ext cx="408873" cy="24533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6150">
            <a:extLst>
              <a:ext uri="{FF2B5EF4-FFF2-40B4-BE49-F238E27FC236}">
                <a16:creationId xmlns:a16="http://schemas.microsoft.com/office/drawing/2014/main" id="{BF8DB7EB-F570-87A5-CF2A-9210F78539B6}"/>
              </a:ext>
            </a:extLst>
          </p:cNvPr>
          <p:cNvSpPr txBox="1"/>
          <p:nvPr/>
        </p:nvSpPr>
        <p:spPr>
          <a:xfrm>
            <a:off x="8010878" y="1549383"/>
            <a:ext cx="374295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Delegate to a group of minions who run an MPC to compute the </a:t>
            </a:r>
            <a:r>
              <a:rPr lang="en-US" dirty="0" err="1"/>
              <a:t>zk</a:t>
            </a:r>
            <a:r>
              <a:rPr lang="en-US" dirty="0"/>
              <a:t>-SNARK</a:t>
            </a:r>
          </a:p>
        </p:txBody>
      </p:sp>
      <p:cxnSp>
        <p:nvCxnSpPr>
          <p:cNvPr id="6152" name="Straight Arrow Connector 6151">
            <a:extLst>
              <a:ext uri="{FF2B5EF4-FFF2-40B4-BE49-F238E27FC236}">
                <a16:creationId xmlns:a16="http://schemas.microsoft.com/office/drawing/2014/main" id="{69AB862C-6C34-8A93-460A-AB804342A1D8}"/>
              </a:ext>
            </a:extLst>
          </p:cNvPr>
          <p:cNvCxnSpPr>
            <a:cxnSpLocks/>
          </p:cNvCxnSpPr>
          <p:nvPr/>
        </p:nvCxnSpPr>
        <p:spPr>
          <a:xfrm flipV="1">
            <a:off x="6743464" y="2258044"/>
            <a:ext cx="0" cy="52610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4" name="Straight Arrow Connector 6153">
            <a:extLst>
              <a:ext uri="{FF2B5EF4-FFF2-40B4-BE49-F238E27FC236}">
                <a16:creationId xmlns:a16="http://schemas.microsoft.com/office/drawing/2014/main" id="{60434B09-0326-E5FC-6343-E4BC01CFFC24}"/>
              </a:ext>
            </a:extLst>
          </p:cNvPr>
          <p:cNvCxnSpPr>
            <a:cxnSpLocks/>
          </p:cNvCxnSpPr>
          <p:nvPr/>
        </p:nvCxnSpPr>
        <p:spPr>
          <a:xfrm flipH="1">
            <a:off x="6139266" y="2532512"/>
            <a:ext cx="120839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8A3FFEC-A0FB-0F35-B9EB-CBA526590EE7}"/>
              </a:ext>
            </a:extLst>
          </p:cNvPr>
          <p:cNvSpPr/>
          <p:nvPr/>
        </p:nvSpPr>
        <p:spPr>
          <a:xfrm>
            <a:off x="182880" y="1312388"/>
            <a:ext cx="11844169" cy="5325080"/>
          </a:xfrm>
          <a:prstGeom prst="rect">
            <a:avLst/>
          </a:prstGeom>
          <a:solidFill>
            <a:schemeClr val="bg1">
              <a:alpha val="8036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776D35-B68A-DF7A-7B7B-22993A2EC526}"/>
              </a:ext>
            </a:extLst>
          </p:cNvPr>
          <p:cNvSpPr txBox="1"/>
          <p:nvPr/>
        </p:nvSpPr>
        <p:spPr>
          <a:xfrm>
            <a:off x="3424695" y="3291053"/>
            <a:ext cx="613219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Collaborative </a:t>
            </a:r>
            <a:r>
              <a:rPr lang="en-US" sz="3600" dirty="0" err="1"/>
              <a:t>zk</a:t>
            </a:r>
            <a:r>
              <a:rPr lang="en-US" sz="3600" dirty="0"/>
              <a:t>-SNARKs </a:t>
            </a:r>
            <a:r>
              <a:rPr lang="en-US" sz="3600" dirty="0">
                <a:solidFill>
                  <a:schemeClr val="accent5"/>
                </a:solidFill>
              </a:rPr>
              <a:t>[OB22]</a:t>
            </a:r>
          </a:p>
        </p:txBody>
      </p:sp>
    </p:spTree>
    <p:extLst>
      <p:ext uri="{BB962C8B-B14F-4D97-AF65-F5344CB8AC3E}">
        <p14:creationId xmlns:p14="http://schemas.microsoft.com/office/powerpoint/2010/main" val="3841719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83F3D-85A3-E8D7-1DD7-62E13D87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Work: </a:t>
            </a:r>
            <a:r>
              <a:rPr lang="en-US" sz="4400" dirty="0"/>
              <a:t>Collaborative </a:t>
            </a:r>
            <a:r>
              <a:rPr lang="en-US" sz="4400" dirty="0" err="1"/>
              <a:t>zk</a:t>
            </a:r>
            <a:r>
              <a:rPr lang="en-US" sz="4400" dirty="0"/>
              <a:t>-SNARKs </a:t>
            </a:r>
            <a:r>
              <a:rPr lang="en-US" sz="4400" dirty="0">
                <a:solidFill>
                  <a:schemeClr val="accent5"/>
                </a:solidFill>
              </a:rPr>
              <a:t>[OB22]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F3537-9A22-615D-C741-65E324FB5E83}"/>
              </a:ext>
            </a:extLst>
          </p:cNvPr>
          <p:cNvSpPr txBox="1"/>
          <p:nvPr/>
        </p:nvSpPr>
        <p:spPr>
          <a:xfrm>
            <a:off x="2121049" y="2165860"/>
            <a:ext cx="794990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Efficient MPC for computing </a:t>
            </a:r>
            <a:r>
              <a:rPr lang="en-US" dirty="0" err="1"/>
              <a:t>zk</a:t>
            </a:r>
            <a:r>
              <a:rPr lang="en-US" dirty="0"/>
              <a:t>-SNARKs – great of privacy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1628F-6129-858D-3142-EB82BABFBBC5}"/>
              </a:ext>
            </a:extLst>
          </p:cNvPr>
          <p:cNvSpPr txBox="1"/>
          <p:nvPr/>
        </p:nvSpPr>
        <p:spPr>
          <a:xfrm>
            <a:off x="2121048" y="3244334"/>
            <a:ext cx="794990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Each party does work proportional to a single prover – seems wasteful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E6C309-E23F-4A9B-DFC3-38A5E3864BAA}"/>
              </a:ext>
            </a:extLst>
          </p:cNvPr>
          <p:cNvSpPr txBox="1"/>
          <p:nvPr/>
        </p:nvSpPr>
        <p:spPr>
          <a:xfrm>
            <a:off x="2121048" y="4322808"/>
            <a:ext cx="794990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[WZCAS18] </a:t>
            </a:r>
            <a:r>
              <a:rPr lang="en-US" dirty="0"/>
              <a:t>leverage parallelism to distribute work across machines in a compute cluster to get faster proof generation – not privacy preserving</a:t>
            </a:r>
          </a:p>
        </p:txBody>
      </p:sp>
    </p:spTree>
    <p:extLst>
      <p:ext uri="{BB962C8B-B14F-4D97-AF65-F5344CB8AC3E}">
        <p14:creationId xmlns:p14="http://schemas.microsoft.com/office/powerpoint/2010/main" val="191885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EA7AC-5453-31B1-B39A-039444438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4EF38-B441-3F8D-F17B-6DBAFB79AF4D}"/>
              </a:ext>
            </a:extLst>
          </p:cNvPr>
          <p:cNvSpPr txBox="1"/>
          <p:nvPr/>
        </p:nvSpPr>
        <p:spPr>
          <a:xfrm>
            <a:off x="473336" y="2970024"/>
            <a:ext cx="112202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Better utilization of resources of the parties in collaborative </a:t>
            </a:r>
            <a:r>
              <a:rPr lang="en-US" sz="2800" dirty="0" err="1"/>
              <a:t>zk</a:t>
            </a:r>
            <a:r>
              <a:rPr lang="en-US" sz="2800" dirty="0"/>
              <a:t>-SNARKs, for </a:t>
            </a:r>
            <a:r>
              <a:rPr lang="en-US" sz="2800" dirty="0">
                <a:solidFill>
                  <a:schemeClr val="accent5"/>
                </a:solidFill>
              </a:rPr>
              <a:t>faster proof generation</a:t>
            </a:r>
            <a:r>
              <a:rPr lang="en-US" sz="2800" dirty="0"/>
              <a:t>, in a </a:t>
            </a:r>
            <a:r>
              <a:rPr lang="en-US" sz="2800" dirty="0">
                <a:solidFill>
                  <a:srgbClr val="C00000"/>
                </a:solidFill>
              </a:rPr>
              <a:t>privacy-preserving manner</a:t>
            </a:r>
          </a:p>
        </p:txBody>
      </p:sp>
    </p:spTree>
    <p:extLst>
      <p:ext uri="{BB962C8B-B14F-4D97-AF65-F5344CB8AC3E}">
        <p14:creationId xmlns:p14="http://schemas.microsoft.com/office/powerpoint/2010/main" val="1916230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4306B-93D8-9D76-FC45-F43345A34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58024C-0B9B-A52D-0A23-BCD6358B0D78}"/>
              </a:ext>
            </a:extLst>
          </p:cNvPr>
          <p:cNvSpPr txBox="1"/>
          <p:nvPr/>
        </p:nvSpPr>
        <p:spPr>
          <a:xfrm>
            <a:off x="2717202" y="2120611"/>
            <a:ext cx="863659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solidFill>
                  <a:schemeClr val="accent1"/>
                </a:solidFill>
                <a:latin typeface="Berlin Sans FB" panose="020E0602020502020306" pitchFamily="34" charset="77"/>
              </a:rPr>
              <a:t>zkSaaS</a:t>
            </a:r>
            <a:r>
              <a:rPr lang="en-US" sz="1800" dirty="0">
                <a:solidFill>
                  <a:schemeClr val="accent1"/>
                </a:solidFill>
                <a:latin typeface="Berlin Sans FB" panose="020E0602020502020306" pitchFamily="34" charset="77"/>
              </a:rPr>
              <a:t>: </a:t>
            </a:r>
            <a:r>
              <a:rPr lang="en-US" dirty="0"/>
              <a:t>General framework for privacy preserving delegation of </a:t>
            </a:r>
            <a:r>
              <a:rPr lang="en-US" dirty="0" err="1"/>
              <a:t>zk</a:t>
            </a:r>
            <a:r>
              <a:rPr lang="en-US" dirty="0"/>
              <a:t>-SNARK computation. Each servers is expected to run for a shorter duration than a single local prover.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3A0883-5C92-8856-B3F7-8FB5F6187879}"/>
              </a:ext>
            </a:extLst>
          </p:cNvPr>
          <p:cNvSpPr txBox="1"/>
          <p:nvPr/>
        </p:nvSpPr>
        <p:spPr>
          <a:xfrm>
            <a:off x="2717202" y="3396727"/>
            <a:ext cx="863659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Design </a:t>
            </a:r>
            <a:r>
              <a:rPr lang="en-US" sz="1800" dirty="0" err="1">
                <a:solidFill>
                  <a:schemeClr val="accent1"/>
                </a:solidFill>
                <a:latin typeface="Berlin Sans FB" panose="020E0602020502020306" pitchFamily="34" charset="77"/>
              </a:rPr>
              <a:t>zkSaaS</a:t>
            </a:r>
            <a:r>
              <a:rPr lang="en-US" sz="1800" dirty="0">
                <a:solidFill>
                  <a:schemeClr val="accent1"/>
                </a:solidFill>
                <a:latin typeface="Berlin Sans FB" panose="020E0602020502020306" pitchFamily="34" charset="77"/>
              </a:rPr>
              <a:t> </a:t>
            </a:r>
            <a:r>
              <a:rPr lang="en-US" dirty="0"/>
              <a:t>to obtain faster runtimes than local provers for widely used </a:t>
            </a:r>
            <a:r>
              <a:rPr lang="en-US" dirty="0" err="1"/>
              <a:t>zk</a:t>
            </a:r>
            <a:r>
              <a:rPr lang="en-US" dirty="0"/>
              <a:t>-SNARKs, such as Groth16 </a:t>
            </a:r>
            <a:r>
              <a:rPr lang="en-US" dirty="0">
                <a:solidFill>
                  <a:schemeClr val="accent5"/>
                </a:solidFill>
              </a:rPr>
              <a:t>[Gro16], </a:t>
            </a:r>
            <a:r>
              <a:rPr lang="en-US" dirty="0"/>
              <a:t>Marlin </a:t>
            </a:r>
            <a:r>
              <a:rPr lang="en-US" dirty="0">
                <a:solidFill>
                  <a:schemeClr val="accent5"/>
                </a:solidFill>
              </a:rPr>
              <a:t>[CHMMVW20] </a:t>
            </a:r>
            <a:r>
              <a:rPr lang="en-US" dirty="0"/>
              <a:t>and Plonk </a:t>
            </a:r>
            <a:r>
              <a:rPr lang="en-US" dirty="0">
                <a:solidFill>
                  <a:schemeClr val="accent5"/>
                </a:solidFill>
              </a:rPr>
              <a:t>[GWC19].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8BC08C-0A9B-DD86-53D9-B391CCF1DA15}"/>
              </a:ext>
            </a:extLst>
          </p:cNvPr>
          <p:cNvSpPr txBox="1"/>
          <p:nvPr/>
        </p:nvSpPr>
        <p:spPr>
          <a:xfrm>
            <a:off x="2717201" y="4661651"/>
            <a:ext cx="863659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 Implement a prototype of </a:t>
            </a:r>
            <a:r>
              <a:rPr lang="en-US" sz="1800" dirty="0" err="1">
                <a:solidFill>
                  <a:schemeClr val="accent1"/>
                </a:solidFill>
                <a:latin typeface="Berlin Sans FB" panose="020E0602020502020306" pitchFamily="34" charset="77"/>
              </a:rPr>
              <a:t>zkSaaS</a:t>
            </a:r>
            <a:r>
              <a:rPr lang="en-US" sz="1800" dirty="0">
                <a:solidFill>
                  <a:schemeClr val="accent1"/>
                </a:solidFill>
                <a:latin typeface="Berlin Sans FB" panose="020E0602020502020306" pitchFamily="34" charset="77"/>
              </a:rPr>
              <a:t> </a:t>
            </a:r>
            <a:r>
              <a:rPr lang="en-US" sz="1800" dirty="0"/>
              <a:t>for Groth16 and get</a:t>
            </a:r>
          </a:p>
          <a:p>
            <a:pPr algn="ctr"/>
            <a:r>
              <a:rPr lang="en-US" sz="1800" dirty="0"/>
              <a:t> </a:t>
            </a:r>
            <a:r>
              <a:rPr lang="en-US" dirty="0"/>
              <a:t>≈ 22× speed-up </a:t>
            </a:r>
            <a:r>
              <a:rPr lang="en-US" dirty="0" err="1"/>
              <a:t>whenrun</a:t>
            </a:r>
            <a:r>
              <a:rPr lang="en-US" dirty="0"/>
              <a:t> with 128 parties for 225 constraints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79CB41-F4DB-4CD5-BBD6-E61767CB5F9F}"/>
              </a:ext>
            </a:extLst>
          </p:cNvPr>
          <p:cNvSpPr txBox="1"/>
          <p:nvPr/>
        </p:nvSpPr>
        <p:spPr>
          <a:xfrm>
            <a:off x="699246" y="2244063"/>
            <a:ext cx="169245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Framework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607E9A-8003-DD80-5085-04F25B8373C6}"/>
              </a:ext>
            </a:extLst>
          </p:cNvPr>
          <p:cNvSpPr txBox="1"/>
          <p:nvPr/>
        </p:nvSpPr>
        <p:spPr>
          <a:xfrm>
            <a:off x="699247" y="3529630"/>
            <a:ext cx="169245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70D2DD-3376-8EF8-8B02-21955F31A76E}"/>
              </a:ext>
            </a:extLst>
          </p:cNvPr>
          <p:cNvSpPr txBox="1"/>
          <p:nvPr/>
        </p:nvSpPr>
        <p:spPr>
          <a:xfrm>
            <a:off x="699247" y="4800150"/>
            <a:ext cx="1692451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2144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4F2FB-C8E2-C59F-14B4-0642D91AB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chemeClr val="accent1"/>
                </a:solidFill>
                <a:latin typeface="Berlin Sans FB" panose="020E0602020502020306" pitchFamily="34" charset="77"/>
              </a:rPr>
              <a:t>zkSaaS</a:t>
            </a:r>
            <a:r>
              <a:rPr lang="en-US" sz="4400" dirty="0">
                <a:solidFill>
                  <a:schemeClr val="accent1"/>
                </a:solidFill>
                <a:latin typeface="Berlin Sans FB" panose="020E0602020502020306" pitchFamily="34" charset="77"/>
              </a:rPr>
              <a:t> </a:t>
            </a:r>
            <a:r>
              <a:rPr lang="en-US" sz="4400" dirty="0"/>
              <a:t>Framework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541B95-AA70-1A36-7F18-6B7E94A1CECE}"/>
              </a:ext>
            </a:extLst>
          </p:cNvPr>
          <p:cNvSpPr txBox="1"/>
          <p:nvPr/>
        </p:nvSpPr>
        <p:spPr>
          <a:xfrm>
            <a:off x="7904178" y="235475"/>
            <a:ext cx="2414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Typical </a:t>
            </a:r>
            <a:r>
              <a:rPr lang="en-US" sz="2400" u="sng" dirty="0" err="1"/>
              <a:t>zk</a:t>
            </a:r>
            <a:r>
              <a:rPr lang="en-US" sz="2400" u="sng" dirty="0"/>
              <a:t>-SNARKs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601CDD-1B03-53B2-FDA5-D005F28420FC}"/>
              </a:ext>
            </a:extLst>
          </p:cNvPr>
          <p:cNvSpPr txBox="1"/>
          <p:nvPr/>
        </p:nvSpPr>
        <p:spPr>
          <a:xfrm>
            <a:off x="6377830" y="801383"/>
            <a:ext cx="546681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Step 1: 	Computing Extended Witness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E26F1-F754-6EC5-F055-453EF7A913B8}"/>
              </a:ext>
            </a:extLst>
          </p:cNvPr>
          <p:cNvSpPr txBox="1"/>
          <p:nvPr/>
        </p:nvSpPr>
        <p:spPr>
          <a:xfrm>
            <a:off x="6377830" y="1309857"/>
            <a:ext cx="546681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Step 2: 	Generating Proof </a:t>
            </a:r>
          </a:p>
          <a:p>
            <a:r>
              <a:rPr lang="en-US" dirty="0"/>
              <a:t>	(</a:t>
            </a:r>
            <a:r>
              <a:rPr lang="en-US" dirty="0">
                <a:solidFill>
                  <a:srgbClr val="C00000"/>
                </a:solidFill>
              </a:rPr>
              <a:t>Cryptographic Operations</a:t>
            </a:r>
            <a:r>
              <a:rPr lang="en-US" dirty="0"/>
              <a:t> +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Field Operations</a:t>
            </a:r>
            <a:r>
              <a:rPr lang="en-US" dirty="0"/>
              <a:t>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407CFA-3BC4-131B-5ED5-CABAF1811506}"/>
              </a:ext>
            </a:extLst>
          </p:cNvPr>
          <p:cNvCxnSpPr>
            <a:cxnSpLocks/>
          </p:cNvCxnSpPr>
          <p:nvPr/>
        </p:nvCxnSpPr>
        <p:spPr>
          <a:xfrm>
            <a:off x="1976463" y="4161995"/>
            <a:ext cx="287841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B2EFEE-ED42-953D-5F55-DA1F1885C7D8}"/>
              </a:ext>
            </a:extLst>
          </p:cNvPr>
          <p:cNvSpPr txBox="1"/>
          <p:nvPr/>
        </p:nvSpPr>
        <p:spPr>
          <a:xfrm>
            <a:off x="1625792" y="3614786"/>
            <a:ext cx="373601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Secret Share ”Extended Witness”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23D36C-D353-AE80-B830-14F6AC6CC3D7}"/>
              </a:ext>
            </a:extLst>
          </p:cNvPr>
          <p:cNvCxnSpPr>
            <a:cxnSpLocks/>
          </p:cNvCxnSpPr>
          <p:nvPr/>
        </p:nvCxnSpPr>
        <p:spPr>
          <a:xfrm flipH="1">
            <a:off x="1976463" y="4857640"/>
            <a:ext cx="2878414" cy="113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Felonious Gru | Villains Wiki | Fandom">
            <a:extLst>
              <a:ext uri="{FF2B5EF4-FFF2-40B4-BE49-F238E27FC236}">
                <a16:creationId xmlns:a16="http://schemas.microsoft.com/office/drawing/2014/main" id="{200D43F6-2BAC-CDED-AFD5-CD373F72D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7" y="3337465"/>
            <a:ext cx="1115387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EA9ED2-8AC9-35BE-14CA-B72A2E3F712A}"/>
                  </a:ext>
                </a:extLst>
              </p:cNvPr>
              <p:cNvSpPr txBox="1"/>
              <p:nvPr/>
            </p:nvSpPr>
            <p:spPr>
              <a:xfrm>
                <a:off x="3194199" y="4391659"/>
                <a:ext cx="44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EA9ED2-8AC9-35BE-14CA-B72A2E3F7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199" y="4391659"/>
                <a:ext cx="44294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6" descr="Who's Who of the Minions in 2015's &quot;Despicable Me&quot; - ReelRundown">
            <a:extLst>
              <a:ext uri="{FF2B5EF4-FFF2-40B4-BE49-F238E27FC236}">
                <a16:creationId xmlns:a16="http://schemas.microsoft.com/office/drawing/2014/main" id="{007256DB-A797-E8A8-A7E6-F3962BA72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3" r="45467"/>
          <a:stretch/>
        </p:blipFill>
        <p:spPr bwMode="auto">
          <a:xfrm>
            <a:off x="6206276" y="3322490"/>
            <a:ext cx="431630" cy="8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Who's Who of the Minions in 2015's &quot;Despicable Me&quot; - ReelRundown">
            <a:extLst>
              <a:ext uri="{FF2B5EF4-FFF2-40B4-BE49-F238E27FC236}">
                <a16:creationId xmlns:a16="http://schemas.microsoft.com/office/drawing/2014/main" id="{5A9BC233-F461-184E-C5E3-3ED084E62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-4397" r="58125" b="1864"/>
          <a:stretch/>
        </p:blipFill>
        <p:spPr bwMode="auto">
          <a:xfrm>
            <a:off x="6297431" y="4705669"/>
            <a:ext cx="475698" cy="91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Who's Who of the Minions in 2015's &quot;Despicable Me&quot; - ReelRundown">
            <a:extLst>
              <a:ext uri="{FF2B5EF4-FFF2-40B4-BE49-F238E27FC236}">
                <a16:creationId xmlns:a16="http://schemas.microsoft.com/office/drawing/2014/main" id="{20ED8BCD-69C7-CA8A-5D8C-8CB763837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" r="88246"/>
          <a:stretch/>
        </p:blipFill>
        <p:spPr bwMode="auto">
          <a:xfrm>
            <a:off x="5390008" y="3981819"/>
            <a:ext cx="401019" cy="8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B3D8669-8326-5032-D9AB-5E66EBC71F12}"/>
              </a:ext>
            </a:extLst>
          </p:cNvPr>
          <p:cNvCxnSpPr>
            <a:stCxn id="16" idx="3"/>
          </p:cNvCxnSpPr>
          <p:nvPr/>
        </p:nvCxnSpPr>
        <p:spPr>
          <a:xfrm flipV="1">
            <a:off x="5791027" y="4095756"/>
            <a:ext cx="415249" cy="33131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51683EE-FEA5-9409-9D7F-EEBD40A918E9}"/>
              </a:ext>
            </a:extLst>
          </p:cNvPr>
          <p:cNvCxnSpPr/>
          <p:nvPr/>
        </p:nvCxnSpPr>
        <p:spPr>
          <a:xfrm flipV="1">
            <a:off x="6782500" y="4823373"/>
            <a:ext cx="415249" cy="33131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186706-972B-21B4-DB0F-BA096143E693}"/>
              </a:ext>
            </a:extLst>
          </p:cNvPr>
          <p:cNvCxnSpPr>
            <a:cxnSpLocks/>
          </p:cNvCxnSpPr>
          <p:nvPr/>
        </p:nvCxnSpPr>
        <p:spPr>
          <a:xfrm>
            <a:off x="5798908" y="4774262"/>
            <a:ext cx="458993" cy="32068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103A04-1B79-FF6F-63A6-3D95B72CAE53}"/>
              </a:ext>
            </a:extLst>
          </p:cNvPr>
          <p:cNvCxnSpPr>
            <a:cxnSpLocks/>
          </p:cNvCxnSpPr>
          <p:nvPr/>
        </p:nvCxnSpPr>
        <p:spPr>
          <a:xfrm>
            <a:off x="6644282" y="4022814"/>
            <a:ext cx="597822" cy="33365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781E8B3-04F3-27AB-C21D-D74F1FDFC41C}"/>
              </a:ext>
            </a:extLst>
          </p:cNvPr>
          <p:cNvCxnSpPr>
            <a:cxnSpLocks/>
          </p:cNvCxnSpPr>
          <p:nvPr/>
        </p:nvCxnSpPr>
        <p:spPr>
          <a:xfrm flipV="1">
            <a:off x="6477010" y="4268146"/>
            <a:ext cx="0" cy="526106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BB8D110-36E1-17B0-B754-28A2E1A0C2CF}"/>
              </a:ext>
            </a:extLst>
          </p:cNvPr>
          <p:cNvCxnSpPr>
            <a:cxnSpLocks/>
          </p:cNvCxnSpPr>
          <p:nvPr/>
        </p:nvCxnSpPr>
        <p:spPr>
          <a:xfrm flipH="1">
            <a:off x="5872812" y="4531199"/>
            <a:ext cx="1324937" cy="1141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B73A79C-5B59-8C35-6F71-9118752D59D5}"/>
              </a:ext>
            </a:extLst>
          </p:cNvPr>
          <p:cNvSpPr txBox="1"/>
          <p:nvPr/>
        </p:nvSpPr>
        <p:spPr>
          <a:xfrm>
            <a:off x="4642776" y="2574258"/>
            <a:ext cx="378828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Pre-Processing:</a:t>
            </a:r>
            <a:r>
              <a:rPr lang="en-US" dirty="0"/>
              <a:t> each server gets a part of the correlated randomness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8A0935-52AD-5BB1-B72E-358D1C36F77F}"/>
              </a:ext>
            </a:extLst>
          </p:cNvPr>
          <p:cNvSpPr txBox="1"/>
          <p:nvPr/>
        </p:nvSpPr>
        <p:spPr>
          <a:xfrm>
            <a:off x="49692" y="5742258"/>
            <a:ext cx="225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 compute Step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A7DC3-860E-381A-97B7-3E9D7E3F2FBE}"/>
              </a:ext>
            </a:extLst>
          </p:cNvPr>
          <p:cNvSpPr txBox="1"/>
          <p:nvPr/>
        </p:nvSpPr>
        <p:spPr>
          <a:xfrm>
            <a:off x="4717778" y="5733456"/>
            <a:ext cx="3494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Servers collectively compute Step 2</a:t>
            </a:r>
          </a:p>
        </p:txBody>
      </p:sp>
      <p:pic>
        <p:nvPicPr>
          <p:cNvPr id="29" name="Picture 4" descr="Amazon.com: Despicable Me King Bob Minion Christmas Holiday Ornament 2.25  Inches : Home &amp; Kitchen">
            <a:extLst>
              <a:ext uri="{FF2B5EF4-FFF2-40B4-BE49-F238E27FC236}">
                <a16:creationId xmlns:a16="http://schemas.microsoft.com/office/drawing/2014/main" id="{95498E25-B6CD-A96D-D7B0-103ADE5D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94" y="3805404"/>
            <a:ext cx="927605" cy="124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3A6C109-EC00-B779-2207-0F6C34F276E1}"/>
              </a:ext>
            </a:extLst>
          </p:cNvPr>
          <p:cNvSpPr/>
          <p:nvPr/>
        </p:nvSpPr>
        <p:spPr>
          <a:xfrm>
            <a:off x="6236316" y="235475"/>
            <a:ext cx="5758543" cy="1877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CB28BA-AF7C-842E-7515-6E2FE0CCEF4E}"/>
              </a:ext>
            </a:extLst>
          </p:cNvPr>
          <p:cNvSpPr txBox="1"/>
          <p:nvPr/>
        </p:nvSpPr>
        <p:spPr>
          <a:xfrm>
            <a:off x="8042219" y="3614786"/>
            <a:ext cx="39774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Cryptographic Operations </a:t>
            </a:r>
            <a:r>
              <a:rPr lang="en-US" dirty="0"/>
              <a:t>get equally divided amongst all servers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BF09D6A-2A7E-5FEF-4A9A-FFE4023DC6F0}"/>
              </a:ext>
            </a:extLst>
          </p:cNvPr>
          <p:cNvSpPr txBox="1"/>
          <p:nvPr/>
        </p:nvSpPr>
        <p:spPr>
          <a:xfrm>
            <a:off x="8042218" y="4475920"/>
            <a:ext cx="397746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Field Operations </a:t>
            </a:r>
            <a:r>
              <a:rPr lang="en-US" dirty="0"/>
              <a:t>get equally divided amongst small servers. </a:t>
            </a:r>
            <a:r>
              <a:rPr lang="en-US" dirty="0">
                <a:solidFill>
                  <a:srgbClr val="7030A0"/>
                </a:solidFill>
              </a:rPr>
              <a:t>King</a:t>
            </a:r>
            <a:r>
              <a:rPr lang="en-US" dirty="0"/>
              <a:t> does work linear in the number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field operations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021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6" grpId="0" animBg="1"/>
      <p:bldP spid="27" grpId="0"/>
      <p:bldP spid="28" grpId="0"/>
      <p:bldP spid="35" grpId="0" animBg="1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AA209-F704-042A-7D92-CC99884D9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Applications of </a:t>
            </a:r>
            <a:r>
              <a:rPr lang="en-US" sz="4400" dirty="0" err="1">
                <a:solidFill>
                  <a:schemeClr val="accent1"/>
                </a:solidFill>
                <a:latin typeface="Berlin Sans FB" panose="020E0602020502020306" pitchFamily="34" charset="77"/>
              </a:rPr>
              <a:t>zkSaaS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C1256-4D97-8CA5-A143-9338BD85FB61}"/>
              </a:ext>
            </a:extLst>
          </p:cNvPr>
          <p:cNvSpPr txBox="1"/>
          <p:nvPr/>
        </p:nvSpPr>
        <p:spPr>
          <a:xfrm>
            <a:off x="1072511" y="2450900"/>
            <a:ext cx="397211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To aid users with small devices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F3AEB-D0C5-8E28-7C2C-CB2F3E178AB9}"/>
              </a:ext>
            </a:extLst>
          </p:cNvPr>
          <p:cNvSpPr txBox="1"/>
          <p:nvPr/>
        </p:nvSpPr>
        <p:spPr>
          <a:xfrm>
            <a:off x="7218432" y="2450899"/>
            <a:ext cx="438530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For extremely large computations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E7B304-A9E7-F32C-CB7D-1332CB432C34}"/>
              </a:ext>
            </a:extLst>
          </p:cNvPr>
          <p:cNvCxnSpPr>
            <a:cxnSpLocks/>
          </p:cNvCxnSpPr>
          <p:nvPr/>
        </p:nvCxnSpPr>
        <p:spPr>
          <a:xfrm>
            <a:off x="6178014" y="2408363"/>
            <a:ext cx="0" cy="28385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75F7640-E342-A288-55C9-9077E12D93E6}"/>
              </a:ext>
            </a:extLst>
          </p:cNvPr>
          <p:cNvSpPr txBox="1"/>
          <p:nvPr/>
        </p:nvSpPr>
        <p:spPr>
          <a:xfrm>
            <a:off x="1041152" y="4302296"/>
            <a:ext cx="403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Statements involving Ethereum Wallets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9B1E98-4EFE-8A1E-7949-AA5FF9FE1784}"/>
              </a:ext>
            </a:extLst>
          </p:cNvPr>
          <p:cNvSpPr txBox="1"/>
          <p:nvPr/>
        </p:nvSpPr>
        <p:spPr>
          <a:xfrm>
            <a:off x="827314" y="3592677"/>
            <a:ext cx="446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 Transactions and Smart Contracts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5A588C-5D16-2076-D37B-94808C126D10}"/>
              </a:ext>
            </a:extLst>
          </p:cNvPr>
          <p:cNvSpPr txBox="1"/>
          <p:nvPr/>
        </p:nvSpPr>
        <p:spPr>
          <a:xfrm>
            <a:off x="7952386" y="3592677"/>
            <a:ext cx="2650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Combating Disinformation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CF5B65-F9A5-9F25-8117-C1B9CF50B7F2}"/>
              </a:ext>
            </a:extLst>
          </p:cNvPr>
          <p:cNvSpPr txBox="1"/>
          <p:nvPr/>
        </p:nvSpPr>
        <p:spPr>
          <a:xfrm>
            <a:off x="7743963" y="4302296"/>
            <a:ext cx="306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Verifiable Private ML Inference</a:t>
            </a:r>
          </a:p>
        </p:txBody>
      </p:sp>
    </p:spTree>
    <p:extLst>
      <p:ext uri="{BB962C8B-B14F-4D97-AF65-F5344CB8AC3E}">
        <p14:creationId xmlns:p14="http://schemas.microsoft.com/office/powerpoint/2010/main" val="25006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D02C-212B-B617-AA90-62F545AAB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477" y="2763224"/>
            <a:ext cx="6509046" cy="1331552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Designing </a:t>
            </a:r>
            <a:r>
              <a:rPr lang="en-US" sz="6600" dirty="0" err="1">
                <a:solidFill>
                  <a:schemeClr val="accent1"/>
                </a:solidFill>
                <a:latin typeface="Berlin Sans FB" panose="020E0602020502020306" pitchFamily="34" charset="77"/>
              </a:rPr>
              <a:t>zkSaaS</a:t>
            </a:r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1937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1DA2F-FD7E-64D2-A62F-601F20FFD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Template </a:t>
            </a:r>
            <a:r>
              <a:rPr lang="en-US" dirty="0">
                <a:solidFill>
                  <a:schemeClr val="accent5"/>
                </a:solidFill>
              </a:rPr>
              <a:t>[OB22]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27DE8-4E74-78E2-EE01-3F0B85CBFB6A}"/>
              </a:ext>
            </a:extLst>
          </p:cNvPr>
          <p:cNvSpPr txBox="1"/>
          <p:nvPr/>
        </p:nvSpPr>
        <p:spPr>
          <a:xfrm>
            <a:off x="1643419" y="2312737"/>
            <a:ext cx="310242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Identify basic building blocks in </a:t>
            </a:r>
            <a:r>
              <a:rPr lang="en-US" dirty="0" err="1"/>
              <a:t>zk</a:t>
            </a:r>
            <a:r>
              <a:rPr lang="en-US" dirty="0"/>
              <a:t>-SNARKs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0BC54-5350-FD63-8BED-2E48E3F9E398}"/>
              </a:ext>
            </a:extLst>
          </p:cNvPr>
          <p:cNvSpPr txBox="1"/>
          <p:nvPr/>
        </p:nvSpPr>
        <p:spPr>
          <a:xfrm>
            <a:off x="6466440" y="2312736"/>
            <a:ext cx="413624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Design custom MPC protocols for each building block with the required efficiency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9A440-F10E-7FDC-B099-17DE8071CB3A}"/>
              </a:ext>
            </a:extLst>
          </p:cNvPr>
          <p:cNvSpPr txBox="1"/>
          <p:nvPr/>
        </p:nvSpPr>
        <p:spPr>
          <a:xfrm>
            <a:off x="2750298" y="3976638"/>
            <a:ext cx="612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Combine them to get a </a:t>
            </a:r>
            <a:r>
              <a:rPr lang="en-US" sz="1800" dirty="0" err="1">
                <a:solidFill>
                  <a:schemeClr val="accent1"/>
                </a:solidFill>
                <a:latin typeface="Berlin Sans FB" panose="020E0602020502020306" pitchFamily="34" charset="77"/>
              </a:rPr>
              <a:t>zkSaaS</a:t>
            </a:r>
            <a:r>
              <a:rPr lang="en-US" sz="1800" dirty="0"/>
              <a:t> for the corresponding </a:t>
            </a:r>
            <a:r>
              <a:rPr lang="en-US" sz="1800" dirty="0" err="1"/>
              <a:t>zk</a:t>
            </a:r>
            <a:r>
              <a:rPr lang="en-US" sz="1800" dirty="0"/>
              <a:t>-SNARK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6622D-4FC9-44DF-908E-1315212281C3}"/>
              </a:ext>
            </a:extLst>
          </p:cNvPr>
          <p:cNvSpPr txBox="1"/>
          <p:nvPr/>
        </p:nvSpPr>
        <p:spPr>
          <a:xfrm>
            <a:off x="5399196" y="231429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066D6F88-7ACC-10F2-84F7-2715CA4EB26A}"/>
              </a:ext>
            </a:extLst>
          </p:cNvPr>
          <p:cNvSpPr/>
          <p:nvPr/>
        </p:nvSpPr>
        <p:spPr>
          <a:xfrm rot="5400000">
            <a:off x="5786838" y="-806648"/>
            <a:ext cx="669963" cy="8395680"/>
          </a:xfrm>
          <a:prstGeom prst="rightBrace">
            <a:avLst>
              <a:gd name="adj1" fmla="val 15867"/>
              <a:gd name="adj2" fmla="val 4944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2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EC54-61E7-2649-AD6F-02DB3FEF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zk</a:t>
            </a:r>
            <a:r>
              <a:rPr lang="en-US" dirty="0">
                <a:solidFill>
                  <a:schemeClr val="accent1"/>
                </a:solidFill>
              </a:rPr>
              <a:t>-SNARKs: </a:t>
            </a:r>
            <a:r>
              <a:rPr lang="en-US" dirty="0"/>
              <a:t>Zero-Knowledge Succinct </a:t>
            </a:r>
            <a:br>
              <a:rPr lang="en-US" dirty="0"/>
            </a:br>
            <a:r>
              <a:rPr lang="en-US" dirty="0"/>
              <a:t>Non-Interactive Arguments of Knowledge 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F68490-17EB-794A-AB0B-68077B16C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32A3FE-8FB3-E942-8656-9A596E9CD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/>
              <p:nvPr/>
            </p:nvSpPr>
            <p:spPr>
              <a:xfrm>
                <a:off x="2838767" y="2191688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191688"/>
                <a:ext cx="121097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Callout 26">
            <a:extLst>
              <a:ext uri="{FF2B5EF4-FFF2-40B4-BE49-F238E27FC236}">
                <a16:creationId xmlns:a16="http://schemas.microsoft.com/office/drawing/2014/main" id="{FA85ECDF-FFF5-FE40-A4B9-3CF36A21627C}"/>
              </a:ext>
            </a:extLst>
          </p:cNvPr>
          <p:cNvSpPr/>
          <p:nvPr/>
        </p:nvSpPr>
        <p:spPr>
          <a:xfrm>
            <a:off x="3835905" y="5122886"/>
            <a:ext cx="1844024" cy="726141"/>
          </a:xfrm>
          <a:prstGeom prst="wedgeEllipseCallout">
            <a:avLst>
              <a:gd name="adj1" fmla="val 36876"/>
              <a:gd name="adj2" fmla="val -8228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Okay, I believe you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CDD12-8A95-CE43-9A9E-C4435151C680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475E70-2C5A-0B4A-B1AD-32009186EC26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ED7E31-BA8D-F24F-A804-17F35875C1C0}"/>
              </a:ext>
            </a:extLst>
          </p:cNvPr>
          <p:cNvCxnSpPr>
            <a:cxnSpLocks/>
          </p:cNvCxnSpPr>
          <p:nvPr/>
        </p:nvCxnSpPr>
        <p:spPr>
          <a:xfrm>
            <a:off x="2105213" y="4529625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383B7-B71C-97C8-7F16-703D6A374496}"/>
                  </a:ext>
                </a:extLst>
              </p:cNvPr>
              <p:cNvSpPr txBox="1"/>
              <p:nvPr/>
            </p:nvSpPr>
            <p:spPr>
              <a:xfrm>
                <a:off x="3241965" y="4039047"/>
                <a:ext cx="44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383B7-B71C-97C8-7F16-703D6A374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965" y="4039047"/>
                <a:ext cx="44294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7440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9A93-4CF9-AF52-F311-F0F21640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Blocks in Groth16, Marlin, Plonk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6019C-AC2D-8B3D-B414-1A20E53E237C}"/>
              </a:ext>
            </a:extLst>
          </p:cNvPr>
          <p:cNvSpPr txBox="1"/>
          <p:nvPr/>
        </p:nvSpPr>
        <p:spPr>
          <a:xfrm>
            <a:off x="838200" y="2111828"/>
            <a:ext cx="378116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Multi-Scalar Multiplications (MSM)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13FC3E-4E8E-62C3-5B93-7E458F58F164}"/>
              </a:ext>
            </a:extLst>
          </p:cNvPr>
          <p:cNvSpPr txBox="1"/>
          <p:nvPr/>
        </p:nvSpPr>
        <p:spPr>
          <a:xfrm>
            <a:off x="838200" y="4148238"/>
            <a:ext cx="378116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Fast Fourier Transform (FFT)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B50C0-AA19-9CE8-7EE1-9048A574490A}"/>
              </a:ext>
            </a:extLst>
          </p:cNvPr>
          <p:cNvSpPr txBox="1"/>
          <p:nvPr/>
        </p:nvSpPr>
        <p:spPr>
          <a:xfrm>
            <a:off x="7141028" y="2111828"/>
            <a:ext cx="378116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Partial Products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EF7E1-3DCE-BB44-B37E-3228D858329B}"/>
              </a:ext>
            </a:extLst>
          </p:cNvPr>
          <p:cNvSpPr txBox="1"/>
          <p:nvPr/>
        </p:nvSpPr>
        <p:spPr>
          <a:xfrm>
            <a:off x="7141027" y="4148238"/>
            <a:ext cx="3781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Polynomial Multiplication and Division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9290AE-AE73-5CBD-6CD0-BF0F186E537A}"/>
                  </a:ext>
                </a:extLst>
              </p:cNvPr>
              <p:cNvSpPr txBox="1"/>
              <p:nvPr/>
            </p:nvSpPr>
            <p:spPr>
              <a:xfrm>
                <a:off x="990645" y="2628268"/>
                <a:ext cx="3476272" cy="800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9290AE-AE73-5CBD-6CD0-BF0F186E5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45" y="2628268"/>
                <a:ext cx="3476272" cy="800732"/>
              </a:xfrm>
              <a:prstGeom prst="rect">
                <a:avLst/>
              </a:prstGeom>
              <a:blipFill>
                <a:blip r:embed="rId3"/>
                <a:stretch>
                  <a:fillRect t="-113846" b="-1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5BD009-886B-3DD3-9CB8-970F14F9B94D}"/>
                  </a:ext>
                </a:extLst>
              </p:cNvPr>
              <p:cNvSpPr txBox="1"/>
              <p:nvPr/>
            </p:nvSpPr>
            <p:spPr>
              <a:xfrm>
                <a:off x="7467976" y="2654850"/>
                <a:ext cx="3127266" cy="8745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supHide m:val="o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∈[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]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5BD009-886B-3DD3-9CB8-970F14F9B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976" y="2654850"/>
                <a:ext cx="3127266" cy="874535"/>
              </a:xfrm>
              <a:prstGeom prst="rect">
                <a:avLst/>
              </a:prstGeom>
              <a:blipFill>
                <a:blip r:embed="rId4"/>
                <a:stretch>
                  <a:fillRect t="-108696" b="-137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FFC814B-266C-8D1B-1C82-1AB1F1C8C922}"/>
              </a:ext>
            </a:extLst>
          </p:cNvPr>
          <p:cNvSpPr txBox="1"/>
          <p:nvPr/>
        </p:nvSpPr>
        <p:spPr>
          <a:xfrm>
            <a:off x="1262745" y="4855028"/>
            <a:ext cx="3113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converting between coefficient and evaluation representation of polynomials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918F24-2F87-F471-B618-CFBA1AE0D8B2}"/>
              </a:ext>
            </a:extLst>
          </p:cNvPr>
          <p:cNvSpPr txBox="1"/>
          <p:nvPr/>
        </p:nvSpPr>
        <p:spPr>
          <a:xfrm>
            <a:off x="7407727" y="4734798"/>
            <a:ext cx="3247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combination of addition, multiplication and FFT operations</a:t>
            </a:r>
          </a:p>
        </p:txBody>
      </p:sp>
    </p:spTree>
    <p:extLst>
      <p:ext uri="{BB962C8B-B14F-4D97-AF65-F5344CB8AC3E}">
        <p14:creationId xmlns:p14="http://schemas.microsoft.com/office/powerpoint/2010/main" val="211557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13DB-06CF-744B-A17D-9080309A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Packed Secret Sharing (PSS) </a:t>
            </a:r>
            <a:r>
              <a:rPr lang="en-US" dirty="0">
                <a:solidFill>
                  <a:schemeClr val="accent1"/>
                </a:solidFill>
              </a:rPr>
              <a:t>[FY92]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367676F-A9F4-4744-A9BF-080ECDF586B6}"/>
                  </a:ext>
                </a:extLst>
              </p:cNvPr>
              <p:cNvSpPr/>
              <p:nvPr/>
            </p:nvSpPr>
            <p:spPr>
              <a:xfrm>
                <a:off x="3066624" y="155486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367676F-A9F4-4744-A9BF-080ECDF586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624" y="1554864"/>
                <a:ext cx="569686" cy="493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0585E455-D286-FD40-8D95-07EF4A4AF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895" y="3578859"/>
            <a:ext cx="426975" cy="495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375C6F-570A-C74A-B160-9FFF146AF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352" y="3568734"/>
            <a:ext cx="373791" cy="5157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97FC17-2158-B045-B51D-320E3E35A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138" y="3553437"/>
            <a:ext cx="372271" cy="507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7B00FB-25EB-1043-A031-710FB3865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5555" y="3563561"/>
            <a:ext cx="414115" cy="520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53C215-E8AA-3443-A5A7-A102DAB330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721" y="3553437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BFB40A4-795F-DC44-BF27-52461EE99C83}"/>
                  </a:ext>
                </a:extLst>
              </p:cNvPr>
              <p:cNvSpPr/>
              <p:nvPr/>
            </p:nvSpPr>
            <p:spPr>
              <a:xfrm>
                <a:off x="3066624" y="4170085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BFB40A4-795F-DC44-BF27-52461EE99C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624" y="4170085"/>
                <a:ext cx="569686" cy="4934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360460D-22FB-484F-B85D-486C71FAD984}"/>
                  </a:ext>
                </a:extLst>
              </p:cNvPr>
              <p:cNvSpPr/>
              <p:nvPr/>
            </p:nvSpPr>
            <p:spPr>
              <a:xfrm>
                <a:off x="2264369" y="4170086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360460D-22FB-484F-B85D-486C71FAD9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369" y="4170086"/>
                <a:ext cx="569686" cy="4934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2E60386-B55C-1048-B235-92E3C703C43A}"/>
                  </a:ext>
                </a:extLst>
              </p:cNvPr>
              <p:cNvSpPr/>
              <p:nvPr/>
            </p:nvSpPr>
            <p:spPr>
              <a:xfrm>
                <a:off x="1461539" y="4170087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2E60386-B55C-1048-B235-92E3C703C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539" y="4170087"/>
                <a:ext cx="569686" cy="4934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DE68745-E57E-5C48-AA58-D574CD2E93B5}"/>
                  </a:ext>
                </a:extLst>
              </p:cNvPr>
              <p:cNvSpPr/>
              <p:nvPr/>
            </p:nvSpPr>
            <p:spPr>
              <a:xfrm>
                <a:off x="4679532" y="4170085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DE68745-E57E-5C48-AA58-D574CD2E93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532" y="4170085"/>
                <a:ext cx="569686" cy="4934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B0D36F3-059E-1F4E-AD71-726567BF3314}"/>
                  </a:ext>
                </a:extLst>
              </p:cNvPr>
              <p:cNvSpPr/>
              <p:nvPr/>
            </p:nvSpPr>
            <p:spPr>
              <a:xfrm>
                <a:off x="3877277" y="4170086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B0D36F3-059E-1F4E-AD71-726567BF3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277" y="4170086"/>
                <a:ext cx="569686" cy="49348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56876E-EBE3-0D4D-A464-286970F86C47}"/>
              </a:ext>
            </a:extLst>
          </p:cNvPr>
          <p:cNvCxnSpPr>
            <a:cxnSpLocks/>
          </p:cNvCxnSpPr>
          <p:nvPr/>
        </p:nvCxnSpPr>
        <p:spPr>
          <a:xfrm flipH="1">
            <a:off x="1873854" y="2159465"/>
            <a:ext cx="1192770" cy="1246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7634676-D31E-2049-AAAB-BAF6999B6900}"/>
              </a:ext>
            </a:extLst>
          </p:cNvPr>
          <p:cNvCxnSpPr>
            <a:cxnSpLocks/>
          </p:cNvCxnSpPr>
          <p:nvPr/>
        </p:nvCxnSpPr>
        <p:spPr>
          <a:xfrm flipH="1">
            <a:off x="2549212" y="2171408"/>
            <a:ext cx="613509" cy="1234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B2E9FA0-98A6-5D4F-A4FA-E2D8AAEFC2F8}"/>
              </a:ext>
            </a:extLst>
          </p:cNvPr>
          <p:cNvCxnSpPr>
            <a:cxnSpLocks/>
          </p:cNvCxnSpPr>
          <p:nvPr/>
        </p:nvCxnSpPr>
        <p:spPr>
          <a:xfrm flipH="1">
            <a:off x="3351467" y="2171408"/>
            <a:ext cx="1" cy="125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E6F492F-650E-E945-BAEB-41A85DE401B1}"/>
              </a:ext>
            </a:extLst>
          </p:cNvPr>
          <p:cNvCxnSpPr>
            <a:cxnSpLocks/>
          </p:cNvCxnSpPr>
          <p:nvPr/>
        </p:nvCxnSpPr>
        <p:spPr>
          <a:xfrm>
            <a:off x="3497059" y="2163288"/>
            <a:ext cx="635214" cy="1234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5D408F0-5A9F-044F-8BF5-E4AF8C7949BF}"/>
              </a:ext>
            </a:extLst>
          </p:cNvPr>
          <p:cNvCxnSpPr>
            <a:cxnSpLocks/>
          </p:cNvCxnSpPr>
          <p:nvPr/>
        </p:nvCxnSpPr>
        <p:spPr>
          <a:xfrm>
            <a:off x="3636310" y="2171408"/>
            <a:ext cx="1220230" cy="1257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9015692-F750-6E4B-BEA1-C90D6756C601}"/>
              </a:ext>
            </a:extLst>
          </p:cNvPr>
          <p:cNvSpPr txBox="1"/>
          <p:nvPr/>
        </p:nvSpPr>
        <p:spPr>
          <a:xfrm>
            <a:off x="1601174" y="1640943"/>
            <a:ext cx="13263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Secret value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9A52DCC-54A7-EC4A-89E4-CF8A3584FD22}"/>
              </a:ext>
            </a:extLst>
          </p:cNvPr>
          <p:cNvSpPr txBox="1"/>
          <p:nvPr/>
        </p:nvSpPr>
        <p:spPr>
          <a:xfrm>
            <a:off x="469540" y="4232161"/>
            <a:ext cx="7891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shares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0357E33-B832-4049-A727-37E2BFC1509D}"/>
              </a:ext>
            </a:extLst>
          </p:cNvPr>
          <p:cNvSpPr txBox="1"/>
          <p:nvPr/>
        </p:nvSpPr>
        <p:spPr>
          <a:xfrm>
            <a:off x="1803105" y="4882372"/>
            <a:ext cx="2527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Regular Secret Sharing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BB4304A-F6BC-E142-A7F4-675007C32C05}"/>
                  </a:ext>
                </a:extLst>
              </p:cNvPr>
              <p:cNvSpPr txBox="1"/>
              <p:nvPr/>
            </p:nvSpPr>
            <p:spPr>
              <a:xfrm>
                <a:off x="1295326" y="5391895"/>
                <a:ext cx="3642913" cy="46166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C00000"/>
                    </a:solidFill>
                  </a:rPr>
                  <a:t>1 Value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shares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BB4304A-F6BC-E142-A7F4-675007C32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326" y="5391895"/>
                <a:ext cx="3642913" cy="461665"/>
              </a:xfrm>
              <a:prstGeom prst="rect">
                <a:avLst/>
              </a:prstGeom>
              <a:blipFill>
                <a:blip r:embed="rId14"/>
                <a:stretch>
                  <a:fillRect t="-5128" b="-25641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0796DC9-67DB-3E4D-B591-C8F7FBABDBF9}"/>
                  </a:ext>
                </a:extLst>
              </p:cNvPr>
              <p:cNvSpPr txBox="1"/>
              <p:nvPr/>
            </p:nvSpPr>
            <p:spPr>
              <a:xfrm>
                <a:off x="1295327" y="6005104"/>
                <a:ext cx="3642920" cy="58458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/>
                  <a:t>Corruption threshold: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0796DC9-67DB-3E4D-B591-C8F7FBABD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327" y="6005104"/>
                <a:ext cx="3642920" cy="584584"/>
              </a:xfrm>
              <a:prstGeom prst="rect">
                <a:avLst/>
              </a:prstGeom>
              <a:blipFill>
                <a:blip r:embed="rId15"/>
                <a:stretch>
                  <a:fillRect l="-2431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8163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13DB-06CF-744B-A17D-9080309A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Packed Secret Sharing (PSS)</a:t>
            </a:r>
            <a:r>
              <a:rPr lang="en-US" dirty="0">
                <a:solidFill>
                  <a:schemeClr val="accent1"/>
                </a:solidFill>
              </a:rPr>
              <a:t> [FY92]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367676F-A9F4-4744-A9BF-080ECDF586B6}"/>
                  </a:ext>
                </a:extLst>
              </p:cNvPr>
              <p:cNvSpPr/>
              <p:nvPr/>
            </p:nvSpPr>
            <p:spPr>
              <a:xfrm>
                <a:off x="3066624" y="155486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367676F-A9F4-4744-A9BF-080ECDF586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624" y="1554864"/>
                <a:ext cx="569686" cy="493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0585E455-D286-FD40-8D95-07EF4A4AF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895" y="3578859"/>
            <a:ext cx="426975" cy="495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375C6F-570A-C74A-B160-9FFF146AF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352" y="3568734"/>
            <a:ext cx="373791" cy="5157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97FC17-2158-B045-B51D-320E3E35A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138" y="3553437"/>
            <a:ext cx="372271" cy="507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7B00FB-25EB-1043-A031-710FB3865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5555" y="3563561"/>
            <a:ext cx="414115" cy="520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53C215-E8AA-3443-A5A7-A102DAB330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721" y="3553437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BFB40A4-795F-DC44-BF27-52461EE99C83}"/>
                  </a:ext>
                </a:extLst>
              </p:cNvPr>
              <p:cNvSpPr/>
              <p:nvPr/>
            </p:nvSpPr>
            <p:spPr>
              <a:xfrm>
                <a:off x="3066624" y="4170085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BFB40A4-795F-DC44-BF27-52461EE99C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624" y="4170085"/>
                <a:ext cx="569686" cy="4934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360460D-22FB-484F-B85D-486C71FAD984}"/>
                  </a:ext>
                </a:extLst>
              </p:cNvPr>
              <p:cNvSpPr/>
              <p:nvPr/>
            </p:nvSpPr>
            <p:spPr>
              <a:xfrm>
                <a:off x="2264369" y="4170086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360460D-22FB-484F-B85D-486C71FAD9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369" y="4170086"/>
                <a:ext cx="569686" cy="4934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2E60386-B55C-1048-B235-92E3C703C43A}"/>
                  </a:ext>
                </a:extLst>
              </p:cNvPr>
              <p:cNvSpPr/>
              <p:nvPr/>
            </p:nvSpPr>
            <p:spPr>
              <a:xfrm>
                <a:off x="1461539" y="4170087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2E60386-B55C-1048-B235-92E3C703C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539" y="4170087"/>
                <a:ext cx="569686" cy="4934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DE68745-E57E-5C48-AA58-D574CD2E93B5}"/>
                  </a:ext>
                </a:extLst>
              </p:cNvPr>
              <p:cNvSpPr/>
              <p:nvPr/>
            </p:nvSpPr>
            <p:spPr>
              <a:xfrm>
                <a:off x="4679532" y="4170085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DE68745-E57E-5C48-AA58-D574CD2E93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532" y="4170085"/>
                <a:ext cx="569686" cy="4934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B0D36F3-059E-1F4E-AD71-726567BF3314}"/>
                  </a:ext>
                </a:extLst>
              </p:cNvPr>
              <p:cNvSpPr/>
              <p:nvPr/>
            </p:nvSpPr>
            <p:spPr>
              <a:xfrm>
                <a:off x="3877277" y="4170086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B0D36F3-059E-1F4E-AD71-726567BF3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277" y="4170086"/>
                <a:ext cx="569686" cy="49348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F3682EB-6082-C14A-9231-3790F5EFA58F}"/>
                  </a:ext>
                </a:extLst>
              </p:cNvPr>
              <p:cNvSpPr/>
              <p:nvPr/>
            </p:nvSpPr>
            <p:spPr>
              <a:xfrm>
                <a:off x="7637328" y="1554865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F3682EB-6082-C14A-9231-3790F5EFA5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328" y="1554865"/>
                <a:ext cx="569686" cy="49348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Content Placeholder 12">
            <a:extLst>
              <a:ext uri="{FF2B5EF4-FFF2-40B4-BE49-F238E27FC236}">
                <a16:creationId xmlns:a16="http://schemas.microsoft.com/office/drawing/2014/main" id="{8F94999E-7901-4240-82D1-BE65C3FE3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518" y="3578860"/>
            <a:ext cx="426975" cy="4954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A541102-381B-F84B-8A6B-53123791A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7975" y="3568735"/>
            <a:ext cx="373791" cy="5157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CE18D25-573A-D543-84F3-1FFC1FD43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761" y="3553438"/>
            <a:ext cx="372271" cy="5070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DE5BDD0-447A-3E48-B59D-8ABC6AE338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178" y="3563562"/>
            <a:ext cx="414115" cy="5209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423120E-DE81-7A44-8506-2BC03EBFDE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9344" y="3553438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5B781C8-3C94-0D4E-88B6-CCEA69BE53C3}"/>
                  </a:ext>
                </a:extLst>
              </p:cNvPr>
              <p:cNvSpPr/>
              <p:nvPr/>
            </p:nvSpPr>
            <p:spPr>
              <a:xfrm>
                <a:off x="8503247" y="4170086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5B781C8-3C94-0D4E-88B6-CCEA69BE53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247" y="4170086"/>
                <a:ext cx="569686" cy="4934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C19C348-BEFA-8943-9E06-333241444078}"/>
                  </a:ext>
                </a:extLst>
              </p:cNvPr>
              <p:cNvSpPr/>
              <p:nvPr/>
            </p:nvSpPr>
            <p:spPr>
              <a:xfrm>
                <a:off x="7700992" y="4170087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C19C348-BEFA-8943-9E06-3332414440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0992" y="4170087"/>
                <a:ext cx="569686" cy="4934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A3C31E8-C9B5-524A-AC40-4E1018DD91F8}"/>
                  </a:ext>
                </a:extLst>
              </p:cNvPr>
              <p:cNvSpPr/>
              <p:nvPr/>
            </p:nvSpPr>
            <p:spPr>
              <a:xfrm>
                <a:off x="6898162" y="4170088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A3C31E8-C9B5-524A-AC40-4E1018DD9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162" y="4170088"/>
                <a:ext cx="569686" cy="49348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4FDDF75-FA9F-5D4A-B94E-0BCC791C4C5C}"/>
                  </a:ext>
                </a:extLst>
              </p:cNvPr>
              <p:cNvSpPr/>
              <p:nvPr/>
            </p:nvSpPr>
            <p:spPr>
              <a:xfrm>
                <a:off x="10116155" y="4170086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4FDDF75-FA9F-5D4A-B94E-0BCC791C4C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6155" y="4170086"/>
                <a:ext cx="569686" cy="4934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5FD6062-93DC-E848-BB7F-5A54203D7426}"/>
                  </a:ext>
                </a:extLst>
              </p:cNvPr>
              <p:cNvSpPr/>
              <p:nvPr/>
            </p:nvSpPr>
            <p:spPr>
              <a:xfrm>
                <a:off x="9313900" y="4170087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5FD6062-93DC-E848-BB7F-5A54203D7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3900" y="4170087"/>
                <a:ext cx="569686" cy="49348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85031A0D-022E-AF4B-B187-55B85863B7C0}"/>
              </a:ext>
            </a:extLst>
          </p:cNvPr>
          <p:cNvGrpSpPr/>
          <p:nvPr/>
        </p:nvGrpSpPr>
        <p:grpSpPr>
          <a:xfrm>
            <a:off x="1873854" y="2159465"/>
            <a:ext cx="8419309" cy="1269536"/>
            <a:chOff x="1873854" y="2159464"/>
            <a:chExt cx="8419309" cy="1701897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56876E-EBE3-0D4D-A464-286970F86C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3854" y="2159464"/>
              <a:ext cx="1192770" cy="16705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7634676-D31E-2049-AAAB-BAF6999B69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49212" y="2175475"/>
              <a:ext cx="613509" cy="16545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B2E9FA0-98A6-5D4F-A4FA-E2D8AAEFC2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1467" y="2175475"/>
              <a:ext cx="1" cy="16757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E6F492F-650E-E945-BAEB-41A85DE401B1}"/>
                </a:ext>
              </a:extLst>
            </p:cNvPr>
            <p:cNvCxnSpPr>
              <a:cxnSpLocks/>
            </p:cNvCxnSpPr>
            <p:nvPr/>
          </p:nvCxnSpPr>
          <p:spPr>
            <a:xfrm>
              <a:off x="3497059" y="2164589"/>
              <a:ext cx="635214" cy="16545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5D408F0-5A9F-044F-8BF5-E4AF8C7949BF}"/>
                </a:ext>
              </a:extLst>
            </p:cNvPr>
            <p:cNvCxnSpPr>
              <a:cxnSpLocks/>
            </p:cNvCxnSpPr>
            <p:nvPr/>
          </p:nvCxnSpPr>
          <p:spPr>
            <a:xfrm>
              <a:off x="3636310" y="2175475"/>
              <a:ext cx="1220230" cy="16858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AE67A2A-27DB-C647-A879-39E8EF8531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10477" y="2159465"/>
              <a:ext cx="1192770" cy="16705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7F95BEB-B96F-AA4D-9717-4094B5853C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85835" y="2175476"/>
              <a:ext cx="613509" cy="16545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A298181-6E7F-2443-AF37-94A2B29312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88090" y="2175476"/>
              <a:ext cx="1" cy="16757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5B51D98-1466-B441-AF26-674B5C03E378}"/>
                </a:ext>
              </a:extLst>
            </p:cNvPr>
            <p:cNvCxnSpPr>
              <a:cxnSpLocks/>
            </p:cNvCxnSpPr>
            <p:nvPr/>
          </p:nvCxnSpPr>
          <p:spPr>
            <a:xfrm>
              <a:off x="8933682" y="2164590"/>
              <a:ext cx="635214" cy="16545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FFBDC20-A773-9D47-9956-31BE742921C6}"/>
                </a:ext>
              </a:extLst>
            </p:cNvPr>
            <p:cNvCxnSpPr>
              <a:cxnSpLocks/>
            </p:cNvCxnSpPr>
            <p:nvPr/>
          </p:nvCxnSpPr>
          <p:spPr>
            <a:xfrm>
              <a:off x="9072933" y="2175476"/>
              <a:ext cx="1220230" cy="16858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AA3835B-09B8-4749-90BF-3E1C702CCF49}"/>
                  </a:ext>
                </a:extLst>
              </p:cNvPr>
              <p:cNvSpPr/>
              <p:nvPr/>
            </p:nvSpPr>
            <p:spPr>
              <a:xfrm>
                <a:off x="8227356" y="1554865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AA3835B-09B8-4749-90BF-3E1C702CCF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7356" y="1554865"/>
                <a:ext cx="569686" cy="49348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D924FF1-3D56-8A41-9A61-44A504C7482F}"/>
                  </a:ext>
                </a:extLst>
              </p:cNvPr>
              <p:cNvSpPr/>
              <p:nvPr/>
            </p:nvSpPr>
            <p:spPr>
              <a:xfrm>
                <a:off x="8817384" y="1554865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D924FF1-3D56-8A41-9A61-44A504C748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384" y="1554865"/>
                <a:ext cx="569686" cy="49348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31C8F0C-FD47-944F-92CF-F30427A9DCBE}"/>
                  </a:ext>
                </a:extLst>
              </p:cNvPr>
              <p:cNvSpPr/>
              <p:nvPr/>
            </p:nvSpPr>
            <p:spPr>
              <a:xfrm>
                <a:off x="9407412" y="1554865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31C8F0C-FD47-944F-92CF-F30427A9DC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7412" y="1554865"/>
                <a:ext cx="569686" cy="49348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79015692-F750-6E4B-BEA1-C90D6756C601}"/>
              </a:ext>
            </a:extLst>
          </p:cNvPr>
          <p:cNvSpPr txBox="1"/>
          <p:nvPr/>
        </p:nvSpPr>
        <p:spPr>
          <a:xfrm>
            <a:off x="1601174" y="1640943"/>
            <a:ext cx="13263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Secret value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9A52DCC-54A7-EC4A-89E4-CF8A3584FD22}"/>
              </a:ext>
            </a:extLst>
          </p:cNvPr>
          <p:cNvSpPr txBox="1"/>
          <p:nvPr/>
        </p:nvSpPr>
        <p:spPr>
          <a:xfrm>
            <a:off x="469540" y="4232161"/>
            <a:ext cx="7891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shares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62B401D-2133-494F-9B4C-C9D3A1FE6DC5}"/>
              </a:ext>
            </a:extLst>
          </p:cNvPr>
          <p:cNvSpPr txBox="1"/>
          <p:nvPr/>
        </p:nvSpPr>
        <p:spPr>
          <a:xfrm>
            <a:off x="10116155" y="1629556"/>
            <a:ext cx="14166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Secret vector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A26F750-A09C-D844-A7AC-3D86795953E5}"/>
              </a:ext>
            </a:extLst>
          </p:cNvPr>
          <p:cNvSpPr txBox="1"/>
          <p:nvPr/>
        </p:nvSpPr>
        <p:spPr>
          <a:xfrm>
            <a:off x="10848323" y="4232161"/>
            <a:ext cx="7891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shares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0357E33-B832-4049-A727-37E2BFC1509D}"/>
              </a:ext>
            </a:extLst>
          </p:cNvPr>
          <p:cNvSpPr txBox="1"/>
          <p:nvPr/>
        </p:nvSpPr>
        <p:spPr>
          <a:xfrm>
            <a:off x="1803105" y="4882372"/>
            <a:ext cx="2527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Regular Secret Sharing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53ABAA-0BB1-8844-996E-BC9AF073B907}"/>
              </a:ext>
            </a:extLst>
          </p:cNvPr>
          <p:cNvSpPr txBox="1"/>
          <p:nvPr/>
        </p:nvSpPr>
        <p:spPr>
          <a:xfrm>
            <a:off x="7700992" y="4882372"/>
            <a:ext cx="2468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Packed Secret Sharing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BB4304A-F6BC-E142-A7F4-675007C32C05}"/>
                  </a:ext>
                </a:extLst>
              </p:cNvPr>
              <p:cNvSpPr txBox="1"/>
              <p:nvPr/>
            </p:nvSpPr>
            <p:spPr>
              <a:xfrm>
                <a:off x="1295326" y="5391895"/>
                <a:ext cx="3642913" cy="46166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C00000"/>
                    </a:solidFill>
                  </a:rPr>
                  <a:t>1 Value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shares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BB4304A-F6BC-E142-A7F4-675007C32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326" y="5391895"/>
                <a:ext cx="3642913" cy="461665"/>
              </a:xfrm>
              <a:prstGeom prst="rect">
                <a:avLst/>
              </a:prstGeom>
              <a:blipFill>
                <a:blip r:embed="rId23"/>
                <a:stretch>
                  <a:fillRect t="-5128" b="-25641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22534DA-1332-EB42-86E0-80AF87336278}"/>
              </a:ext>
            </a:extLst>
          </p:cNvPr>
          <p:cNvCxnSpPr/>
          <p:nvPr/>
        </p:nvCxnSpPr>
        <p:spPr>
          <a:xfrm>
            <a:off x="6096000" y="1554864"/>
            <a:ext cx="0" cy="4579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50B0808-AFE8-574D-8FE4-45BB233A38E7}"/>
                  </a:ext>
                </a:extLst>
              </p:cNvPr>
              <p:cNvSpPr txBox="1"/>
              <p:nvPr/>
            </p:nvSpPr>
            <p:spPr>
              <a:xfrm>
                <a:off x="1295327" y="6005104"/>
                <a:ext cx="3642920" cy="58458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/>
                  <a:t>Corruption threshold: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50B0808-AFE8-574D-8FE4-45BB233A3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327" y="6005104"/>
                <a:ext cx="3642920" cy="584584"/>
              </a:xfrm>
              <a:prstGeom prst="rect">
                <a:avLst/>
              </a:prstGeom>
              <a:blipFill>
                <a:blip r:embed="rId24"/>
                <a:stretch>
                  <a:fillRect l="-2431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70E5C6D-248F-C242-B88A-532A40AE6974}"/>
                  </a:ext>
                </a:extLst>
              </p:cNvPr>
              <p:cNvSpPr txBox="1"/>
              <p:nvPr/>
            </p:nvSpPr>
            <p:spPr>
              <a:xfrm>
                <a:off x="6742275" y="5392013"/>
                <a:ext cx="4469111" cy="46166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Values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shares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70E5C6D-248F-C242-B88A-532A40AE6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275" y="5392013"/>
                <a:ext cx="4469111" cy="461665"/>
              </a:xfrm>
              <a:prstGeom prst="rect">
                <a:avLst/>
              </a:prstGeom>
              <a:blipFill>
                <a:blip r:embed="rId25"/>
                <a:stretch>
                  <a:fillRect t="-7895" b="-2631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3923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13DB-06CF-744B-A17D-9080309A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Packed Secret Sharing (PSS) </a:t>
            </a:r>
            <a:r>
              <a:rPr lang="en-US" dirty="0">
                <a:solidFill>
                  <a:schemeClr val="accent1"/>
                </a:solidFill>
              </a:rPr>
              <a:t>[FY92]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367676F-A9F4-4744-A9BF-080ECDF586B6}"/>
                  </a:ext>
                </a:extLst>
              </p:cNvPr>
              <p:cNvSpPr/>
              <p:nvPr/>
            </p:nvSpPr>
            <p:spPr>
              <a:xfrm>
                <a:off x="3066624" y="155486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367676F-A9F4-4744-A9BF-080ECDF586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624" y="1554864"/>
                <a:ext cx="569686" cy="493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0585E455-D286-FD40-8D95-07EF4A4AF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895" y="3578859"/>
            <a:ext cx="426975" cy="495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375C6F-570A-C74A-B160-9FFF146AF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352" y="3568734"/>
            <a:ext cx="373791" cy="5157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97FC17-2158-B045-B51D-320E3E35A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138" y="3553437"/>
            <a:ext cx="372271" cy="507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7B00FB-25EB-1043-A031-710FB3865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5555" y="3563561"/>
            <a:ext cx="414115" cy="520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53C215-E8AA-3443-A5A7-A102DAB330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721" y="3553437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BFB40A4-795F-DC44-BF27-52461EE99C83}"/>
                  </a:ext>
                </a:extLst>
              </p:cNvPr>
              <p:cNvSpPr/>
              <p:nvPr/>
            </p:nvSpPr>
            <p:spPr>
              <a:xfrm>
                <a:off x="3066624" y="4170085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BFB40A4-795F-DC44-BF27-52461EE99C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624" y="4170085"/>
                <a:ext cx="569686" cy="4934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360460D-22FB-484F-B85D-486C71FAD984}"/>
                  </a:ext>
                </a:extLst>
              </p:cNvPr>
              <p:cNvSpPr/>
              <p:nvPr/>
            </p:nvSpPr>
            <p:spPr>
              <a:xfrm>
                <a:off x="2264369" y="4170086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360460D-22FB-484F-B85D-486C71FAD9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369" y="4170086"/>
                <a:ext cx="569686" cy="4934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2E60386-B55C-1048-B235-92E3C703C43A}"/>
                  </a:ext>
                </a:extLst>
              </p:cNvPr>
              <p:cNvSpPr/>
              <p:nvPr/>
            </p:nvSpPr>
            <p:spPr>
              <a:xfrm>
                <a:off x="1461539" y="4170087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2E60386-B55C-1048-B235-92E3C703C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539" y="4170087"/>
                <a:ext cx="569686" cy="4934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DE68745-E57E-5C48-AA58-D574CD2E93B5}"/>
                  </a:ext>
                </a:extLst>
              </p:cNvPr>
              <p:cNvSpPr/>
              <p:nvPr/>
            </p:nvSpPr>
            <p:spPr>
              <a:xfrm>
                <a:off x="4679532" y="4170085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DE68745-E57E-5C48-AA58-D574CD2E93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532" y="4170085"/>
                <a:ext cx="569686" cy="4934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B0D36F3-059E-1F4E-AD71-726567BF3314}"/>
                  </a:ext>
                </a:extLst>
              </p:cNvPr>
              <p:cNvSpPr/>
              <p:nvPr/>
            </p:nvSpPr>
            <p:spPr>
              <a:xfrm>
                <a:off x="3877277" y="4170086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B0D36F3-059E-1F4E-AD71-726567BF3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277" y="4170086"/>
                <a:ext cx="569686" cy="49348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F3682EB-6082-C14A-9231-3790F5EFA58F}"/>
                  </a:ext>
                </a:extLst>
              </p:cNvPr>
              <p:cNvSpPr/>
              <p:nvPr/>
            </p:nvSpPr>
            <p:spPr>
              <a:xfrm>
                <a:off x="7637328" y="1554865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F3682EB-6082-C14A-9231-3790F5EFA5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328" y="1554865"/>
                <a:ext cx="569686" cy="49348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Content Placeholder 12">
            <a:extLst>
              <a:ext uri="{FF2B5EF4-FFF2-40B4-BE49-F238E27FC236}">
                <a16:creationId xmlns:a16="http://schemas.microsoft.com/office/drawing/2014/main" id="{8F94999E-7901-4240-82D1-BE65C3FE3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518" y="3578860"/>
            <a:ext cx="426975" cy="4954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A541102-381B-F84B-8A6B-53123791A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7975" y="3568735"/>
            <a:ext cx="373791" cy="5157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CE18D25-573A-D543-84F3-1FFC1FD43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761" y="3553438"/>
            <a:ext cx="372271" cy="5070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DE5BDD0-447A-3E48-B59D-8ABC6AE338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178" y="3563562"/>
            <a:ext cx="414115" cy="5209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423120E-DE81-7A44-8506-2BC03EBFDE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9344" y="3553438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5B781C8-3C94-0D4E-88B6-CCEA69BE53C3}"/>
                  </a:ext>
                </a:extLst>
              </p:cNvPr>
              <p:cNvSpPr/>
              <p:nvPr/>
            </p:nvSpPr>
            <p:spPr>
              <a:xfrm>
                <a:off x="8503247" y="4170086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5B781C8-3C94-0D4E-88B6-CCEA69BE53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247" y="4170086"/>
                <a:ext cx="569686" cy="4934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C19C348-BEFA-8943-9E06-333241444078}"/>
                  </a:ext>
                </a:extLst>
              </p:cNvPr>
              <p:cNvSpPr/>
              <p:nvPr/>
            </p:nvSpPr>
            <p:spPr>
              <a:xfrm>
                <a:off x="7700992" y="4170087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C19C348-BEFA-8943-9E06-3332414440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0992" y="4170087"/>
                <a:ext cx="569686" cy="4934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A3C31E8-C9B5-524A-AC40-4E1018DD91F8}"/>
                  </a:ext>
                </a:extLst>
              </p:cNvPr>
              <p:cNvSpPr/>
              <p:nvPr/>
            </p:nvSpPr>
            <p:spPr>
              <a:xfrm>
                <a:off x="6898162" y="4170088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A3C31E8-C9B5-524A-AC40-4E1018DD9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162" y="4170088"/>
                <a:ext cx="569686" cy="49348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4FDDF75-FA9F-5D4A-B94E-0BCC791C4C5C}"/>
                  </a:ext>
                </a:extLst>
              </p:cNvPr>
              <p:cNvSpPr/>
              <p:nvPr/>
            </p:nvSpPr>
            <p:spPr>
              <a:xfrm>
                <a:off x="10116155" y="4170086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4FDDF75-FA9F-5D4A-B94E-0BCC791C4C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6155" y="4170086"/>
                <a:ext cx="569686" cy="4934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5FD6062-93DC-E848-BB7F-5A54203D7426}"/>
                  </a:ext>
                </a:extLst>
              </p:cNvPr>
              <p:cNvSpPr/>
              <p:nvPr/>
            </p:nvSpPr>
            <p:spPr>
              <a:xfrm>
                <a:off x="9313900" y="4170087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5FD6062-93DC-E848-BB7F-5A54203D7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3900" y="4170087"/>
                <a:ext cx="569686" cy="49348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85031A0D-022E-AF4B-B187-55B85863B7C0}"/>
              </a:ext>
            </a:extLst>
          </p:cNvPr>
          <p:cNvGrpSpPr/>
          <p:nvPr/>
        </p:nvGrpSpPr>
        <p:grpSpPr>
          <a:xfrm>
            <a:off x="1873854" y="2159465"/>
            <a:ext cx="8419309" cy="1269536"/>
            <a:chOff x="1873854" y="2159464"/>
            <a:chExt cx="8419309" cy="1701897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56876E-EBE3-0D4D-A464-286970F86C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3854" y="2159464"/>
              <a:ext cx="1192770" cy="16705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7634676-D31E-2049-AAAB-BAF6999B69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49212" y="2175475"/>
              <a:ext cx="613509" cy="16545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B2E9FA0-98A6-5D4F-A4FA-E2D8AAEFC2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1467" y="2175475"/>
              <a:ext cx="1" cy="16757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E6F492F-650E-E945-BAEB-41A85DE401B1}"/>
                </a:ext>
              </a:extLst>
            </p:cNvPr>
            <p:cNvCxnSpPr>
              <a:cxnSpLocks/>
            </p:cNvCxnSpPr>
            <p:nvPr/>
          </p:nvCxnSpPr>
          <p:spPr>
            <a:xfrm>
              <a:off x="3497059" y="2164589"/>
              <a:ext cx="635214" cy="16545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5D408F0-5A9F-044F-8BF5-E4AF8C7949BF}"/>
                </a:ext>
              </a:extLst>
            </p:cNvPr>
            <p:cNvCxnSpPr>
              <a:cxnSpLocks/>
            </p:cNvCxnSpPr>
            <p:nvPr/>
          </p:nvCxnSpPr>
          <p:spPr>
            <a:xfrm>
              <a:off x="3636310" y="2175475"/>
              <a:ext cx="1220230" cy="16858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AE67A2A-27DB-C647-A879-39E8EF8531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10477" y="2159465"/>
              <a:ext cx="1192770" cy="16705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7F95BEB-B96F-AA4D-9717-4094B5853C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85835" y="2175476"/>
              <a:ext cx="613509" cy="16545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A298181-6E7F-2443-AF37-94A2B29312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88090" y="2175476"/>
              <a:ext cx="1" cy="16757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5B51D98-1466-B441-AF26-674B5C03E378}"/>
                </a:ext>
              </a:extLst>
            </p:cNvPr>
            <p:cNvCxnSpPr>
              <a:cxnSpLocks/>
            </p:cNvCxnSpPr>
            <p:nvPr/>
          </p:nvCxnSpPr>
          <p:spPr>
            <a:xfrm>
              <a:off x="8933682" y="2164590"/>
              <a:ext cx="635214" cy="16545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FFBDC20-A773-9D47-9956-31BE742921C6}"/>
                </a:ext>
              </a:extLst>
            </p:cNvPr>
            <p:cNvCxnSpPr>
              <a:cxnSpLocks/>
            </p:cNvCxnSpPr>
            <p:nvPr/>
          </p:nvCxnSpPr>
          <p:spPr>
            <a:xfrm>
              <a:off x="9072933" y="2175476"/>
              <a:ext cx="1220230" cy="16858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AA3835B-09B8-4749-90BF-3E1C702CCF49}"/>
                  </a:ext>
                </a:extLst>
              </p:cNvPr>
              <p:cNvSpPr/>
              <p:nvPr/>
            </p:nvSpPr>
            <p:spPr>
              <a:xfrm>
                <a:off x="8227356" y="1554865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AA3835B-09B8-4749-90BF-3E1C702CCF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7356" y="1554865"/>
                <a:ext cx="569686" cy="49348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D924FF1-3D56-8A41-9A61-44A504C7482F}"/>
                  </a:ext>
                </a:extLst>
              </p:cNvPr>
              <p:cNvSpPr/>
              <p:nvPr/>
            </p:nvSpPr>
            <p:spPr>
              <a:xfrm>
                <a:off x="8817384" y="1554865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D924FF1-3D56-8A41-9A61-44A504C748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384" y="1554865"/>
                <a:ext cx="569686" cy="49348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31C8F0C-FD47-944F-92CF-F30427A9DCBE}"/>
                  </a:ext>
                </a:extLst>
              </p:cNvPr>
              <p:cNvSpPr/>
              <p:nvPr/>
            </p:nvSpPr>
            <p:spPr>
              <a:xfrm>
                <a:off x="9407412" y="1554865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31C8F0C-FD47-944F-92CF-F30427A9DC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7412" y="1554865"/>
                <a:ext cx="569686" cy="49348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79015692-F750-6E4B-BEA1-C90D6756C601}"/>
              </a:ext>
            </a:extLst>
          </p:cNvPr>
          <p:cNvSpPr txBox="1"/>
          <p:nvPr/>
        </p:nvSpPr>
        <p:spPr>
          <a:xfrm>
            <a:off x="1601174" y="1640943"/>
            <a:ext cx="13263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Secret value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9A52DCC-54A7-EC4A-89E4-CF8A3584FD22}"/>
              </a:ext>
            </a:extLst>
          </p:cNvPr>
          <p:cNvSpPr txBox="1"/>
          <p:nvPr/>
        </p:nvSpPr>
        <p:spPr>
          <a:xfrm>
            <a:off x="469540" y="4232161"/>
            <a:ext cx="7891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shares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62B401D-2133-494F-9B4C-C9D3A1FE6DC5}"/>
              </a:ext>
            </a:extLst>
          </p:cNvPr>
          <p:cNvSpPr txBox="1"/>
          <p:nvPr/>
        </p:nvSpPr>
        <p:spPr>
          <a:xfrm>
            <a:off x="10116155" y="1629556"/>
            <a:ext cx="14166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Secret vector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A26F750-A09C-D844-A7AC-3D86795953E5}"/>
              </a:ext>
            </a:extLst>
          </p:cNvPr>
          <p:cNvSpPr txBox="1"/>
          <p:nvPr/>
        </p:nvSpPr>
        <p:spPr>
          <a:xfrm>
            <a:off x="10848323" y="4232161"/>
            <a:ext cx="7891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shares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0357E33-B832-4049-A727-37E2BFC1509D}"/>
              </a:ext>
            </a:extLst>
          </p:cNvPr>
          <p:cNvSpPr txBox="1"/>
          <p:nvPr/>
        </p:nvSpPr>
        <p:spPr>
          <a:xfrm>
            <a:off x="1803105" y="4882372"/>
            <a:ext cx="2527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Regular Secret Sharing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53ABAA-0BB1-8844-996E-BC9AF073B907}"/>
              </a:ext>
            </a:extLst>
          </p:cNvPr>
          <p:cNvSpPr txBox="1"/>
          <p:nvPr/>
        </p:nvSpPr>
        <p:spPr>
          <a:xfrm>
            <a:off x="7700992" y="4882372"/>
            <a:ext cx="2468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Packed Secret Sharing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BB4304A-F6BC-E142-A7F4-675007C32C05}"/>
                  </a:ext>
                </a:extLst>
              </p:cNvPr>
              <p:cNvSpPr txBox="1"/>
              <p:nvPr/>
            </p:nvSpPr>
            <p:spPr>
              <a:xfrm>
                <a:off x="1295326" y="5391895"/>
                <a:ext cx="3642913" cy="46166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C00000"/>
                    </a:solidFill>
                  </a:rPr>
                  <a:t>1 Value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shares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BB4304A-F6BC-E142-A7F4-675007C32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326" y="5391895"/>
                <a:ext cx="3642913" cy="461665"/>
              </a:xfrm>
              <a:prstGeom prst="rect">
                <a:avLst/>
              </a:prstGeom>
              <a:blipFill>
                <a:blip r:embed="rId23"/>
                <a:stretch>
                  <a:fillRect t="-5128" b="-25641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6869636-1F2C-184E-B0A5-82AB737DF468}"/>
                  </a:ext>
                </a:extLst>
              </p:cNvPr>
              <p:cNvSpPr txBox="1"/>
              <p:nvPr/>
            </p:nvSpPr>
            <p:spPr>
              <a:xfrm>
                <a:off x="6742275" y="5392013"/>
                <a:ext cx="4469111" cy="46166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Values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shares</a:t>
                </a: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6869636-1F2C-184E-B0A5-82AB737DF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275" y="5392013"/>
                <a:ext cx="4469111" cy="461665"/>
              </a:xfrm>
              <a:prstGeom prst="rect">
                <a:avLst/>
              </a:prstGeom>
              <a:blipFill>
                <a:blip r:embed="rId24"/>
                <a:stretch>
                  <a:fillRect t="-7895" b="-2631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22534DA-1332-EB42-86E0-80AF87336278}"/>
              </a:ext>
            </a:extLst>
          </p:cNvPr>
          <p:cNvCxnSpPr/>
          <p:nvPr/>
        </p:nvCxnSpPr>
        <p:spPr>
          <a:xfrm>
            <a:off x="6096000" y="1554864"/>
            <a:ext cx="0" cy="4579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9A2A66-2988-A94E-9158-16A1CEB0315B}"/>
                  </a:ext>
                </a:extLst>
              </p:cNvPr>
              <p:cNvSpPr txBox="1"/>
              <p:nvPr/>
            </p:nvSpPr>
            <p:spPr>
              <a:xfrm>
                <a:off x="1295327" y="6005104"/>
                <a:ext cx="3642920" cy="58458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/>
                  <a:t>Corruption threshold: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9A2A66-2988-A94E-9158-16A1CEB03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327" y="6005104"/>
                <a:ext cx="3642920" cy="584584"/>
              </a:xfrm>
              <a:prstGeom prst="rect">
                <a:avLst/>
              </a:prstGeom>
              <a:blipFill>
                <a:blip r:embed="rId25"/>
                <a:stretch>
                  <a:fillRect l="-2431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CAFA0B9-3D81-3B48-94B2-381DB5097DF3}"/>
                  </a:ext>
                </a:extLst>
              </p:cNvPr>
              <p:cNvSpPr txBox="1"/>
              <p:nvPr/>
            </p:nvSpPr>
            <p:spPr>
              <a:xfrm>
                <a:off x="6742276" y="5971396"/>
                <a:ext cx="4469119" cy="61587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/>
                  <a:t>Corruption threshold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CAFA0B9-3D81-3B48-94B2-381DB5097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276" y="5971396"/>
                <a:ext cx="4469119" cy="615874"/>
              </a:xfrm>
              <a:prstGeom prst="rect">
                <a:avLst/>
              </a:prstGeom>
              <a:blipFill>
                <a:blip r:embed="rId26"/>
                <a:stretch>
                  <a:fillRect l="-1983" r="-567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6094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24FAD-2659-4E49-BEC5-511AADEF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using PSS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6F4CD2-5C2A-2149-8A4C-FA8D2EE53A04}"/>
                  </a:ext>
                </a:extLst>
              </p:cNvPr>
              <p:cNvSpPr/>
              <p:nvPr/>
            </p:nvSpPr>
            <p:spPr>
              <a:xfrm>
                <a:off x="1069693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6F4CD2-5C2A-2149-8A4C-FA8D2EE53A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693" y="2611414"/>
                <a:ext cx="569686" cy="493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B45A110-C3B4-D943-87B9-5D1B0ACB58C9}"/>
                  </a:ext>
                </a:extLst>
              </p:cNvPr>
              <p:cNvSpPr/>
              <p:nvPr/>
            </p:nvSpPr>
            <p:spPr>
              <a:xfrm>
                <a:off x="1659721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B45A110-C3B4-D943-87B9-5D1B0ACB58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721" y="2611414"/>
                <a:ext cx="569686" cy="493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BD72AF6-0A54-5B44-A1C0-A860DE92D841}"/>
                  </a:ext>
                </a:extLst>
              </p:cNvPr>
              <p:cNvSpPr/>
              <p:nvPr/>
            </p:nvSpPr>
            <p:spPr>
              <a:xfrm>
                <a:off x="2249749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BD72AF6-0A54-5B44-A1C0-A860DE92D8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749" y="2611414"/>
                <a:ext cx="569686" cy="4934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76E6442-71DF-4543-BBBB-1EE778522A33}"/>
                  </a:ext>
                </a:extLst>
              </p:cNvPr>
              <p:cNvSpPr/>
              <p:nvPr/>
            </p:nvSpPr>
            <p:spPr>
              <a:xfrm>
                <a:off x="2839777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76E6442-71DF-4543-BBBB-1EE778522A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777" y="2611414"/>
                <a:ext cx="569686" cy="493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A27583B-CE5B-B34B-AAFD-5F494C79AFD5}"/>
                  </a:ext>
                </a:extLst>
              </p:cNvPr>
              <p:cNvSpPr txBox="1"/>
              <p:nvPr/>
            </p:nvSpPr>
            <p:spPr>
              <a:xfrm>
                <a:off x="399751" y="1982479"/>
                <a:ext cx="6379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A27583B-CE5B-B34B-AAFD-5F494C79A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51" y="1982479"/>
                <a:ext cx="63799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8C1B426-10BC-D349-AC1F-B7F614211D35}"/>
                  </a:ext>
                </a:extLst>
              </p:cNvPr>
              <p:cNvSpPr txBox="1"/>
              <p:nvPr/>
            </p:nvSpPr>
            <p:spPr>
              <a:xfrm>
                <a:off x="392122" y="2671775"/>
                <a:ext cx="639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𝒱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8C1B426-10BC-D349-AC1F-B7F614211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22" y="2671775"/>
                <a:ext cx="63921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Content Placeholder 12">
            <a:extLst>
              <a:ext uri="{FF2B5EF4-FFF2-40B4-BE49-F238E27FC236}">
                <a16:creationId xmlns:a16="http://schemas.microsoft.com/office/drawing/2014/main" id="{AE4E5FED-F9A8-3846-8A08-A944BEF71A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7559" y="1329175"/>
            <a:ext cx="426975" cy="4954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137111B-F5DA-1D4D-82CF-A475CE8111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6016" y="1319050"/>
            <a:ext cx="373791" cy="51573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090A707-1A89-BA4B-B3DE-239CE4F620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0802" y="1303753"/>
            <a:ext cx="372271" cy="5070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971AB93-2721-EA4F-AF74-3019C6AD59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0219" y="1313877"/>
            <a:ext cx="414115" cy="52090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72A0EB1-BD9C-B946-BEB2-C29E532792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47385" y="1303753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B70667B-7868-CF49-8B1A-AE9E221AA48F}"/>
                  </a:ext>
                </a:extLst>
              </p:cNvPr>
              <p:cNvSpPr/>
              <p:nvPr/>
            </p:nvSpPr>
            <p:spPr>
              <a:xfrm>
                <a:off x="8951288" y="192040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B70667B-7868-CF49-8B1A-AE9E221AA4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88" y="1920401"/>
                <a:ext cx="569686" cy="49348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6461A3D-0674-834E-830C-1850A5FF984A}"/>
                  </a:ext>
                </a:extLst>
              </p:cNvPr>
              <p:cNvSpPr/>
              <p:nvPr/>
            </p:nvSpPr>
            <p:spPr>
              <a:xfrm>
                <a:off x="8149033" y="1920402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6461A3D-0674-834E-830C-1850A5FF9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033" y="1920402"/>
                <a:ext cx="569686" cy="4934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88E08D1-9753-6E45-8C07-9D0911A7E4DF}"/>
                  </a:ext>
                </a:extLst>
              </p:cNvPr>
              <p:cNvSpPr/>
              <p:nvPr/>
            </p:nvSpPr>
            <p:spPr>
              <a:xfrm>
                <a:off x="7346203" y="1920403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88E08D1-9753-6E45-8C07-9D0911A7E4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203" y="1920403"/>
                <a:ext cx="569686" cy="4934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A6380FA-A4F8-5344-9281-6873FA68E2F5}"/>
                  </a:ext>
                </a:extLst>
              </p:cNvPr>
              <p:cNvSpPr/>
              <p:nvPr/>
            </p:nvSpPr>
            <p:spPr>
              <a:xfrm>
                <a:off x="10564196" y="192040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A6380FA-A4F8-5344-9281-6873FA68E2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4196" y="1920401"/>
                <a:ext cx="569686" cy="49348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301108B-03F2-AE49-AC51-EF71876FBF58}"/>
                  </a:ext>
                </a:extLst>
              </p:cNvPr>
              <p:cNvSpPr/>
              <p:nvPr/>
            </p:nvSpPr>
            <p:spPr>
              <a:xfrm>
                <a:off x="9761941" y="1920402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301108B-03F2-AE49-AC51-EF71876FBF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941" y="1920402"/>
                <a:ext cx="569686" cy="4934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EDC1418-BC9B-184A-9AC2-FFE081DF8164}"/>
                  </a:ext>
                </a:extLst>
              </p:cNvPr>
              <p:cNvSpPr/>
              <p:nvPr/>
            </p:nvSpPr>
            <p:spPr>
              <a:xfrm>
                <a:off x="8951288" y="2565560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EDC1418-BC9B-184A-9AC2-FFE081DF81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88" y="2565560"/>
                <a:ext cx="569686" cy="49348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151A448-CE96-334C-8D5C-D32F109E016D}"/>
                  </a:ext>
                </a:extLst>
              </p:cNvPr>
              <p:cNvSpPr/>
              <p:nvPr/>
            </p:nvSpPr>
            <p:spPr>
              <a:xfrm>
                <a:off x="8149033" y="256556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151A448-CE96-334C-8D5C-D32F109E01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033" y="2565561"/>
                <a:ext cx="569686" cy="49348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6126EB1-D149-0746-BF8D-72656A51C150}"/>
                  </a:ext>
                </a:extLst>
              </p:cNvPr>
              <p:cNvSpPr/>
              <p:nvPr/>
            </p:nvSpPr>
            <p:spPr>
              <a:xfrm>
                <a:off x="7346203" y="2565562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6126EB1-D149-0746-BF8D-72656A51C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203" y="2565562"/>
                <a:ext cx="569686" cy="49348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EEA83D0-69AF-884C-9DA2-1B6A3004F206}"/>
                  </a:ext>
                </a:extLst>
              </p:cNvPr>
              <p:cNvSpPr/>
              <p:nvPr/>
            </p:nvSpPr>
            <p:spPr>
              <a:xfrm>
                <a:off x="10564196" y="2565560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EEA83D0-69AF-884C-9DA2-1B6A3004F2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4196" y="2565560"/>
                <a:ext cx="569686" cy="49348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A0F0C27-92CC-2E4A-A696-5A14CF725F0F}"/>
                  </a:ext>
                </a:extLst>
              </p:cNvPr>
              <p:cNvSpPr/>
              <p:nvPr/>
            </p:nvSpPr>
            <p:spPr>
              <a:xfrm>
                <a:off x="9761941" y="256556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A0F0C27-92CC-2E4A-A696-5A14CF725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941" y="2565561"/>
                <a:ext cx="569686" cy="49348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83610B8-8907-D64B-9B10-52F0AC6ACC80}"/>
              </a:ext>
            </a:extLst>
          </p:cNvPr>
          <p:cNvCxnSpPr/>
          <p:nvPr/>
        </p:nvCxnSpPr>
        <p:spPr>
          <a:xfrm>
            <a:off x="4253189" y="2189073"/>
            <a:ext cx="21528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98912EB-453A-C34D-B4D9-C104FEA175CF}"/>
              </a:ext>
            </a:extLst>
          </p:cNvPr>
          <p:cNvCxnSpPr/>
          <p:nvPr/>
        </p:nvCxnSpPr>
        <p:spPr>
          <a:xfrm>
            <a:off x="4253189" y="2850755"/>
            <a:ext cx="21528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7A3A153C-EFC4-4846-9EAA-4707F86ECFEC}"/>
              </a:ext>
            </a:extLst>
          </p:cNvPr>
          <p:cNvSpPr txBox="1"/>
          <p:nvPr/>
        </p:nvSpPr>
        <p:spPr>
          <a:xfrm>
            <a:off x="4679944" y="2227527"/>
            <a:ext cx="1338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Packed Secret Sharing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89A2D27-04B2-864F-A714-C130C2E07B01}"/>
                  </a:ext>
                </a:extLst>
              </p:cNvPr>
              <p:cNvSpPr/>
              <p:nvPr/>
            </p:nvSpPr>
            <p:spPr>
              <a:xfrm>
                <a:off x="1078460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89A2D27-04B2-864F-A714-C130C2E07B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460" y="1904104"/>
                <a:ext cx="569686" cy="49348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4C0941F-E607-8148-834B-BE4089010F94}"/>
                  </a:ext>
                </a:extLst>
              </p:cNvPr>
              <p:cNvSpPr/>
              <p:nvPr/>
            </p:nvSpPr>
            <p:spPr>
              <a:xfrm>
                <a:off x="1668488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4C0941F-E607-8148-834B-BE4089010F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488" y="1904104"/>
                <a:ext cx="569686" cy="49348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3CA3C1D-35D1-554A-8B1B-DE5AD701150F}"/>
                  </a:ext>
                </a:extLst>
              </p:cNvPr>
              <p:cNvSpPr/>
              <p:nvPr/>
            </p:nvSpPr>
            <p:spPr>
              <a:xfrm>
                <a:off x="2258516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3CA3C1D-35D1-554A-8B1B-DE5AD70115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516" y="1904104"/>
                <a:ext cx="569686" cy="49348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5A79333-5F15-9942-A9BC-9C00787E5F8E}"/>
                  </a:ext>
                </a:extLst>
              </p:cNvPr>
              <p:cNvSpPr/>
              <p:nvPr/>
            </p:nvSpPr>
            <p:spPr>
              <a:xfrm>
                <a:off x="2848544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5A79333-5F15-9942-A9BC-9C00787E5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544" y="1904104"/>
                <a:ext cx="569686" cy="49348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533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24FAD-2659-4E49-BEC5-511AADEF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using PSS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6F4CD2-5C2A-2149-8A4C-FA8D2EE53A04}"/>
                  </a:ext>
                </a:extLst>
              </p:cNvPr>
              <p:cNvSpPr/>
              <p:nvPr/>
            </p:nvSpPr>
            <p:spPr>
              <a:xfrm>
                <a:off x="1058118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6F4CD2-5C2A-2149-8A4C-FA8D2EE53A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118" y="2611414"/>
                <a:ext cx="569686" cy="493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B45A110-C3B4-D943-87B9-5D1B0ACB58C9}"/>
                  </a:ext>
                </a:extLst>
              </p:cNvPr>
              <p:cNvSpPr/>
              <p:nvPr/>
            </p:nvSpPr>
            <p:spPr>
              <a:xfrm>
                <a:off x="1648146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B45A110-C3B4-D943-87B9-5D1B0ACB58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46" y="2611414"/>
                <a:ext cx="569686" cy="493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BD72AF6-0A54-5B44-A1C0-A860DE92D841}"/>
                  </a:ext>
                </a:extLst>
              </p:cNvPr>
              <p:cNvSpPr/>
              <p:nvPr/>
            </p:nvSpPr>
            <p:spPr>
              <a:xfrm>
                <a:off x="2238174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BD72AF6-0A54-5B44-A1C0-A860DE92D8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174" y="2611414"/>
                <a:ext cx="569686" cy="4934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76E6442-71DF-4543-BBBB-1EE778522A33}"/>
                  </a:ext>
                </a:extLst>
              </p:cNvPr>
              <p:cNvSpPr/>
              <p:nvPr/>
            </p:nvSpPr>
            <p:spPr>
              <a:xfrm>
                <a:off x="2828202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76E6442-71DF-4543-BBBB-1EE778522A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202" y="2611414"/>
                <a:ext cx="569686" cy="493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A27583B-CE5B-B34B-AAFD-5F494C79AFD5}"/>
                  </a:ext>
                </a:extLst>
              </p:cNvPr>
              <p:cNvSpPr txBox="1"/>
              <p:nvPr/>
            </p:nvSpPr>
            <p:spPr>
              <a:xfrm>
                <a:off x="399751" y="1982479"/>
                <a:ext cx="6379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A27583B-CE5B-B34B-AAFD-5F494C79A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51" y="1982479"/>
                <a:ext cx="63799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8C1B426-10BC-D349-AC1F-B7F614211D35}"/>
                  </a:ext>
                </a:extLst>
              </p:cNvPr>
              <p:cNvSpPr txBox="1"/>
              <p:nvPr/>
            </p:nvSpPr>
            <p:spPr>
              <a:xfrm>
                <a:off x="392122" y="2671775"/>
                <a:ext cx="639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𝒱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8C1B426-10BC-D349-AC1F-B7F614211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22" y="2671775"/>
                <a:ext cx="63921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Content Placeholder 12">
            <a:extLst>
              <a:ext uri="{FF2B5EF4-FFF2-40B4-BE49-F238E27FC236}">
                <a16:creationId xmlns:a16="http://schemas.microsoft.com/office/drawing/2014/main" id="{AE4E5FED-F9A8-3846-8A08-A944BEF71A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7559" y="1329175"/>
            <a:ext cx="426975" cy="4954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137111B-F5DA-1D4D-82CF-A475CE8111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6016" y="1319050"/>
            <a:ext cx="373791" cy="51573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090A707-1A89-BA4B-B3DE-239CE4F620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0802" y="1303753"/>
            <a:ext cx="372271" cy="5070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971AB93-2721-EA4F-AF74-3019C6AD59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0219" y="1313877"/>
            <a:ext cx="414115" cy="52090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72A0EB1-BD9C-B946-BEB2-C29E532792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47385" y="1303753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B70667B-7868-CF49-8B1A-AE9E221AA48F}"/>
                  </a:ext>
                </a:extLst>
              </p:cNvPr>
              <p:cNvSpPr/>
              <p:nvPr/>
            </p:nvSpPr>
            <p:spPr>
              <a:xfrm>
                <a:off x="8951288" y="192040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B70667B-7868-CF49-8B1A-AE9E221AA4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88" y="1920401"/>
                <a:ext cx="569686" cy="49348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6461A3D-0674-834E-830C-1850A5FF984A}"/>
                  </a:ext>
                </a:extLst>
              </p:cNvPr>
              <p:cNvSpPr/>
              <p:nvPr/>
            </p:nvSpPr>
            <p:spPr>
              <a:xfrm>
                <a:off x="8149033" y="1920402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6461A3D-0674-834E-830C-1850A5FF9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033" y="1920402"/>
                <a:ext cx="569686" cy="4934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88E08D1-9753-6E45-8C07-9D0911A7E4DF}"/>
                  </a:ext>
                </a:extLst>
              </p:cNvPr>
              <p:cNvSpPr/>
              <p:nvPr/>
            </p:nvSpPr>
            <p:spPr>
              <a:xfrm>
                <a:off x="7346203" y="1920403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88E08D1-9753-6E45-8C07-9D0911A7E4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203" y="1920403"/>
                <a:ext cx="569686" cy="4934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A6380FA-A4F8-5344-9281-6873FA68E2F5}"/>
                  </a:ext>
                </a:extLst>
              </p:cNvPr>
              <p:cNvSpPr/>
              <p:nvPr/>
            </p:nvSpPr>
            <p:spPr>
              <a:xfrm>
                <a:off x="10564196" y="192040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A6380FA-A4F8-5344-9281-6873FA68E2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4196" y="1920401"/>
                <a:ext cx="569686" cy="49348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301108B-03F2-AE49-AC51-EF71876FBF58}"/>
                  </a:ext>
                </a:extLst>
              </p:cNvPr>
              <p:cNvSpPr/>
              <p:nvPr/>
            </p:nvSpPr>
            <p:spPr>
              <a:xfrm>
                <a:off x="9761941" y="1920402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301108B-03F2-AE49-AC51-EF71876FBF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941" y="1920402"/>
                <a:ext cx="569686" cy="4934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EDC1418-BC9B-184A-9AC2-FFE081DF8164}"/>
                  </a:ext>
                </a:extLst>
              </p:cNvPr>
              <p:cNvSpPr/>
              <p:nvPr/>
            </p:nvSpPr>
            <p:spPr>
              <a:xfrm>
                <a:off x="8951288" y="2565560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EDC1418-BC9B-184A-9AC2-FFE081DF81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88" y="2565560"/>
                <a:ext cx="569686" cy="49348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151A448-CE96-334C-8D5C-D32F109E016D}"/>
                  </a:ext>
                </a:extLst>
              </p:cNvPr>
              <p:cNvSpPr/>
              <p:nvPr/>
            </p:nvSpPr>
            <p:spPr>
              <a:xfrm>
                <a:off x="8149033" y="256556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151A448-CE96-334C-8D5C-D32F109E01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033" y="2565561"/>
                <a:ext cx="569686" cy="49348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6126EB1-D149-0746-BF8D-72656A51C150}"/>
                  </a:ext>
                </a:extLst>
              </p:cNvPr>
              <p:cNvSpPr/>
              <p:nvPr/>
            </p:nvSpPr>
            <p:spPr>
              <a:xfrm>
                <a:off x="7346203" y="2565562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6126EB1-D149-0746-BF8D-72656A51C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203" y="2565562"/>
                <a:ext cx="569686" cy="49348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EEA83D0-69AF-884C-9DA2-1B6A3004F206}"/>
                  </a:ext>
                </a:extLst>
              </p:cNvPr>
              <p:cNvSpPr/>
              <p:nvPr/>
            </p:nvSpPr>
            <p:spPr>
              <a:xfrm>
                <a:off x="10564196" y="2565560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EEA83D0-69AF-884C-9DA2-1B6A3004F2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4196" y="2565560"/>
                <a:ext cx="569686" cy="49348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A0F0C27-92CC-2E4A-A696-5A14CF725F0F}"/>
                  </a:ext>
                </a:extLst>
              </p:cNvPr>
              <p:cNvSpPr/>
              <p:nvPr/>
            </p:nvSpPr>
            <p:spPr>
              <a:xfrm>
                <a:off x="9761941" y="256556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A0F0C27-92CC-2E4A-A696-5A14CF725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941" y="2565561"/>
                <a:ext cx="569686" cy="49348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89A2D27-04B2-864F-A714-C130C2E07B01}"/>
                  </a:ext>
                </a:extLst>
              </p:cNvPr>
              <p:cNvSpPr/>
              <p:nvPr/>
            </p:nvSpPr>
            <p:spPr>
              <a:xfrm>
                <a:off x="1078460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89A2D27-04B2-864F-A714-C130C2E07B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460" y="1904104"/>
                <a:ext cx="569686" cy="49348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4C0941F-E607-8148-834B-BE4089010F94}"/>
                  </a:ext>
                </a:extLst>
              </p:cNvPr>
              <p:cNvSpPr/>
              <p:nvPr/>
            </p:nvSpPr>
            <p:spPr>
              <a:xfrm>
                <a:off x="1668488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4C0941F-E607-8148-834B-BE4089010F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488" y="1904104"/>
                <a:ext cx="569686" cy="49348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3CA3C1D-35D1-554A-8B1B-DE5AD701150F}"/>
                  </a:ext>
                </a:extLst>
              </p:cNvPr>
              <p:cNvSpPr/>
              <p:nvPr/>
            </p:nvSpPr>
            <p:spPr>
              <a:xfrm>
                <a:off x="2258516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3CA3C1D-35D1-554A-8B1B-DE5AD70115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516" y="1904104"/>
                <a:ext cx="569686" cy="49348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5A79333-5F15-9942-A9BC-9C00787E5F8E}"/>
                  </a:ext>
                </a:extLst>
              </p:cNvPr>
              <p:cNvSpPr/>
              <p:nvPr/>
            </p:nvSpPr>
            <p:spPr>
              <a:xfrm>
                <a:off x="2848544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5A79333-5F15-9942-A9BC-9C00787E5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544" y="1904104"/>
                <a:ext cx="569686" cy="49348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6602FB5C-13BA-7547-BD6F-0A6958069204}"/>
              </a:ext>
            </a:extLst>
          </p:cNvPr>
          <p:cNvSpPr txBox="1"/>
          <p:nvPr/>
        </p:nvSpPr>
        <p:spPr>
          <a:xfrm>
            <a:off x="2411215" y="3434133"/>
            <a:ext cx="1478105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Addition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1BEFB87-FA1D-4745-9EA4-A61DA14865A4}"/>
                  </a:ext>
                </a:extLst>
              </p:cNvPr>
              <p:cNvSpPr/>
              <p:nvPr/>
            </p:nvSpPr>
            <p:spPr>
              <a:xfrm>
                <a:off x="570048" y="4589007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1BEFB87-FA1D-4745-9EA4-A61DA14865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48" y="4589007"/>
                <a:ext cx="928530" cy="49348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3" name="Content Placeholder 12">
            <a:extLst>
              <a:ext uri="{FF2B5EF4-FFF2-40B4-BE49-F238E27FC236}">
                <a16:creationId xmlns:a16="http://schemas.microsoft.com/office/drawing/2014/main" id="{91BB2F41-64AD-9A46-8CD6-375EDFFC02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504" y="4005420"/>
            <a:ext cx="426975" cy="49548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29AFB23-0429-7A45-A3CA-84E6A75C7C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3814" y="3971357"/>
            <a:ext cx="373791" cy="51573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1EA53DB1-492C-0A4E-AB53-1C0762A90A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3520" y="3990122"/>
            <a:ext cx="372271" cy="50709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35E1E413-064D-DE40-AE68-303D1119D9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0669" y="3990122"/>
            <a:ext cx="414115" cy="520904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0B107AAF-FE70-EC42-AE46-AECE768D3D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4974" y="3980525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D7E30217-C6F1-E648-9992-F6507C687855}"/>
                  </a:ext>
                </a:extLst>
              </p:cNvPr>
              <p:cNvSpPr/>
              <p:nvPr/>
            </p:nvSpPr>
            <p:spPr>
              <a:xfrm>
                <a:off x="1630782" y="4592093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D7E30217-C6F1-E648-9992-F6507C6878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782" y="4592093"/>
                <a:ext cx="928530" cy="49348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5C198A9D-3D9B-2A42-A677-09222FD364E7}"/>
                  </a:ext>
                </a:extLst>
              </p:cNvPr>
              <p:cNvSpPr/>
              <p:nvPr/>
            </p:nvSpPr>
            <p:spPr>
              <a:xfrm>
                <a:off x="2686003" y="4591005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5C198A9D-3D9B-2A42-A677-09222FD364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003" y="4591005"/>
                <a:ext cx="928530" cy="49348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8455829-59F1-0E47-B390-41B7032DF669}"/>
                  </a:ext>
                </a:extLst>
              </p:cNvPr>
              <p:cNvSpPr/>
              <p:nvPr/>
            </p:nvSpPr>
            <p:spPr>
              <a:xfrm>
                <a:off x="3741224" y="4587102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8455829-59F1-0E47-B390-41B7032DF6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224" y="4587102"/>
                <a:ext cx="928530" cy="493485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B37CB5A1-472E-3845-8648-0DF9286EDC99}"/>
                  </a:ext>
                </a:extLst>
              </p:cNvPr>
              <p:cNvSpPr/>
              <p:nvPr/>
            </p:nvSpPr>
            <p:spPr>
              <a:xfrm>
                <a:off x="4796445" y="4587102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B37CB5A1-472E-3845-8648-0DF9286ED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445" y="4587102"/>
                <a:ext cx="928530" cy="49348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BDDDD7B-7D26-3443-AA51-E988A9757A13}"/>
              </a:ext>
            </a:extLst>
          </p:cNvPr>
          <p:cNvCxnSpPr/>
          <p:nvPr/>
        </p:nvCxnSpPr>
        <p:spPr>
          <a:xfrm>
            <a:off x="4253189" y="2189073"/>
            <a:ext cx="21528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E935884-CD70-3241-974D-0F2DF1C35CBD}"/>
              </a:ext>
            </a:extLst>
          </p:cNvPr>
          <p:cNvCxnSpPr/>
          <p:nvPr/>
        </p:nvCxnSpPr>
        <p:spPr>
          <a:xfrm>
            <a:off x="4253189" y="2850755"/>
            <a:ext cx="21528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F33B37B-17C4-2446-BCFD-8AD60B320FBC}"/>
              </a:ext>
            </a:extLst>
          </p:cNvPr>
          <p:cNvSpPr txBox="1"/>
          <p:nvPr/>
        </p:nvSpPr>
        <p:spPr>
          <a:xfrm>
            <a:off x="4679944" y="2227527"/>
            <a:ext cx="1338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Packed Secret Sharing</a:t>
            </a:r>
          </a:p>
        </p:txBody>
      </p:sp>
    </p:spTree>
    <p:extLst>
      <p:ext uri="{BB962C8B-B14F-4D97-AF65-F5344CB8AC3E}">
        <p14:creationId xmlns:p14="http://schemas.microsoft.com/office/powerpoint/2010/main" val="4169107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24FAD-2659-4E49-BEC5-511AADEF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using PSS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7C8F82-CD01-6A49-BCCB-4A131252F0C3}"/>
                  </a:ext>
                </a:extLst>
              </p:cNvPr>
              <p:cNvSpPr/>
              <p:nvPr/>
            </p:nvSpPr>
            <p:spPr>
              <a:xfrm>
                <a:off x="1325674" y="5919947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7C8F82-CD01-6A49-BCCB-4A131252F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674" y="5919947"/>
                <a:ext cx="928530" cy="493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6F4CD2-5C2A-2149-8A4C-FA8D2EE53A04}"/>
                  </a:ext>
                </a:extLst>
              </p:cNvPr>
              <p:cNvSpPr/>
              <p:nvPr/>
            </p:nvSpPr>
            <p:spPr>
              <a:xfrm>
                <a:off x="1058118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6F4CD2-5C2A-2149-8A4C-FA8D2EE53A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118" y="2611414"/>
                <a:ext cx="569686" cy="493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B45A110-C3B4-D943-87B9-5D1B0ACB58C9}"/>
                  </a:ext>
                </a:extLst>
              </p:cNvPr>
              <p:cNvSpPr/>
              <p:nvPr/>
            </p:nvSpPr>
            <p:spPr>
              <a:xfrm>
                <a:off x="1648146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B45A110-C3B4-D943-87B9-5D1B0ACB58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46" y="2611414"/>
                <a:ext cx="569686" cy="4934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BD72AF6-0A54-5B44-A1C0-A860DE92D841}"/>
                  </a:ext>
                </a:extLst>
              </p:cNvPr>
              <p:cNvSpPr/>
              <p:nvPr/>
            </p:nvSpPr>
            <p:spPr>
              <a:xfrm>
                <a:off x="2238174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BD72AF6-0A54-5B44-A1C0-A860DE92D8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174" y="2611414"/>
                <a:ext cx="569686" cy="493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76E6442-71DF-4543-BBBB-1EE778522A33}"/>
                  </a:ext>
                </a:extLst>
              </p:cNvPr>
              <p:cNvSpPr/>
              <p:nvPr/>
            </p:nvSpPr>
            <p:spPr>
              <a:xfrm>
                <a:off x="2828202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76E6442-71DF-4543-BBBB-1EE778522A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202" y="2611414"/>
                <a:ext cx="569686" cy="4934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A27583B-CE5B-B34B-AAFD-5F494C79AFD5}"/>
                  </a:ext>
                </a:extLst>
              </p:cNvPr>
              <p:cNvSpPr txBox="1"/>
              <p:nvPr/>
            </p:nvSpPr>
            <p:spPr>
              <a:xfrm>
                <a:off x="399751" y="1982479"/>
                <a:ext cx="6379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A27583B-CE5B-B34B-AAFD-5F494C79A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51" y="1982479"/>
                <a:ext cx="63799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8C1B426-10BC-D349-AC1F-B7F614211D35}"/>
                  </a:ext>
                </a:extLst>
              </p:cNvPr>
              <p:cNvSpPr txBox="1"/>
              <p:nvPr/>
            </p:nvSpPr>
            <p:spPr>
              <a:xfrm>
                <a:off x="392122" y="2671775"/>
                <a:ext cx="639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𝒱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8C1B426-10BC-D349-AC1F-B7F614211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22" y="2671775"/>
                <a:ext cx="63921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Content Placeholder 12">
            <a:extLst>
              <a:ext uri="{FF2B5EF4-FFF2-40B4-BE49-F238E27FC236}">
                <a16:creationId xmlns:a16="http://schemas.microsoft.com/office/drawing/2014/main" id="{AE4E5FED-F9A8-3846-8A08-A944BEF71A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7559" y="1329175"/>
            <a:ext cx="426975" cy="4954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137111B-F5DA-1D4D-82CF-A475CE8111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6016" y="1319050"/>
            <a:ext cx="373791" cy="51573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090A707-1A89-BA4B-B3DE-239CE4F620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0802" y="1303753"/>
            <a:ext cx="372271" cy="5070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971AB93-2721-EA4F-AF74-3019C6AD59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0219" y="1313877"/>
            <a:ext cx="414115" cy="52090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72A0EB1-BD9C-B946-BEB2-C29E53279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7385" y="1303753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B70667B-7868-CF49-8B1A-AE9E221AA48F}"/>
                  </a:ext>
                </a:extLst>
              </p:cNvPr>
              <p:cNvSpPr/>
              <p:nvPr/>
            </p:nvSpPr>
            <p:spPr>
              <a:xfrm>
                <a:off x="8951288" y="192040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B70667B-7868-CF49-8B1A-AE9E221AA4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88" y="1920401"/>
                <a:ext cx="569686" cy="4934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6461A3D-0674-834E-830C-1850A5FF984A}"/>
                  </a:ext>
                </a:extLst>
              </p:cNvPr>
              <p:cNvSpPr/>
              <p:nvPr/>
            </p:nvSpPr>
            <p:spPr>
              <a:xfrm>
                <a:off x="8149033" y="1920402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6461A3D-0674-834E-830C-1850A5FF9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033" y="1920402"/>
                <a:ext cx="569686" cy="4934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88E08D1-9753-6E45-8C07-9D0911A7E4DF}"/>
                  </a:ext>
                </a:extLst>
              </p:cNvPr>
              <p:cNvSpPr/>
              <p:nvPr/>
            </p:nvSpPr>
            <p:spPr>
              <a:xfrm>
                <a:off x="7346203" y="1920403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88E08D1-9753-6E45-8C07-9D0911A7E4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203" y="1920403"/>
                <a:ext cx="569686" cy="49348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A6380FA-A4F8-5344-9281-6873FA68E2F5}"/>
                  </a:ext>
                </a:extLst>
              </p:cNvPr>
              <p:cNvSpPr/>
              <p:nvPr/>
            </p:nvSpPr>
            <p:spPr>
              <a:xfrm>
                <a:off x="10564196" y="192040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A6380FA-A4F8-5344-9281-6873FA68E2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4196" y="1920401"/>
                <a:ext cx="569686" cy="4934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301108B-03F2-AE49-AC51-EF71876FBF58}"/>
                  </a:ext>
                </a:extLst>
              </p:cNvPr>
              <p:cNvSpPr/>
              <p:nvPr/>
            </p:nvSpPr>
            <p:spPr>
              <a:xfrm>
                <a:off x="9761941" y="1920402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301108B-03F2-AE49-AC51-EF71876FBF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941" y="1920402"/>
                <a:ext cx="569686" cy="49348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EDC1418-BC9B-184A-9AC2-FFE081DF8164}"/>
                  </a:ext>
                </a:extLst>
              </p:cNvPr>
              <p:cNvSpPr/>
              <p:nvPr/>
            </p:nvSpPr>
            <p:spPr>
              <a:xfrm>
                <a:off x="8951288" y="2565560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EDC1418-BC9B-184A-9AC2-FFE081DF81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88" y="2565560"/>
                <a:ext cx="569686" cy="49348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151A448-CE96-334C-8D5C-D32F109E016D}"/>
                  </a:ext>
                </a:extLst>
              </p:cNvPr>
              <p:cNvSpPr/>
              <p:nvPr/>
            </p:nvSpPr>
            <p:spPr>
              <a:xfrm>
                <a:off x="8149033" y="256556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151A448-CE96-334C-8D5C-D32F109E01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033" y="2565561"/>
                <a:ext cx="569686" cy="49348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6126EB1-D149-0746-BF8D-72656A51C150}"/>
                  </a:ext>
                </a:extLst>
              </p:cNvPr>
              <p:cNvSpPr/>
              <p:nvPr/>
            </p:nvSpPr>
            <p:spPr>
              <a:xfrm>
                <a:off x="7346203" y="2565562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6126EB1-D149-0746-BF8D-72656A51C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203" y="2565562"/>
                <a:ext cx="569686" cy="49348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EEA83D0-69AF-884C-9DA2-1B6A3004F206}"/>
                  </a:ext>
                </a:extLst>
              </p:cNvPr>
              <p:cNvSpPr/>
              <p:nvPr/>
            </p:nvSpPr>
            <p:spPr>
              <a:xfrm>
                <a:off x="10564196" y="2565560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EEA83D0-69AF-884C-9DA2-1B6A3004F2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4196" y="2565560"/>
                <a:ext cx="569686" cy="49348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A0F0C27-92CC-2E4A-A696-5A14CF725F0F}"/>
                  </a:ext>
                </a:extLst>
              </p:cNvPr>
              <p:cNvSpPr/>
              <p:nvPr/>
            </p:nvSpPr>
            <p:spPr>
              <a:xfrm>
                <a:off x="9761941" y="256556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A0F0C27-92CC-2E4A-A696-5A14CF725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941" y="2565561"/>
                <a:ext cx="569686" cy="49348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3A74F5E-9381-4743-9131-1BC9E6BCFEF8}"/>
                  </a:ext>
                </a:extLst>
              </p:cNvPr>
              <p:cNvSpPr/>
              <p:nvPr/>
            </p:nvSpPr>
            <p:spPr>
              <a:xfrm>
                <a:off x="2255159" y="5919947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3A74F5E-9381-4743-9131-1BC9E6BCFE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159" y="5919947"/>
                <a:ext cx="928530" cy="49348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4C33A71-ED90-1B49-B6AB-B9D431786D86}"/>
                  </a:ext>
                </a:extLst>
              </p:cNvPr>
              <p:cNvSpPr/>
              <p:nvPr/>
            </p:nvSpPr>
            <p:spPr>
              <a:xfrm>
                <a:off x="3183689" y="5919947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4C33A71-ED90-1B49-B6AB-B9D431786D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689" y="5919947"/>
                <a:ext cx="928530" cy="49348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B4072D1-5637-1F47-9C7E-5D62BB7830A8}"/>
                  </a:ext>
                </a:extLst>
              </p:cNvPr>
              <p:cNvSpPr/>
              <p:nvPr/>
            </p:nvSpPr>
            <p:spPr>
              <a:xfrm>
                <a:off x="4112219" y="5919946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B4072D1-5637-1F47-9C7E-5D62BB7830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219" y="5919946"/>
                <a:ext cx="928530" cy="49348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89A2D27-04B2-864F-A714-C130C2E07B01}"/>
                  </a:ext>
                </a:extLst>
              </p:cNvPr>
              <p:cNvSpPr/>
              <p:nvPr/>
            </p:nvSpPr>
            <p:spPr>
              <a:xfrm>
                <a:off x="1078460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89A2D27-04B2-864F-A714-C130C2E07B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460" y="1904104"/>
                <a:ext cx="569686" cy="49348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4C0941F-E607-8148-834B-BE4089010F94}"/>
                  </a:ext>
                </a:extLst>
              </p:cNvPr>
              <p:cNvSpPr/>
              <p:nvPr/>
            </p:nvSpPr>
            <p:spPr>
              <a:xfrm>
                <a:off x="1668488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4C0941F-E607-8148-834B-BE4089010F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488" y="1904104"/>
                <a:ext cx="569686" cy="49348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3CA3C1D-35D1-554A-8B1B-DE5AD701150F}"/>
                  </a:ext>
                </a:extLst>
              </p:cNvPr>
              <p:cNvSpPr/>
              <p:nvPr/>
            </p:nvSpPr>
            <p:spPr>
              <a:xfrm>
                <a:off x="2258516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3CA3C1D-35D1-554A-8B1B-DE5AD70115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516" y="1904104"/>
                <a:ext cx="569686" cy="49348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5A79333-5F15-9942-A9BC-9C00787E5F8E}"/>
                  </a:ext>
                </a:extLst>
              </p:cNvPr>
              <p:cNvSpPr/>
              <p:nvPr/>
            </p:nvSpPr>
            <p:spPr>
              <a:xfrm>
                <a:off x="2848544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5A79333-5F15-9942-A9BC-9C00787E5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544" y="1904104"/>
                <a:ext cx="569686" cy="493485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6602FB5C-13BA-7547-BD6F-0A6958069204}"/>
              </a:ext>
            </a:extLst>
          </p:cNvPr>
          <p:cNvSpPr txBox="1"/>
          <p:nvPr/>
        </p:nvSpPr>
        <p:spPr>
          <a:xfrm>
            <a:off x="2411215" y="3434133"/>
            <a:ext cx="1478105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Addition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1BEFB87-FA1D-4745-9EA4-A61DA14865A4}"/>
                  </a:ext>
                </a:extLst>
              </p:cNvPr>
              <p:cNvSpPr/>
              <p:nvPr/>
            </p:nvSpPr>
            <p:spPr>
              <a:xfrm>
                <a:off x="570048" y="4589007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1BEFB87-FA1D-4745-9EA4-A61DA14865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48" y="4589007"/>
                <a:ext cx="928530" cy="49348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3" name="Content Placeholder 12">
            <a:extLst>
              <a:ext uri="{FF2B5EF4-FFF2-40B4-BE49-F238E27FC236}">
                <a16:creationId xmlns:a16="http://schemas.microsoft.com/office/drawing/2014/main" id="{91BB2F41-64AD-9A46-8CD6-375EDFFC02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504" y="4005420"/>
            <a:ext cx="426975" cy="49548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29AFB23-0429-7A45-A3CA-84E6A75C7C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3814" y="3971357"/>
            <a:ext cx="373791" cy="51573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1EA53DB1-492C-0A4E-AB53-1C0762A90A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3520" y="3990122"/>
            <a:ext cx="372271" cy="50709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35E1E413-064D-DE40-AE68-303D1119D9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0669" y="3990122"/>
            <a:ext cx="414115" cy="520904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0B107AAF-FE70-EC42-AE46-AECE768D3D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4974" y="3980525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D7E30217-C6F1-E648-9992-F6507C687855}"/>
                  </a:ext>
                </a:extLst>
              </p:cNvPr>
              <p:cNvSpPr/>
              <p:nvPr/>
            </p:nvSpPr>
            <p:spPr>
              <a:xfrm>
                <a:off x="1630782" y="4592093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D7E30217-C6F1-E648-9992-F6507C6878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782" y="4592093"/>
                <a:ext cx="928530" cy="493485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5C198A9D-3D9B-2A42-A677-09222FD364E7}"/>
                  </a:ext>
                </a:extLst>
              </p:cNvPr>
              <p:cNvSpPr/>
              <p:nvPr/>
            </p:nvSpPr>
            <p:spPr>
              <a:xfrm>
                <a:off x="2686003" y="4591005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5C198A9D-3D9B-2A42-A677-09222FD364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003" y="4591005"/>
                <a:ext cx="928530" cy="49348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8455829-59F1-0E47-B390-41B7032DF669}"/>
                  </a:ext>
                </a:extLst>
              </p:cNvPr>
              <p:cNvSpPr/>
              <p:nvPr/>
            </p:nvSpPr>
            <p:spPr>
              <a:xfrm>
                <a:off x="3741224" y="4587102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8455829-59F1-0E47-B390-41B7032DF6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224" y="4587102"/>
                <a:ext cx="928530" cy="49348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B37CB5A1-472E-3845-8648-0DF9286EDC99}"/>
                  </a:ext>
                </a:extLst>
              </p:cNvPr>
              <p:cNvSpPr/>
              <p:nvPr/>
            </p:nvSpPr>
            <p:spPr>
              <a:xfrm>
                <a:off x="4796445" y="4587102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B37CB5A1-472E-3845-8648-0DF9286ED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445" y="4587102"/>
                <a:ext cx="928530" cy="49348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544B08F-3A6A-4944-8C86-EAC34D54733F}"/>
              </a:ext>
            </a:extLst>
          </p:cNvPr>
          <p:cNvCxnSpPr/>
          <p:nvPr/>
        </p:nvCxnSpPr>
        <p:spPr>
          <a:xfrm>
            <a:off x="4253189" y="2189073"/>
            <a:ext cx="21528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D64A62B-F233-3A40-9941-42C434B53688}"/>
              </a:ext>
            </a:extLst>
          </p:cNvPr>
          <p:cNvCxnSpPr/>
          <p:nvPr/>
        </p:nvCxnSpPr>
        <p:spPr>
          <a:xfrm>
            <a:off x="4253189" y="2850755"/>
            <a:ext cx="21528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BD563EB-685C-794A-975A-0D9CC7848630}"/>
              </a:ext>
            </a:extLst>
          </p:cNvPr>
          <p:cNvSpPr txBox="1"/>
          <p:nvPr/>
        </p:nvSpPr>
        <p:spPr>
          <a:xfrm>
            <a:off x="4679944" y="2227527"/>
            <a:ext cx="1338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Packed Secret Sharing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E6DE0FF-4480-DD4E-8542-1804E24BE7C0}"/>
                  </a:ext>
                </a:extLst>
              </p:cNvPr>
              <p:cNvSpPr txBox="1"/>
              <p:nvPr/>
            </p:nvSpPr>
            <p:spPr>
              <a:xfrm>
                <a:off x="1726889" y="5404333"/>
                <a:ext cx="28961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-out-of-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Packed sharing of:</a:t>
                </a: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E6DE0FF-4480-DD4E-8542-1804E24BE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889" y="5404333"/>
                <a:ext cx="2896177" cy="369332"/>
              </a:xfrm>
              <a:prstGeom prst="rect">
                <a:avLst/>
              </a:prstGeom>
              <a:blipFill>
                <a:blip r:embed="rId37"/>
                <a:stretch>
                  <a:fillRect t="-6667" r="-43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2568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24FAD-2659-4E49-BEC5-511AADEF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using PSS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7C8F82-CD01-6A49-BCCB-4A131252F0C3}"/>
                  </a:ext>
                </a:extLst>
              </p:cNvPr>
              <p:cNvSpPr/>
              <p:nvPr/>
            </p:nvSpPr>
            <p:spPr>
              <a:xfrm>
                <a:off x="1325674" y="5919947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7C8F82-CD01-6A49-BCCB-4A131252F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674" y="5919947"/>
                <a:ext cx="928530" cy="493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6F4CD2-5C2A-2149-8A4C-FA8D2EE53A04}"/>
                  </a:ext>
                </a:extLst>
              </p:cNvPr>
              <p:cNvSpPr/>
              <p:nvPr/>
            </p:nvSpPr>
            <p:spPr>
              <a:xfrm>
                <a:off x="1058118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6F4CD2-5C2A-2149-8A4C-FA8D2EE53A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118" y="2611414"/>
                <a:ext cx="569686" cy="493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B45A110-C3B4-D943-87B9-5D1B0ACB58C9}"/>
                  </a:ext>
                </a:extLst>
              </p:cNvPr>
              <p:cNvSpPr/>
              <p:nvPr/>
            </p:nvSpPr>
            <p:spPr>
              <a:xfrm>
                <a:off x="1648146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B45A110-C3B4-D943-87B9-5D1B0ACB58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46" y="2611414"/>
                <a:ext cx="569686" cy="4934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BD72AF6-0A54-5B44-A1C0-A860DE92D841}"/>
                  </a:ext>
                </a:extLst>
              </p:cNvPr>
              <p:cNvSpPr/>
              <p:nvPr/>
            </p:nvSpPr>
            <p:spPr>
              <a:xfrm>
                <a:off x="2238174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BD72AF6-0A54-5B44-A1C0-A860DE92D8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174" y="2611414"/>
                <a:ext cx="569686" cy="493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76E6442-71DF-4543-BBBB-1EE778522A33}"/>
                  </a:ext>
                </a:extLst>
              </p:cNvPr>
              <p:cNvSpPr/>
              <p:nvPr/>
            </p:nvSpPr>
            <p:spPr>
              <a:xfrm>
                <a:off x="2828202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76E6442-71DF-4543-BBBB-1EE778522A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202" y="2611414"/>
                <a:ext cx="569686" cy="4934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A27583B-CE5B-B34B-AAFD-5F494C79AFD5}"/>
                  </a:ext>
                </a:extLst>
              </p:cNvPr>
              <p:cNvSpPr txBox="1"/>
              <p:nvPr/>
            </p:nvSpPr>
            <p:spPr>
              <a:xfrm>
                <a:off x="399751" y="1982479"/>
                <a:ext cx="6379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A27583B-CE5B-B34B-AAFD-5F494C79A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51" y="1982479"/>
                <a:ext cx="63799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8C1B426-10BC-D349-AC1F-B7F614211D35}"/>
                  </a:ext>
                </a:extLst>
              </p:cNvPr>
              <p:cNvSpPr txBox="1"/>
              <p:nvPr/>
            </p:nvSpPr>
            <p:spPr>
              <a:xfrm>
                <a:off x="392122" y="2671775"/>
                <a:ext cx="639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𝒱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8C1B426-10BC-D349-AC1F-B7F614211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22" y="2671775"/>
                <a:ext cx="63921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Content Placeholder 12">
            <a:extLst>
              <a:ext uri="{FF2B5EF4-FFF2-40B4-BE49-F238E27FC236}">
                <a16:creationId xmlns:a16="http://schemas.microsoft.com/office/drawing/2014/main" id="{AE4E5FED-F9A8-3846-8A08-A944BEF71A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7559" y="1329175"/>
            <a:ext cx="426975" cy="4954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137111B-F5DA-1D4D-82CF-A475CE8111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6016" y="1319050"/>
            <a:ext cx="373791" cy="51573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090A707-1A89-BA4B-B3DE-239CE4F620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0802" y="1303753"/>
            <a:ext cx="372271" cy="5070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971AB93-2721-EA4F-AF74-3019C6AD59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0219" y="1313877"/>
            <a:ext cx="414115" cy="52090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72A0EB1-BD9C-B946-BEB2-C29E53279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7385" y="1303753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B70667B-7868-CF49-8B1A-AE9E221AA48F}"/>
                  </a:ext>
                </a:extLst>
              </p:cNvPr>
              <p:cNvSpPr/>
              <p:nvPr/>
            </p:nvSpPr>
            <p:spPr>
              <a:xfrm>
                <a:off x="8951288" y="192040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B70667B-7868-CF49-8B1A-AE9E221AA4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88" y="1920401"/>
                <a:ext cx="569686" cy="4934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6461A3D-0674-834E-830C-1850A5FF984A}"/>
                  </a:ext>
                </a:extLst>
              </p:cNvPr>
              <p:cNvSpPr/>
              <p:nvPr/>
            </p:nvSpPr>
            <p:spPr>
              <a:xfrm>
                <a:off x="8149033" y="1920402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6461A3D-0674-834E-830C-1850A5FF9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033" y="1920402"/>
                <a:ext cx="569686" cy="4934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88E08D1-9753-6E45-8C07-9D0911A7E4DF}"/>
                  </a:ext>
                </a:extLst>
              </p:cNvPr>
              <p:cNvSpPr/>
              <p:nvPr/>
            </p:nvSpPr>
            <p:spPr>
              <a:xfrm>
                <a:off x="7346203" y="1920403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88E08D1-9753-6E45-8C07-9D0911A7E4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203" y="1920403"/>
                <a:ext cx="569686" cy="49348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A6380FA-A4F8-5344-9281-6873FA68E2F5}"/>
                  </a:ext>
                </a:extLst>
              </p:cNvPr>
              <p:cNvSpPr/>
              <p:nvPr/>
            </p:nvSpPr>
            <p:spPr>
              <a:xfrm>
                <a:off x="10564196" y="192040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A6380FA-A4F8-5344-9281-6873FA68E2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4196" y="1920401"/>
                <a:ext cx="569686" cy="4934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301108B-03F2-AE49-AC51-EF71876FBF58}"/>
                  </a:ext>
                </a:extLst>
              </p:cNvPr>
              <p:cNvSpPr/>
              <p:nvPr/>
            </p:nvSpPr>
            <p:spPr>
              <a:xfrm>
                <a:off x="9761941" y="1920402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301108B-03F2-AE49-AC51-EF71876FBF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941" y="1920402"/>
                <a:ext cx="569686" cy="49348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EDC1418-BC9B-184A-9AC2-FFE081DF8164}"/>
                  </a:ext>
                </a:extLst>
              </p:cNvPr>
              <p:cNvSpPr/>
              <p:nvPr/>
            </p:nvSpPr>
            <p:spPr>
              <a:xfrm>
                <a:off x="8951288" y="2565560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EDC1418-BC9B-184A-9AC2-FFE081DF81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88" y="2565560"/>
                <a:ext cx="569686" cy="49348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151A448-CE96-334C-8D5C-D32F109E016D}"/>
                  </a:ext>
                </a:extLst>
              </p:cNvPr>
              <p:cNvSpPr/>
              <p:nvPr/>
            </p:nvSpPr>
            <p:spPr>
              <a:xfrm>
                <a:off x="8149033" y="256556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151A448-CE96-334C-8D5C-D32F109E01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033" y="2565561"/>
                <a:ext cx="569686" cy="49348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6126EB1-D149-0746-BF8D-72656A51C150}"/>
                  </a:ext>
                </a:extLst>
              </p:cNvPr>
              <p:cNvSpPr/>
              <p:nvPr/>
            </p:nvSpPr>
            <p:spPr>
              <a:xfrm>
                <a:off x="7346203" y="2565562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6126EB1-D149-0746-BF8D-72656A51C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203" y="2565562"/>
                <a:ext cx="569686" cy="49348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EEA83D0-69AF-884C-9DA2-1B6A3004F206}"/>
                  </a:ext>
                </a:extLst>
              </p:cNvPr>
              <p:cNvSpPr/>
              <p:nvPr/>
            </p:nvSpPr>
            <p:spPr>
              <a:xfrm>
                <a:off x="10564196" y="2565560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EEA83D0-69AF-884C-9DA2-1B6A3004F2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4196" y="2565560"/>
                <a:ext cx="569686" cy="49348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A0F0C27-92CC-2E4A-A696-5A14CF725F0F}"/>
                  </a:ext>
                </a:extLst>
              </p:cNvPr>
              <p:cNvSpPr/>
              <p:nvPr/>
            </p:nvSpPr>
            <p:spPr>
              <a:xfrm>
                <a:off x="9761941" y="256556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A0F0C27-92CC-2E4A-A696-5A14CF725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941" y="2565561"/>
                <a:ext cx="569686" cy="49348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3A74F5E-9381-4743-9131-1BC9E6BCFEF8}"/>
                  </a:ext>
                </a:extLst>
              </p:cNvPr>
              <p:cNvSpPr/>
              <p:nvPr/>
            </p:nvSpPr>
            <p:spPr>
              <a:xfrm>
                <a:off x="2255159" y="5919947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3A74F5E-9381-4743-9131-1BC9E6BCFE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159" y="5919947"/>
                <a:ext cx="928530" cy="49348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4C33A71-ED90-1B49-B6AB-B9D431786D86}"/>
                  </a:ext>
                </a:extLst>
              </p:cNvPr>
              <p:cNvSpPr/>
              <p:nvPr/>
            </p:nvSpPr>
            <p:spPr>
              <a:xfrm>
                <a:off x="3183689" y="5919947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4C33A71-ED90-1B49-B6AB-B9D431786D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689" y="5919947"/>
                <a:ext cx="928530" cy="49348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B4072D1-5637-1F47-9C7E-5D62BB7830A8}"/>
                  </a:ext>
                </a:extLst>
              </p:cNvPr>
              <p:cNvSpPr/>
              <p:nvPr/>
            </p:nvSpPr>
            <p:spPr>
              <a:xfrm>
                <a:off x="4112219" y="5919946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B4072D1-5637-1F47-9C7E-5D62BB7830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219" y="5919946"/>
                <a:ext cx="928530" cy="49348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89A2D27-04B2-864F-A714-C130C2E07B01}"/>
                  </a:ext>
                </a:extLst>
              </p:cNvPr>
              <p:cNvSpPr/>
              <p:nvPr/>
            </p:nvSpPr>
            <p:spPr>
              <a:xfrm>
                <a:off x="1078460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89A2D27-04B2-864F-A714-C130C2E07B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460" y="1904104"/>
                <a:ext cx="569686" cy="49348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4C0941F-E607-8148-834B-BE4089010F94}"/>
                  </a:ext>
                </a:extLst>
              </p:cNvPr>
              <p:cNvSpPr/>
              <p:nvPr/>
            </p:nvSpPr>
            <p:spPr>
              <a:xfrm>
                <a:off x="1668488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4C0941F-E607-8148-834B-BE4089010F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488" y="1904104"/>
                <a:ext cx="569686" cy="49348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3CA3C1D-35D1-554A-8B1B-DE5AD701150F}"/>
                  </a:ext>
                </a:extLst>
              </p:cNvPr>
              <p:cNvSpPr/>
              <p:nvPr/>
            </p:nvSpPr>
            <p:spPr>
              <a:xfrm>
                <a:off x="2258516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3CA3C1D-35D1-554A-8B1B-DE5AD70115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516" y="1904104"/>
                <a:ext cx="569686" cy="49348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5A79333-5F15-9942-A9BC-9C00787E5F8E}"/>
                  </a:ext>
                </a:extLst>
              </p:cNvPr>
              <p:cNvSpPr/>
              <p:nvPr/>
            </p:nvSpPr>
            <p:spPr>
              <a:xfrm>
                <a:off x="2848544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5A79333-5F15-9942-A9BC-9C00787E5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544" y="1904104"/>
                <a:ext cx="569686" cy="493485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6602FB5C-13BA-7547-BD6F-0A6958069204}"/>
              </a:ext>
            </a:extLst>
          </p:cNvPr>
          <p:cNvSpPr txBox="1"/>
          <p:nvPr/>
        </p:nvSpPr>
        <p:spPr>
          <a:xfrm>
            <a:off x="2411215" y="3434133"/>
            <a:ext cx="1478105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Addition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1BEFB87-FA1D-4745-9EA4-A61DA14865A4}"/>
                  </a:ext>
                </a:extLst>
              </p:cNvPr>
              <p:cNvSpPr/>
              <p:nvPr/>
            </p:nvSpPr>
            <p:spPr>
              <a:xfrm>
                <a:off x="570048" y="4589007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1BEFB87-FA1D-4745-9EA4-A61DA14865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48" y="4589007"/>
                <a:ext cx="928530" cy="49348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3" name="Content Placeholder 12">
            <a:extLst>
              <a:ext uri="{FF2B5EF4-FFF2-40B4-BE49-F238E27FC236}">
                <a16:creationId xmlns:a16="http://schemas.microsoft.com/office/drawing/2014/main" id="{91BB2F41-64AD-9A46-8CD6-375EDFFC02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504" y="4005420"/>
            <a:ext cx="426975" cy="49548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29AFB23-0429-7A45-A3CA-84E6A75C7C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3814" y="3971357"/>
            <a:ext cx="373791" cy="51573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1EA53DB1-492C-0A4E-AB53-1C0762A90A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3520" y="3990122"/>
            <a:ext cx="372271" cy="50709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35E1E413-064D-DE40-AE68-303D1119D9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0669" y="3990122"/>
            <a:ext cx="414115" cy="520904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0B107AAF-FE70-EC42-AE46-AECE768D3D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4974" y="3980525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D7E30217-C6F1-E648-9992-F6507C687855}"/>
                  </a:ext>
                </a:extLst>
              </p:cNvPr>
              <p:cNvSpPr/>
              <p:nvPr/>
            </p:nvSpPr>
            <p:spPr>
              <a:xfrm>
                <a:off x="1630782" y="4592093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D7E30217-C6F1-E648-9992-F6507C6878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782" y="4592093"/>
                <a:ext cx="928530" cy="493485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5C198A9D-3D9B-2A42-A677-09222FD364E7}"/>
                  </a:ext>
                </a:extLst>
              </p:cNvPr>
              <p:cNvSpPr/>
              <p:nvPr/>
            </p:nvSpPr>
            <p:spPr>
              <a:xfrm>
                <a:off x="2686003" y="4591005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5C198A9D-3D9B-2A42-A677-09222FD364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003" y="4591005"/>
                <a:ext cx="928530" cy="49348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8455829-59F1-0E47-B390-41B7032DF669}"/>
                  </a:ext>
                </a:extLst>
              </p:cNvPr>
              <p:cNvSpPr/>
              <p:nvPr/>
            </p:nvSpPr>
            <p:spPr>
              <a:xfrm>
                <a:off x="3741224" y="4587102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8455829-59F1-0E47-B390-41B7032DF6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224" y="4587102"/>
                <a:ext cx="928530" cy="49348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B37CB5A1-472E-3845-8648-0DF9286EDC99}"/>
                  </a:ext>
                </a:extLst>
              </p:cNvPr>
              <p:cNvSpPr/>
              <p:nvPr/>
            </p:nvSpPr>
            <p:spPr>
              <a:xfrm>
                <a:off x="4796445" y="4587102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B37CB5A1-472E-3845-8648-0DF9286ED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445" y="4587102"/>
                <a:ext cx="928530" cy="49348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TextBox 136">
            <a:extLst>
              <a:ext uri="{FF2B5EF4-FFF2-40B4-BE49-F238E27FC236}">
                <a16:creationId xmlns:a16="http://schemas.microsoft.com/office/drawing/2014/main" id="{7DB1930B-9604-B746-BCBD-2656463C150B}"/>
              </a:ext>
            </a:extLst>
          </p:cNvPr>
          <p:cNvSpPr txBox="1"/>
          <p:nvPr/>
        </p:nvSpPr>
        <p:spPr>
          <a:xfrm>
            <a:off x="8363344" y="3400070"/>
            <a:ext cx="1667583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45D3E1F6-D4FB-6F4B-ABE5-977AFEB37F19}"/>
                  </a:ext>
                </a:extLst>
              </p:cNvPr>
              <p:cNvSpPr/>
              <p:nvPr/>
            </p:nvSpPr>
            <p:spPr>
              <a:xfrm>
                <a:off x="6522177" y="4554944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1 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45D3E1F6-D4FB-6F4B-ABE5-977AFEB37F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177" y="4554944"/>
                <a:ext cx="928530" cy="49348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9" name="Content Placeholder 12">
            <a:extLst>
              <a:ext uri="{FF2B5EF4-FFF2-40B4-BE49-F238E27FC236}">
                <a16:creationId xmlns:a16="http://schemas.microsoft.com/office/drawing/2014/main" id="{BD524450-489E-AF42-9A35-187CB4FA9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5633" y="3971357"/>
            <a:ext cx="426975" cy="495482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68F73581-6B65-AC43-8ABE-941136F748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25943" y="3937294"/>
            <a:ext cx="373791" cy="515731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A7BD5FF1-4018-4C44-94C2-D4F85C7BFA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5649" y="3956059"/>
            <a:ext cx="372271" cy="507090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F8E7D258-45A7-614C-BEA8-A185DB0CAC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62798" y="3956059"/>
            <a:ext cx="414115" cy="520904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D9AD1C0F-9E72-D844-9381-C83FDA3DBB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07103" y="3946462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C0D67989-75E5-B64B-ACBD-C05AFA0F1D2D}"/>
                  </a:ext>
                </a:extLst>
              </p:cNvPr>
              <p:cNvSpPr/>
              <p:nvPr/>
            </p:nvSpPr>
            <p:spPr>
              <a:xfrm>
                <a:off x="7582911" y="4558030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1 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C0D67989-75E5-B64B-ACBD-C05AFA0F1D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911" y="4558030"/>
                <a:ext cx="928530" cy="49348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4C164927-B234-E346-893A-D2E88000DC6F}"/>
                  </a:ext>
                </a:extLst>
              </p:cNvPr>
              <p:cNvSpPr/>
              <p:nvPr/>
            </p:nvSpPr>
            <p:spPr>
              <a:xfrm>
                <a:off x="8638132" y="4556942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4C164927-B234-E346-893A-D2E88000DC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132" y="4556942"/>
                <a:ext cx="928530" cy="493485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B28884-B137-AD43-8139-21879C7B0262}"/>
                  </a:ext>
                </a:extLst>
              </p:cNvPr>
              <p:cNvSpPr/>
              <p:nvPr/>
            </p:nvSpPr>
            <p:spPr>
              <a:xfrm>
                <a:off x="9693353" y="4553039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1 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B28884-B137-AD43-8139-21879C7B02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3353" y="4553039"/>
                <a:ext cx="928530" cy="493485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C125D8B-21BC-8441-BF99-CC30FD5CE567}"/>
                  </a:ext>
                </a:extLst>
              </p:cNvPr>
              <p:cNvSpPr/>
              <p:nvPr/>
            </p:nvSpPr>
            <p:spPr>
              <a:xfrm>
                <a:off x="10748574" y="4553039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C125D8B-21BC-8441-BF99-CC30FD5CE5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8574" y="4553039"/>
                <a:ext cx="928530" cy="493485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489ECF64-2305-B749-890E-00846C5BD375}"/>
              </a:ext>
            </a:extLst>
          </p:cNvPr>
          <p:cNvCxnSpPr>
            <a:cxnSpLocks/>
          </p:cNvCxnSpPr>
          <p:nvPr/>
        </p:nvCxnSpPr>
        <p:spPr>
          <a:xfrm>
            <a:off x="6096000" y="3429000"/>
            <a:ext cx="0" cy="27055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9D84924-119E-ED49-A332-83334E918065}"/>
              </a:ext>
            </a:extLst>
          </p:cNvPr>
          <p:cNvCxnSpPr/>
          <p:nvPr/>
        </p:nvCxnSpPr>
        <p:spPr>
          <a:xfrm>
            <a:off x="4253189" y="2189073"/>
            <a:ext cx="21528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052ADC1-18D4-4C4D-88AD-9F5045E5E564}"/>
              </a:ext>
            </a:extLst>
          </p:cNvPr>
          <p:cNvCxnSpPr/>
          <p:nvPr/>
        </p:nvCxnSpPr>
        <p:spPr>
          <a:xfrm>
            <a:off x="4253189" y="2850755"/>
            <a:ext cx="21528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9C4809A-6A1A-B541-A9C6-349593CE249B}"/>
              </a:ext>
            </a:extLst>
          </p:cNvPr>
          <p:cNvSpPr txBox="1"/>
          <p:nvPr/>
        </p:nvSpPr>
        <p:spPr>
          <a:xfrm>
            <a:off x="4679944" y="2227527"/>
            <a:ext cx="1338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Packed Secret Sharing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2251677-ACDC-6B46-8ADD-5700BFA970A2}"/>
                  </a:ext>
                </a:extLst>
              </p:cNvPr>
              <p:cNvSpPr txBox="1"/>
              <p:nvPr/>
            </p:nvSpPr>
            <p:spPr>
              <a:xfrm>
                <a:off x="1726889" y="5404333"/>
                <a:ext cx="28961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-out-of-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Packed sharing of:</a:t>
                </a: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2251677-ACDC-6B46-8ADD-5700BFA97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889" y="5404333"/>
                <a:ext cx="2896177" cy="369332"/>
              </a:xfrm>
              <a:prstGeom prst="rect">
                <a:avLst/>
              </a:prstGeom>
              <a:blipFill>
                <a:blip r:embed="rId42"/>
                <a:stretch>
                  <a:fillRect t="-6667" r="-43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9275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24FAD-2659-4E49-BEC5-511AADEF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using PSS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7C8F82-CD01-6A49-BCCB-4A131252F0C3}"/>
                  </a:ext>
                </a:extLst>
              </p:cNvPr>
              <p:cNvSpPr/>
              <p:nvPr/>
            </p:nvSpPr>
            <p:spPr>
              <a:xfrm>
                <a:off x="1325674" y="5919947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7C8F82-CD01-6A49-BCCB-4A131252F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674" y="5919947"/>
                <a:ext cx="928530" cy="493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6F4CD2-5C2A-2149-8A4C-FA8D2EE53A04}"/>
                  </a:ext>
                </a:extLst>
              </p:cNvPr>
              <p:cNvSpPr/>
              <p:nvPr/>
            </p:nvSpPr>
            <p:spPr>
              <a:xfrm>
                <a:off x="1058118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6F4CD2-5C2A-2149-8A4C-FA8D2EE53A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118" y="2611414"/>
                <a:ext cx="569686" cy="493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B45A110-C3B4-D943-87B9-5D1B0ACB58C9}"/>
                  </a:ext>
                </a:extLst>
              </p:cNvPr>
              <p:cNvSpPr/>
              <p:nvPr/>
            </p:nvSpPr>
            <p:spPr>
              <a:xfrm>
                <a:off x="1648146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B45A110-C3B4-D943-87B9-5D1B0ACB58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46" y="2611414"/>
                <a:ext cx="569686" cy="4934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BD72AF6-0A54-5B44-A1C0-A860DE92D841}"/>
                  </a:ext>
                </a:extLst>
              </p:cNvPr>
              <p:cNvSpPr/>
              <p:nvPr/>
            </p:nvSpPr>
            <p:spPr>
              <a:xfrm>
                <a:off x="2238174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BD72AF6-0A54-5B44-A1C0-A860DE92D8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174" y="2611414"/>
                <a:ext cx="569686" cy="493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76E6442-71DF-4543-BBBB-1EE778522A33}"/>
                  </a:ext>
                </a:extLst>
              </p:cNvPr>
              <p:cNvSpPr/>
              <p:nvPr/>
            </p:nvSpPr>
            <p:spPr>
              <a:xfrm>
                <a:off x="2828202" y="2611414"/>
                <a:ext cx="569686" cy="4934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76E6442-71DF-4543-BBBB-1EE778522A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202" y="2611414"/>
                <a:ext cx="569686" cy="4934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A27583B-CE5B-B34B-AAFD-5F494C79AFD5}"/>
                  </a:ext>
                </a:extLst>
              </p:cNvPr>
              <p:cNvSpPr txBox="1"/>
              <p:nvPr/>
            </p:nvSpPr>
            <p:spPr>
              <a:xfrm>
                <a:off x="399751" y="1982479"/>
                <a:ext cx="6379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A27583B-CE5B-B34B-AAFD-5F494C79A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51" y="1982479"/>
                <a:ext cx="63799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8C1B426-10BC-D349-AC1F-B7F614211D35}"/>
                  </a:ext>
                </a:extLst>
              </p:cNvPr>
              <p:cNvSpPr txBox="1"/>
              <p:nvPr/>
            </p:nvSpPr>
            <p:spPr>
              <a:xfrm>
                <a:off x="392122" y="2671775"/>
                <a:ext cx="639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𝒱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8C1B426-10BC-D349-AC1F-B7F614211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22" y="2671775"/>
                <a:ext cx="63921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Content Placeholder 12">
            <a:extLst>
              <a:ext uri="{FF2B5EF4-FFF2-40B4-BE49-F238E27FC236}">
                <a16:creationId xmlns:a16="http://schemas.microsoft.com/office/drawing/2014/main" id="{AE4E5FED-F9A8-3846-8A08-A944BEF71A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7559" y="1329175"/>
            <a:ext cx="426975" cy="4954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137111B-F5DA-1D4D-82CF-A475CE8111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6016" y="1319050"/>
            <a:ext cx="373791" cy="51573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090A707-1A89-BA4B-B3DE-239CE4F620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0802" y="1303753"/>
            <a:ext cx="372271" cy="5070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971AB93-2721-EA4F-AF74-3019C6AD59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0219" y="1313877"/>
            <a:ext cx="414115" cy="52090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72A0EB1-BD9C-B946-BEB2-C29E53279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47385" y="1303753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B70667B-7868-CF49-8B1A-AE9E221AA48F}"/>
                  </a:ext>
                </a:extLst>
              </p:cNvPr>
              <p:cNvSpPr/>
              <p:nvPr/>
            </p:nvSpPr>
            <p:spPr>
              <a:xfrm>
                <a:off x="8951288" y="192040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B70667B-7868-CF49-8B1A-AE9E221AA4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88" y="1920401"/>
                <a:ext cx="569686" cy="4934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6461A3D-0674-834E-830C-1850A5FF984A}"/>
                  </a:ext>
                </a:extLst>
              </p:cNvPr>
              <p:cNvSpPr/>
              <p:nvPr/>
            </p:nvSpPr>
            <p:spPr>
              <a:xfrm>
                <a:off x="8149033" y="1920402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6461A3D-0674-834E-830C-1850A5FF9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033" y="1920402"/>
                <a:ext cx="569686" cy="4934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88E08D1-9753-6E45-8C07-9D0911A7E4DF}"/>
                  </a:ext>
                </a:extLst>
              </p:cNvPr>
              <p:cNvSpPr/>
              <p:nvPr/>
            </p:nvSpPr>
            <p:spPr>
              <a:xfrm>
                <a:off x="7346203" y="1920403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88E08D1-9753-6E45-8C07-9D0911A7E4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203" y="1920403"/>
                <a:ext cx="569686" cy="49348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A6380FA-A4F8-5344-9281-6873FA68E2F5}"/>
                  </a:ext>
                </a:extLst>
              </p:cNvPr>
              <p:cNvSpPr/>
              <p:nvPr/>
            </p:nvSpPr>
            <p:spPr>
              <a:xfrm>
                <a:off x="10564196" y="192040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A6380FA-A4F8-5344-9281-6873FA68E2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4196" y="1920401"/>
                <a:ext cx="569686" cy="4934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301108B-03F2-AE49-AC51-EF71876FBF58}"/>
                  </a:ext>
                </a:extLst>
              </p:cNvPr>
              <p:cNvSpPr/>
              <p:nvPr/>
            </p:nvSpPr>
            <p:spPr>
              <a:xfrm>
                <a:off x="9761941" y="1920402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301108B-03F2-AE49-AC51-EF71876FBF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941" y="1920402"/>
                <a:ext cx="569686" cy="49348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EDC1418-BC9B-184A-9AC2-FFE081DF8164}"/>
                  </a:ext>
                </a:extLst>
              </p:cNvPr>
              <p:cNvSpPr/>
              <p:nvPr/>
            </p:nvSpPr>
            <p:spPr>
              <a:xfrm>
                <a:off x="8951288" y="2565560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EDC1418-BC9B-184A-9AC2-FFE081DF81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288" y="2565560"/>
                <a:ext cx="569686" cy="49348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151A448-CE96-334C-8D5C-D32F109E016D}"/>
                  </a:ext>
                </a:extLst>
              </p:cNvPr>
              <p:cNvSpPr/>
              <p:nvPr/>
            </p:nvSpPr>
            <p:spPr>
              <a:xfrm>
                <a:off x="8149033" y="256556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151A448-CE96-334C-8D5C-D32F109E01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033" y="2565561"/>
                <a:ext cx="569686" cy="49348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6126EB1-D149-0746-BF8D-72656A51C150}"/>
                  </a:ext>
                </a:extLst>
              </p:cNvPr>
              <p:cNvSpPr/>
              <p:nvPr/>
            </p:nvSpPr>
            <p:spPr>
              <a:xfrm>
                <a:off x="7346203" y="2565562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6126EB1-D149-0746-BF8D-72656A51C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203" y="2565562"/>
                <a:ext cx="569686" cy="49348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EEA83D0-69AF-884C-9DA2-1B6A3004F206}"/>
                  </a:ext>
                </a:extLst>
              </p:cNvPr>
              <p:cNvSpPr/>
              <p:nvPr/>
            </p:nvSpPr>
            <p:spPr>
              <a:xfrm>
                <a:off x="10564196" y="2565560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EEA83D0-69AF-884C-9DA2-1B6A3004F2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4196" y="2565560"/>
                <a:ext cx="569686" cy="49348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A0F0C27-92CC-2E4A-A696-5A14CF725F0F}"/>
                  </a:ext>
                </a:extLst>
              </p:cNvPr>
              <p:cNvSpPr/>
              <p:nvPr/>
            </p:nvSpPr>
            <p:spPr>
              <a:xfrm>
                <a:off x="9761941" y="2565561"/>
                <a:ext cx="569686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A0F0C27-92CC-2E4A-A696-5A14CF725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941" y="2565561"/>
                <a:ext cx="569686" cy="49348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3A74F5E-9381-4743-9131-1BC9E6BCFEF8}"/>
                  </a:ext>
                </a:extLst>
              </p:cNvPr>
              <p:cNvSpPr/>
              <p:nvPr/>
            </p:nvSpPr>
            <p:spPr>
              <a:xfrm>
                <a:off x="2255159" y="5919947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3A74F5E-9381-4743-9131-1BC9E6BCFE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159" y="5919947"/>
                <a:ext cx="928530" cy="493485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4C33A71-ED90-1B49-B6AB-B9D431786D86}"/>
                  </a:ext>
                </a:extLst>
              </p:cNvPr>
              <p:cNvSpPr/>
              <p:nvPr/>
            </p:nvSpPr>
            <p:spPr>
              <a:xfrm>
                <a:off x="3183689" y="5919947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4C33A71-ED90-1B49-B6AB-B9D431786D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689" y="5919947"/>
                <a:ext cx="928530" cy="49348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B4072D1-5637-1F47-9C7E-5D62BB7830A8}"/>
                  </a:ext>
                </a:extLst>
              </p:cNvPr>
              <p:cNvSpPr/>
              <p:nvPr/>
            </p:nvSpPr>
            <p:spPr>
              <a:xfrm>
                <a:off x="4112219" y="5919946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B4072D1-5637-1F47-9C7E-5D62BB7830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219" y="5919946"/>
                <a:ext cx="928530" cy="49348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B2D7347-56EC-3C44-8EFD-BAD3061579AB}"/>
                  </a:ext>
                </a:extLst>
              </p:cNvPr>
              <p:cNvSpPr/>
              <p:nvPr/>
            </p:nvSpPr>
            <p:spPr>
              <a:xfrm>
                <a:off x="7244382" y="5919946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B2D7347-56EC-3C44-8EFD-BAD3061579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382" y="5919946"/>
                <a:ext cx="928530" cy="49348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B7DCD65-B67B-F745-A152-5E1F2C22F5B8}"/>
                  </a:ext>
                </a:extLst>
              </p:cNvPr>
              <p:cNvSpPr/>
              <p:nvPr/>
            </p:nvSpPr>
            <p:spPr>
              <a:xfrm>
                <a:off x="8173867" y="5919946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B7DCD65-B67B-F745-A152-5E1F2C22F5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867" y="5919946"/>
                <a:ext cx="928530" cy="49348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6750EDD9-EC53-5E41-95C2-AAE6815ED5F2}"/>
                  </a:ext>
                </a:extLst>
              </p:cNvPr>
              <p:cNvSpPr/>
              <p:nvPr/>
            </p:nvSpPr>
            <p:spPr>
              <a:xfrm>
                <a:off x="9102397" y="5919946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6750EDD9-EC53-5E41-95C2-AAE6815ED5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397" y="5919946"/>
                <a:ext cx="928530" cy="49348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24E515E-EF98-AE4D-9218-5B6AFEF5B09F}"/>
                  </a:ext>
                </a:extLst>
              </p:cNvPr>
              <p:cNvSpPr/>
              <p:nvPr/>
            </p:nvSpPr>
            <p:spPr>
              <a:xfrm>
                <a:off x="10030927" y="5919945"/>
                <a:ext cx="928530" cy="4934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24E515E-EF98-AE4D-9218-5B6AFEF5B0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0927" y="5919945"/>
                <a:ext cx="928530" cy="493485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89A2D27-04B2-864F-A714-C130C2E07B01}"/>
                  </a:ext>
                </a:extLst>
              </p:cNvPr>
              <p:cNvSpPr/>
              <p:nvPr/>
            </p:nvSpPr>
            <p:spPr>
              <a:xfrm>
                <a:off x="1078460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089A2D27-04B2-864F-A714-C130C2E07B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460" y="1904104"/>
                <a:ext cx="569686" cy="49348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4C0941F-E607-8148-834B-BE4089010F94}"/>
                  </a:ext>
                </a:extLst>
              </p:cNvPr>
              <p:cNvSpPr/>
              <p:nvPr/>
            </p:nvSpPr>
            <p:spPr>
              <a:xfrm>
                <a:off x="1668488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4C0941F-E607-8148-834B-BE4089010F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488" y="1904104"/>
                <a:ext cx="569686" cy="493485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3CA3C1D-35D1-554A-8B1B-DE5AD701150F}"/>
                  </a:ext>
                </a:extLst>
              </p:cNvPr>
              <p:cNvSpPr/>
              <p:nvPr/>
            </p:nvSpPr>
            <p:spPr>
              <a:xfrm>
                <a:off x="2258516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3CA3C1D-35D1-554A-8B1B-DE5AD70115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516" y="1904104"/>
                <a:ext cx="569686" cy="49348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5A79333-5F15-9942-A9BC-9C00787E5F8E}"/>
                  </a:ext>
                </a:extLst>
              </p:cNvPr>
              <p:cNvSpPr/>
              <p:nvPr/>
            </p:nvSpPr>
            <p:spPr>
              <a:xfrm>
                <a:off x="2848544" y="1904104"/>
                <a:ext cx="569686" cy="4934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5A79333-5F15-9942-A9BC-9C00787E5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544" y="1904104"/>
                <a:ext cx="569686" cy="49348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6602FB5C-13BA-7547-BD6F-0A6958069204}"/>
              </a:ext>
            </a:extLst>
          </p:cNvPr>
          <p:cNvSpPr txBox="1"/>
          <p:nvPr/>
        </p:nvSpPr>
        <p:spPr>
          <a:xfrm>
            <a:off x="2411215" y="3434133"/>
            <a:ext cx="1478105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Addition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1BEFB87-FA1D-4745-9EA4-A61DA14865A4}"/>
                  </a:ext>
                </a:extLst>
              </p:cNvPr>
              <p:cNvSpPr/>
              <p:nvPr/>
            </p:nvSpPr>
            <p:spPr>
              <a:xfrm>
                <a:off x="570048" y="4589007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1BEFB87-FA1D-4745-9EA4-A61DA14865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48" y="4589007"/>
                <a:ext cx="928530" cy="49348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3" name="Content Placeholder 12">
            <a:extLst>
              <a:ext uri="{FF2B5EF4-FFF2-40B4-BE49-F238E27FC236}">
                <a16:creationId xmlns:a16="http://schemas.microsoft.com/office/drawing/2014/main" id="{91BB2F41-64AD-9A46-8CD6-375EDFFC02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504" y="4005420"/>
            <a:ext cx="426975" cy="49548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29AFB23-0429-7A45-A3CA-84E6A75C7C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3814" y="3971357"/>
            <a:ext cx="373791" cy="51573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1EA53DB1-492C-0A4E-AB53-1C0762A90A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3520" y="3990122"/>
            <a:ext cx="372271" cy="50709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35E1E413-064D-DE40-AE68-303D1119D9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0669" y="3990122"/>
            <a:ext cx="414115" cy="520904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0B107AAF-FE70-EC42-AE46-AECE768D3D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4974" y="3980525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D7E30217-C6F1-E648-9992-F6507C687855}"/>
                  </a:ext>
                </a:extLst>
              </p:cNvPr>
              <p:cNvSpPr/>
              <p:nvPr/>
            </p:nvSpPr>
            <p:spPr>
              <a:xfrm>
                <a:off x="1630782" y="4592093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D7E30217-C6F1-E648-9992-F6507C6878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782" y="4592093"/>
                <a:ext cx="928530" cy="49348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5C198A9D-3D9B-2A42-A677-09222FD364E7}"/>
                  </a:ext>
                </a:extLst>
              </p:cNvPr>
              <p:cNvSpPr/>
              <p:nvPr/>
            </p:nvSpPr>
            <p:spPr>
              <a:xfrm>
                <a:off x="2686003" y="4591005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5C198A9D-3D9B-2A42-A677-09222FD364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003" y="4591005"/>
                <a:ext cx="928530" cy="49348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8455829-59F1-0E47-B390-41B7032DF669}"/>
                  </a:ext>
                </a:extLst>
              </p:cNvPr>
              <p:cNvSpPr/>
              <p:nvPr/>
            </p:nvSpPr>
            <p:spPr>
              <a:xfrm>
                <a:off x="3741224" y="4587102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8455829-59F1-0E47-B390-41B7032DF6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224" y="4587102"/>
                <a:ext cx="928530" cy="493485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B37CB5A1-472E-3845-8648-0DF9286EDC99}"/>
                  </a:ext>
                </a:extLst>
              </p:cNvPr>
              <p:cNvSpPr/>
              <p:nvPr/>
            </p:nvSpPr>
            <p:spPr>
              <a:xfrm>
                <a:off x="4796445" y="4587102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B37CB5A1-472E-3845-8648-0DF9286ED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445" y="4587102"/>
                <a:ext cx="928530" cy="493485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978C5B0B-3DA3-8E44-9211-37180C10BD84}"/>
                  </a:ext>
                </a:extLst>
              </p:cNvPr>
              <p:cNvSpPr txBox="1"/>
              <p:nvPr/>
            </p:nvSpPr>
            <p:spPr>
              <a:xfrm>
                <a:off x="1726889" y="5404333"/>
                <a:ext cx="28961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-out-of-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Packed sharing of:</a:t>
                </a: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978C5B0B-3DA3-8E44-9211-37180C10B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889" y="5404333"/>
                <a:ext cx="2896177" cy="369332"/>
              </a:xfrm>
              <a:prstGeom prst="rect">
                <a:avLst/>
              </a:prstGeom>
              <a:blipFill>
                <a:blip r:embed="rId41"/>
                <a:stretch>
                  <a:fillRect t="-6667" r="-43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TextBox 136">
            <a:extLst>
              <a:ext uri="{FF2B5EF4-FFF2-40B4-BE49-F238E27FC236}">
                <a16:creationId xmlns:a16="http://schemas.microsoft.com/office/drawing/2014/main" id="{7DB1930B-9604-B746-BCBD-2656463C150B}"/>
              </a:ext>
            </a:extLst>
          </p:cNvPr>
          <p:cNvSpPr txBox="1"/>
          <p:nvPr/>
        </p:nvSpPr>
        <p:spPr>
          <a:xfrm>
            <a:off x="8363344" y="3400070"/>
            <a:ext cx="1667583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45D3E1F6-D4FB-6F4B-ABE5-977AFEB37F19}"/>
                  </a:ext>
                </a:extLst>
              </p:cNvPr>
              <p:cNvSpPr/>
              <p:nvPr/>
            </p:nvSpPr>
            <p:spPr>
              <a:xfrm>
                <a:off x="6522177" y="4554944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1 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45D3E1F6-D4FB-6F4B-ABE5-977AFEB37F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177" y="4554944"/>
                <a:ext cx="928530" cy="493485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9" name="Content Placeholder 12">
            <a:extLst>
              <a:ext uri="{FF2B5EF4-FFF2-40B4-BE49-F238E27FC236}">
                <a16:creationId xmlns:a16="http://schemas.microsoft.com/office/drawing/2014/main" id="{BD524450-489E-AF42-9A35-187CB4FA9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5633" y="3971357"/>
            <a:ext cx="426975" cy="495482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68F73581-6B65-AC43-8ABE-941136F748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25943" y="3937294"/>
            <a:ext cx="373791" cy="515731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A7BD5FF1-4018-4C44-94C2-D4F85C7BFA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5649" y="3956059"/>
            <a:ext cx="372271" cy="507090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F8E7D258-45A7-614C-BEA8-A185DB0CAC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62798" y="3956059"/>
            <a:ext cx="414115" cy="520904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D9AD1C0F-9E72-D844-9381-C83FDA3DBB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07103" y="3946462"/>
            <a:ext cx="377492" cy="5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C0D67989-75E5-B64B-ACBD-C05AFA0F1D2D}"/>
                  </a:ext>
                </a:extLst>
              </p:cNvPr>
              <p:cNvSpPr/>
              <p:nvPr/>
            </p:nvSpPr>
            <p:spPr>
              <a:xfrm>
                <a:off x="7582911" y="4558030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1 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C0D67989-75E5-B64B-ACBD-C05AFA0F1D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911" y="4558030"/>
                <a:ext cx="928530" cy="493485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4C164927-B234-E346-893A-D2E88000DC6F}"/>
                  </a:ext>
                </a:extLst>
              </p:cNvPr>
              <p:cNvSpPr/>
              <p:nvPr/>
            </p:nvSpPr>
            <p:spPr>
              <a:xfrm>
                <a:off x="8638132" y="4556942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4C164927-B234-E346-893A-D2E88000DC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132" y="4556942"/>
                <a:ext cx="928530" cy="493485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B28884-B137-AD43-8139-21879C7B0262}"/>
                  </a:ext>
                </a:extLst>
              </p:cNvPr>
              <p:cNvSpPr/>
              <p:nvPr/>
            </p:nvSpPr>
            <p:spPr>
              <a:xfrm>
                <a:off x="9693353" y="4553039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1 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B28884-B137-AD43-8139-21879C7B02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3353" y="4553039"/>
                <a:ext cx="928530" cy="493485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C125D8B-21BC-8441-BF99-CC30FD5CE567}"/>
                  </a:ext>
                </a:extLst>
              </p:cNvPr>
              <p:cNvSpPr/>
              <p:nvPr/>
            </p:nvSpPr>
            <p:spPr>
              <a:xfrm>
                <a:off x="10748574" y="4553039"/>
                <a:ext cx="928530" cy="49348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C125D8B-21BC-8441-BF99-CC30FD5CE5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8574" y="4553039"/>
                <a:ext cx="928530" cy="493485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6E614AA-C0AD-7F49-9139-CC939EEFF7B1}"/>
                  </a:ext>
                </a:extLst>
              </p:cNvPr>
              <p:cNvSpPr txBox="1"/>
              <p:nvPr/>
            </p:nvSpPr>
            <p:spPr>
              <a:xfrm>
                <a:off x="7679018" y="5370270"/>
                <a:ext cx="29987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-out-of-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Packed sharing of:</a:t>
                </a: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6E614AA-C0AD-7F49-9139-CC939EEFF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018" y="5370270"/>
                <a:ext cx="2998706" cy="369332"/>
              </a:xfrm>
              <a:prstGeom prst="rect">
                <a:avLst/>
              </a:prstGeom>
              <a:blipFill>
                <a:blip r:embed="rId47"/>
                <a:stretch>
                  <a:fillRect t="-6452" r="-126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489ECF64-2305-B749-890E-00846C5BD375}"/>
              </a:ext>
            </a:extLst>
          </p:cNvPr>
          <p:cNvCxnSpPr>
            <a:cxnSpLocks/>
          </p:cNvCxnSpPr>
          <p:nvPr/>
        </p:nvCxnSpPr>
        <p:spPr>
          <a:xfrm>
            <a:off x="6096000" y="3429000"/>
            <a:ext cx="0" cy="27055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2B79209-E845-5242-94DE-758403D0EDC0}"/>
              </a:ext>
            </a:extLst>
          </p:cNvPr>
          <p:cNvCxnSpPr/>
          <p:nvPr/>
        </p:nvCxnSpPr>
        <p:spPr>
          <a:xfrm>
            <a:off x="4253189" y="2189073"/>
            <a:ext cx="21528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9D04540-5006-EA4B-BB60-2C364A89C3A2}"/>
              </a:ext>
            </a:extLst>
          </p:cNvPr>
          <p:cNvCxnSpPr/>
          <p:nvPr/>
        </p:nvCxnSpPr>
        <p:spPr>
          <a:xfrm>
            <a:off x="4253189" y="2850755"/>
            <a:ext cx="21528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928D1C3-3D8D-434A-BEA9-A08B9A32DB57}"/>
              </a:ext>
            </a:extLst>
          </p:cNvPr>
          <p:cNvSpPr txBox="1"/>
          <p:nvPr/>
        </p:nvSpPr>
        <p:spPr>
          <a:xfrm>
            <a:off x="4679944" y="2227527"/>
            <a:ext cx="1338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Packed Secret Sharing</a:t>
            </a:r>
          </a:p>
        </p:txBody>
      </p:sp>
    </p:spTree>
    <p:extLst>
      <p:ext uri="{BB962C8B-B14F-4D97-AF65-F5344CB8AC3E}">
        <p14:creationId xmlns:p14="http://schemas.microsoft.com/office/powerpoint/2010/main" val="115171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E9A93-4CF9-AF52-F311-F0F21640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Blocks in Groth16, Marlin, Plonk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6019C-AC2D-8B3D-B414-1A20E53E237C}"/>
              </a:ext>
            </a:extLst>
          </p:cNvPr>
          <p:cNvSpPr txBox="1"/>
          <p:nvPr/>
        </p:nvSpPr>
        <p:spPr>
          <a:xfrm>
            <a:off x="838200" y="2111828"/>
            <a:ext cx="378116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Multi-Scalar Multiplications (MSM)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13FC3E-4E8E-62C3-5B93-7E458F58F164}"/>
              </a:ext>
            </a:extLst>
          </p:cNvPr>
          <p:cNvSpPr txBox="1"/>
          <p:nvPr/>
        </p:nvSpPr>
        <p:spPr>
          <a:xfrm>
            <a:off x="838200" y="4148238"/>
            <a:ext cx="378116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Fast Fourier Transform (FFT)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B50C0-AA19-9CE8-7EE1-9048A574490A}"/>
              </a:ext>
            </a:extLst>
          </p:cNvPr>
          <p:cNvSpPr txBox="1"/>
          <p:nvPr/>
        </p:nvSpPr>
        <p:spPr>
          <a:xfrm>
            <a:off x="7141028" y="2111828"/>
            <a:ext cx="378116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Partial Products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EF7E1-3DCE-BB44-B37E-3228D858329B}"/>
              </a:ext>
            </a:extLst>
          </p:cNvPr>
          <p:cNvSpPr txBox="1"/>
          <p:nvPr/>
        </p:nvSpPr>
        <p:spPr>
          <a:xfrm>
            <a:off x="7141027" y="4148238"/>
            <a:ext cx="3781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Polynomial Multiplication and Division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9290AE-AE73-5CBD-6CD0-BF0F186E537A}"/>
                  </a:ext>
                </a:extLst>
              </p:cNvPr>
              <p:cNvSpPr txBox="1"/>
              <p:nvPr/>
            </p:nvSpPr>
            <p:spPr>
              <a:xfrm>
                <a:off x="990645" y="2628268"/>
                <a:ext cx="3476272" cy="800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9290AE-AE73-5CBD-6CD0-BF0F186E5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45" y="2628268"/>
                <a:ext cx="3476272" cy="800732"/>
              </a:xfrm>
              <a:prstGeom prst="rect">
                <a:avLst/>
              </a:prstGeom>
              <a:blipFill>
                <a:blip r:embed="rId3"/>
                <a:stretch>
                  <a:fillRect t="-113846" b="-1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5BD009-886B-3DD3-9CB8-970F14F9B94D}"/>
                  </a:ext>
                </a:extLst>
              </p:cNvPr>
              <p:cNvSpPr txBox="1"/>
              <p:nvPr/>
            </p:nvSpPr>
            <p:spPr>
              <a:xfrm>
                <a:off x="7467976" y="2654850"/>
                <a:ext cx="3127266" cy="8745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∏"/>
                                  <m:supHide m:val="o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∈[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]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5BD009-886B-3DD3-9CB8-970F14F9B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976" y="2654850"/>
                <a:ext cx="3127266" cy="874535"/>
              </a:xfrm>
              <a:prstGeom prst="rect">
                <a:avLst/>
              </a:prstGeom>
              <a:blipFill>
                <a:blip r:embed="rId4"/>
                <a:stretch>
                  <a:fillRect t="-108696" b="-137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FFC814B-266C-8D1B-1C82-1AB1F1C8C922}"/>
              </a:ext>
            </a:extLst>
          </p:cNvPr>
          <p:cNvSpPr txBox="1"/>
          <p:nvPr/>
        </p:nvSpPr>
        <p:spPr>
          <a:xfrm>
            <a:off x="1262745" y="4855028"/>
            <a:ext cx="3113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converting between coefficient and evaluation representation of polynomials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918F24-2F87-F471-B618-CFBA1AE0D8B2}"/>
              </a:ext>
            </a:extLst>
          </p:cNvPr>
          <p:cNvSpPr txBox="1"/>
          <p:nvPr/>
        </p:nvSpPr>
        <p:spPr>
          <a:xfrm>
            <a:off x="7407727" y="4734798"/>
            <a:ext cx="3247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combination of addition, multiplication and FFT operations</a:t>
            </a:r>
          </a:p>
        </p:txBody>
      </p:sp>
    </p:spTree>
    <p:extLst>
      <p:ext uri="{BB962C8B-B14F-4D97-AF65-F5344CB8AC3E}">
        <p14:creationId xmlns:p14="http://schemas.microsoft.com/office/powerpoint/2010/main" val="2117398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EC54-61E7-2649-AD6F-02DB3FEF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zk</a:t>
            </a:r>
            <a:r>
              <a:rPr lang="en-US" dirty="0">
                <a:solidFill>
                  <a:schemeClr val="accent1"/>
                </a:solidFill>
              </a:rPr>
              <a:t>-SNARKs: </a:t>
            </a:r>
            <a:r>
              <a:rPr lang="en-US" dirty="0"/>
              <a:t>Zero-Knowledge Succinct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Non-Interactive</a:t>
            </a:r>
            <a:r>
              <a:rPr lang="en-US" dirty="0"/>
              <a:t> Arguments of Knowledge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F68490-17EB-794A-AB0B-68077B16C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32A3FE-8FB3-E942-8656-9A596E9CD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/>
              <p:nvPr/>
            </p:nvSpPr>
            <p:spPr>
              <a:xfrm>
                <a:off x="2838767" y="2191688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191688"/>
                <a:ext cx="121097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Callout 26">
            <a:extLst>
              <a:ext uri="{FF2B5EF4-FFF2-40B4-BE49-F238E27FC236}">
                <a16:creationId xmlns:a16="http://schemas.microsoft.com/office/drawing/2014/main" id="{FA85ECDF-FFF5-FE40-A4B9-3CF36A21627C}"/>
              </a:ext>
            </a:extLst>
          </p:cNvPr>
          <p:cNvSpPr/>
          <p:nvPr/>
        </p:nvSpPr>
        <p:spPr>
          <a:xfrm>
            <a:off x="3835905" y="5122886"/>
            <a:ext cx="1844024" cy="726141"/>
          </a:xfrm>
          <a:prstGeom prst="wedgeEllipseCallout">
            <a:avLst>
              <a:gd name="adj1" fmla="val 36876"/>
              <a:gd name="adj2" fmla="val -8228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Okay, I believe you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CDD12-8A95-CE43-9A9E-C4435151C680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475E70-2C5A-0B4A-B1AD-32009186EC26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ED7E31-BA8D-F24F-A804-17F35875C1C0}"/>
              </a:ext>
            </a:extLst>
          </p:cNvPr>
          <p:cNvCxnSpPr>
            <a:cxnSpLocks/>
          </p:cNvCxnSpPr>
          <p:nvPr/>
        </p:nvCxnSpPr>
        <p:spPr>
          <a:xfrm>
            <a:off x="2105213" y="4529625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383B7-B71C-97C8-7F16-703D6A374496}"/>
                  </a:ext>
                </a:extLst>
              </p:cNvPr>
              <p:cNvSpPr txBox="1"/>
              <p:nvPr/>
            </p:nvSpPr>
            <p:spPr>
              <a:xfrm>
                <a:off x="3241965" y="4039047"/>
                <a:ext cx="44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383B7-B71C-97C8-7F16-703D6A374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965" y="4039047"/>
                <a:ext cx="44294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D7B34D4-417E-3D4B-964D-FB6C30E8EF36}"/>
              </a:ext>
            </a:extLst>
          </p:cNvPr>
          <p:cNvSpPr txBox="1"/>
          <p:nvPr/>
        </p:nvSpPr>
        <p:spPr>
          <a:xfrm>
            <a:off x="1447713" y="6192318"/>
            <a:ext cx="392372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Anyone can verify</a:t>
            </a:r>
          </a:p>
        </p:txBody>
      </p:sp>
    </p:spTree>
    <p:extLst>
      <p:ext uri="{BB962C8B-B14F-4D97-AF65-F5344CB8AC3E}">
        <p14:creationId xmlns:p14="http://schemas.microsoft.com/office/powerpoint/2010/main" val="4094220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9EE2-8B15-3336-531F-C19421833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Protocol for </a:t>
            </a:r>
            <a:r>
              <a:rPr lang="en-US" dirty="0">
                <a:solidFill>
                  <a:schemeClr val="accent1"/>
                </a:solidFill>
              </a:rPr>
              <a:t>Partial Products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FE6A5-FD27-5FF4-3C44-366A67E69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146" y="1995667"/>
            <a:ext cx="9107707" cy="1860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FCA206-6B56-1A51-2782-B15633034DC6}"/>
                  </a:ext>
                </a:extLst>
              </p:cNvPr>
              <p:cNvSpPr txBox="1"/>
              <p:nvPr/>
            </p:nvSpPr>
            <p:spPr>
              <a:xfrm>
                <a:off x="1952624" y="4750415"/>
                <a:ext cx="8286750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Given packed secret shares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can we design a distributed protocol for this function, where total computation and communication is O(32)?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FCA206-6B56-1A51-2782-B15633034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24" y="4750415"/>
                <a:ext cx="8286750" cy="646331"/>
              </a:xfrm>
              <a:prstGeom prst="rect">
                <a:avLst/>
              </a:prstGeom>
              <a:blipFill>
                <a:blip r:embed="rId4"/>
                <a:stretch>
                  <a:fillRect t="-192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388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9EE2-8B15-3336-531F-C19421833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Protocol for </a:t>
            </a:r>
            <a:r>
              <a:rPr lang="en-US" dirty="0">
                <a:solidFill>
                  <a:schemeClr val="accent1"/>
                </a:solidFill>
              </a:rPr>
              <a:t>Partial Products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309736-5FE8-AD5D-ABF2-048DD7000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362" y="1690688"/>
            <a:ext cx="8743275" cy="47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99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9EE2-8B15-3336-531F-C19421833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Protocol for </a:t>
            </a:r>
            <a:r>
              <a:rPr lang="en-US" dirty="0">
                <a:solidFill>
                  <a:schemeClr val="accent1"/>
                </a:solidFill>
              </a:rPr>
              <a:t>Partial Products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F1ACD-06DA-4609-CB5C-DAF40717C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325" y="1254887"/>
            <a:ext cx="8373349" cy="560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9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9EE2-8B15-3336-531F-C19421833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Protocol for </a:t>
            </a:r>
            <a:r>
              <a:rPr lang="en-US" dirty="0">
                <a:solidFill>
                  <a:schemeClr val="accent1"/>
                </a:solidFill>
              </a:rPr>
              <a:t>Partial Products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C6359-4A47-1B88-EE24-97717240D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773" y="1690688"/>
            <a:ext cx="10695227" cy="369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64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89EE2-8B15-3336-531F-C19421833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Protocol for </a:t>
            </a:r>
            <a:r>
              <a:rPr lang="en-US" dirty="0">
                <a:solidFill>
                  <a:schemeClr val="accent1"/>
                </a:solidFill>
              </a:rPr>
              <a:t>Partial Products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9019F-FD10-9C96-5340-588B3557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337" y="1328846"/>
            <a:ext cx="7772400" cy="5370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E0EE3-6E34-4D88-2F43-B039C9DB9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91" y="2067221"/>
            <a:ext cx="3327400" cy="58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06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3CEFA-DEDA-DB05-FA18-841068C0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376010"/>
            <a:ext cx="10831286" cy="1325563"/>
          </a:xfrm>
        </p:spPr>
        <p:txBody>
          <a:bodyPr/>
          <a:lstStyle/>
          <a:p>
            <a:r>
              <a:rPr lang="en-US" dirty="0"/>
              <a:t>Distributed Protocol for Fast Fourier Transform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57813-601A-D930-3D61-54BCCB20E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71265"/>
            <a:ext cx="8240486" cy="530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67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3CEFA-DEDA-DB05-FA18-841068C0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376010"/>
            <a:ext cx="10831286" cy="1325563"/>
          </a:xfrm>
        </p:spPr>
        <p:txBody>
          <a:bodyPr/>
          <a:lstStyle/>
          <a:p>
            <a:r>
              <a:rPr lang="en-US" dirty="0"/>
              <a:t>Distributed Protocol for Fast Fourier Transform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67198-5A7E-CBDA-22B1-9F619F37E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57" y="1450133"/>
            <a:ext cx="7772400" cy="5307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2A540-4590-D778-65D7-1A422B3E3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792" y="1591208"/>
            <a:ext cx="3048151" cy="17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3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3CEFA-DEDA-DB05-FA18-841068C0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376010"/>
            <a:ext cx="10831286" cy="1325563"/>
          </a:xfrm>
        </p:spPr>
        <p:txBody>
          <a:bodyPr/>
          <a:lstStyle/>
          <a:p>
            <a:r>
              <a:rPr lang="en-US" dirty="0"/>
              <a:t>Distributed Protocol for Fast Fourier Transform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CFB7D-D5C6-51DF-C620-862C83344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5274"/>
            <a:ext cx="8567056" cy="3737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7B72F8-F91B-16ED-B305-4AD13E606B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71"/>
          <a:stretch/>
        </p:blipFill>
        <p:spPr>
          <a:xfrm>
            <a:off x="7366504" y="1382486"/>
            <a:ext cx="4825496" cy="17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68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3CEFA-DEDA-DB05-FA18-841068C0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376010"/>
            <a:ext cx="10831286" cy="1325563"/>
          </a:xfrm>
        </p:spPr>
        <p:txBody>
          <a:bodyPr/>
          <a:lstStyle/>
          <a:p>
            <a:r>
              <a:rPr lang="en-US" dirty="0"/>
              <a:t>Distributed Protocol for Fast Fourier Transform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BEA6E-E747-F461-1D00-E308B2C28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1492500"/>
            <a:ext cx="9797143" cy="52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0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71BAF-9ABA-77E1-324E-2E6AAD09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4" y="365125"/>
            <a:ext cx="11745686" cy="1325563"/>
          </a:xfrm>
        </p:spPr>
        <p:txBody>
          <a:bodyPr/>
          <a:lstStyle/>
          <a:p>
            <a:r>
              <a:rPr lang="en-US" dirty="0"/>
              <a:t>Distributed Protocol for Multi-Scalar Multiplications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AEB46A-2D74-C888-10FA-10157E203350}"/>
                  </a:ext>
                </a:extLst>
              </p:cNvPr>
              <p:cNvSpPr txBox="1"/>
              <p:nvPr/>
            </p:nvSpPr>
            <p:spPr>
              <a:xfrm>
                <a:off x="4167363" y="1539697"/>
                <a:ext cx="3964265" cy="800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AEB46A-2D74-C888-10FA-10157E203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363" y="1539697"/>
                <a:ext cx="3964265" cy="800732"/>
              </a:xfrm>
              <a:prstGeom prst="rect">
                <a:avLst/>
              </a:prstGeom>
              <a:blipFill>
                <a:blip r:embed="rId3"/>
                <a:stretch>
                  <a:fillRect t="-117188" b="-15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603126D-DB17-D72E-A23C-4548597BA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657" y="2388572"/>
            <a:ext cx="9078685" cy="410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EC54-61E7-2649-AD6F-02DB3FEF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zk</a:t>
            </a:r>
            <a:r>
              <a:rPr lang="en-US" dirty="0">
                <a:solidFill>
                  <a:schemeClr val="accent1"/>
                </a:solidFill>
              </a:rPr>
              <a:t>-SNARKs: </a:t>
            </a:r>
            <a:r>
              <a:rPr lang="en-US" dirty="0">
                <a:solidFill>
                  <a:srgbClr val="C00000"/>
                </a:solidFill>
              </a:rPr>
              <a:t>Zero-Knowledge</a:t>
            </a:r>
            <a:r>
              <a:rPr lang="en-US" dirty="0"/>
              <a:t> Succinct </a:t>
            </a:r>
            <a:br>
              <a:rPr lang="en-US" dirty="0"/>
            </a:br>
            <a:r>
              <a:rPr lang="en-US" dirty="0"/>
              <a:t>Non-Interactive Arguments of Knowledge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F68490-17EB-794A-AB0B-68077B16C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32A3FE-8FB3-E942-8656-9A596E9CD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/>
              <p:nvPr/>
            </p:nvSpPr>
            <p:spPr>
              <a:xfrm>
                <a:off x="2838767" y="2191688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191688"/>
                <a:ext cx="121097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Callout 26">
            <a:extLst>
              <a:ext uri="{FF2B5EF4-FFF2-40B4-BE49-F238E27FC236}">
                <a16:creationId xmlns:a16="http://schemas.microsoft.com/office/drawing/2014/main" id="{FA85ECDF-FFF5-FE40-A4B9-3CF36A21627C}"/>
              </a:ext>
            </a:extLst>
          </p:cNvPr>
          <p:cNvSpPr/>
          <p:nvPr/>
        </p:nvSpPr>
        <p:spPr>
          <a:xfrm>
            <a:off x="3835905" y="5122886"/>
            <a:ext cx="1844024" cy="726141"/>
          </a:xfrm>
          <a:prstGeom prst="wedgeEllipseCallout">
            <a:avLst>
              <a:gd name="adj1" fmla="val 36876"/>
              <a:gd name="adj2" fmla="val -8228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Okay, I believe you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CDD12-8A95-CE43-9A9E-C4435151C680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475E70-2C5A-0B4A-B1AD-32009186EC26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ED7E31-BA8D-F24F-A804-17F35875C1C0}"/>
              </a:ext>
            </a:extLst>
          </p:cNvPr>
          <p:cNvCxnSpPr>
            <a:cxnSpLocks/>
          </p:cNvCxnSpPr>
          <p:nvPr/>
        </p:nvCxnSpPr>
        <p:spPr>
          <a:xfrm>
            <a:off x="2105213" y="4529625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383B7-B71C-97C8-7F16-703D6A374496}"/>
                  </a:ext>
                </a:extLst>
              </p:cNvPr>
              <p:cNvSpPr txBox="1"/>
              <p:nvPr/>
            </p:nvSpPr>
            <p:spPr>
              <a:xfrm>
                <a:off x="3241965" y="4039047"/>
                <a:ext cx="44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383B7-B71C-97C8-7F16-703D6A374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965" y="4039047"/>
                <a:ext cx="44294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1D9B2A0-7FDA-15AF-A353-10BDA267395D}"/>
              </a:ext>
            </a:extLst>
          </p:cNvPr>
          <p:cNvSpPr txBox="1"/>
          <p:nvPr/>
        </p:nvSpPr>
        <p:spPr>
          <a:xfrm>
            <a:off x="1447713" y="6192318"/>
            <a:ext cx="392372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Anyone can verify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56F349-9CF7-822A-E5FF-7BD6208CACFA}"/>
              </a:ext>
            </a:extLst>
          </p:cNvPr>
          <p:cNvSpPr txBox="1"/>
          <p:nvPr/>
        </p:nvSpPr>
        <p:spPr>
          <a:xfrm>
            <a:off x="7806494" y="2326077"/>
            <a:ext cx="351905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Verifier should not learn the secret witness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F42AC0-D316-D261-4C46-391F60186192}"/>
              </a:ext>
            </a:extLst>
          </p:cNvPr>
          <p:cNvSpPr txBox="1"/>
          <p:nvPr/>
        </p:nvSpPr>
        <p:spPr>
          <a:xfrm>
            <a:off x="8541786" y="1817479"/>
            <a:ext cx="195875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Zero knowledge</a:t>
            </a:r>
          </a:p>
        </p:txBody>
      </p:sp>
    </p:spTree>
    <p:extLst>
      <p:ext uri="{BB962C8B-B14F-4D97-AF65-F5344CB8AC3E}">
        <p14:creationId xmlns:p14="http://schemas.microsoft.com/office/powerpoint/2010/main" val="2872465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71BAF-9ABA-77E1-324E-2E6AAD09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4" y="365125"/>
            <a:ext cx="11745686" cy="1325563"/>
          </a:xfrm>
        </p:spPr>
        <p:txBody>
          <a:bodyPr/>
          <a:lstStyle/>
          <a:p>
            <a:r>
              <a:rPr lang="en-US" dirty="0"/>
              <a:t>Distributed Protocol for Multi-Scalar Multiplications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AEB46A-2D74-C888-10FA-10157E203350}"/>
                  </a:ext>
                </a:extLst>
              </p:cNvPr>
              <p:cNvSpPr txBox="1"/>
              <p:nvPr/>
            </p:nvSpPr>
            <p:spPr>
              <a:xfrm>
                <a:off x="4167363" y="1539697"/>
                <a:ext cx="3964265" cy="800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AEB46A-2D74-C888-10FA-10157E203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363" y="1539697"/>
                <a:ext cx="3964265" cy="800732"/>
              </a:xfrm>
              <a:prstGeom prst="rect">
                <a:avLst/>
              </a:prstGeom>
              <a:blipFill>
                <a:blip r:embed="rId2"/>
                <a:stretch>
                  <a:fillRect t="-117188" b="-15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603126D-DB17-D72E-A23C-4548597BA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657" y="2388572"/>
            <a:ext cx="9078685" cy="410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31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58B927-944F-3943-F27F-7524FA071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3"/>
          <a:stretch/>
        </p:blipFill>
        <p:spPr>
          <a:xfrm>
            <a:off x="1845128" y="1690687"/>
            <a:ext cx="9617797" cy="48021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505A6A2-BDB5-262A-2C27-E98BCDD96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4" y="365125"/>
            <a:ext cx="11745686" cy="1325563"/>
          </a:xfrm>
        </p:spPr>
        <p:txBody>
          <a:bodyPr/>
          <a:lstStyle/>
          <a:p>
            <a:r>
              <a:rPr lang="en-US" dirty="0"/>
              <a:t>Distributed Protocol for Multi-Scalar Multiplications</a:t>
            </a:r>
          </a:p>
        </p:txBody>
      </p:sp>
    </p:spTree>
    <p:extLst>
      <p:ext uri="{BB962C8B-B14F-4D97-AF65-F5344CB8AC3E}">
        <p14:creationId xmlns:p14="http://schemas.microsoft.com/office/powerpoint/2010/main" val="2438671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76319-B3B3-6C4E-8784-976293F3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Experimental Results</a:t>
            </a:r>
          </a:p>
        </p:txBody>
      </p:sp>
    </p:spTree>
    <p:extLst>
      <p:ext uri="{BB962C8B-B14F-4D97-AF65-F5344CB8AC3E}">
        <p14:creationId xmlns:p14="http://schemas.microsoft.com/office/powerpoint/2010/main" val="5347847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29714-613A-A691-C0A5-3F726831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chemeClr val="accent1"/>
                </a:solidFill>
                <a:latin typeface="Berlin Sans FB" panose="020E0602020502020306" pitchFamily="34" charset="77"/>
              </a:rPr>
              <a:t>zkSaaS</a:t>
            </a:r>
            <a:r>
              <a:rPr lang="en-US" sz="4400" dirty="0">
                <a:solidFill>
                  <a:schemeClr val="accent1"/>
                </a:solidFill>
                <a:latin typeface="Berlin Sans FB" panose="020E0602020502020306" pitchFamily="34" charset="77"/>
              </a:rPr>
              <a:t> </a:t>
            </a:r>
            <a:r>
              <a:rPr lang="en-US" sz="4400" dirty="0"/>
              <a:t>for Groth16: </a:t>
            </a:r>
            <a:r>
              <a:rPr lang="en-US" sz="4400" dirty="0">
                <a:solidFill>
                  <a:srgbClr val="C00000"/>
                </a:solidFill>
              </a:rPr>
              <a:t>Setup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071E8E-75E6-3F1F-26CD-B3C2B154FEA6}"/>
              </a:ext>
            </a:extLst>
          </p:cNvPr>
          <p:cNvSpPr txBox="1"/>
          <p:nvPr/>
        </p:nvSpPr>
        <p:spPr>
          <a:xfrm>
            <a:off x="2982945" y="2113927"/>
            <a:ext cx="171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Local Prover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565F1-1A7F-F96E-4CA3-AF3CE238E1B2}"/>
              </a:ext>
            </a:extLst>
          </p:cNvPr>
          <p:cNvSpPr txBox="1"/>
          <p:nvPr/>
        </p:nvSpPr>
        <p:spPr>
          <a:xfrm>
            <a:off x="7082498" y="2079517"/>
            <a:ext cx="2424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>
                <a:solidFill>
                  <a:schemeClr val="accent1"/>
                </a:solidFill>
                <a:latin typeface="Berlin Sans FB" panose="020E0602020502020306" pitchFamily="34" charset="77"/>
              </a:rPr>
              <a:t>zkSaaS</a:t>
            </a:r>
            <a:r>
              <a:rPr lang="en-US" sz="2800" u="sng" dirty="0">
                <a:solidFill>
                  <a:schemeClr val="accent1"/>
                </a:solidFill>
                <a:latin typeface="Berlin Sans FB" panose="020E0602020502020306" pitchFamily="34" charset="77"/>
              </a:rPr>
              <a:t> </a:t>
            </a:r>
            <a:r>
              <a:rPr lang="en-US" sz="2800" u="sng" dirty="0"/>
              <a:t>Servers</a:t>
            </a:r>
          </a:p>
        </p:txBody>
      </p:sp>
      <p:pic>
        <p:nvPicPr>
          <p:cNvPr id="11266" name="Picture 2" descr="The 9 Best Laptops of 2023 | Reviews by Wirecutter">
            <a:extLst>
              <a:ext uri="{FF2B5EF4-FFF2-40B4-BE49-F238E27FC236}">
                <a16:creationId xmlns:a16="http://schemas.microsoft.com/office/drawing/2014/main" id="{A87C4420-2987-6ED8-0C75-4EAB6324B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6" y="2601294"/>
            <a:ext cx="1988958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ho's Who of the Minions in 2015's &quot;Despicable Me&quot; - ReelRundown">
            <a:extLst>
              <a:ext uri="{FF2B5EF4-FFF2-40B4-BE49-F238E27FC236}">
                <a16:creationId xmlns:a16="http://schemas.microsoft.com/office/drawing/2014/main" id="{4AE18292-5908-A730-01CD-410895D4E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3" r="45467"/>
          <a:stretch/>
        </p:blipFill>
        <p:spPr bwMode="auto">
          <a:xfrm>
            <a:off x="7968846" y="2734849"/>
            <a:ext cx="431630" cy="8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Who's Who of the Minions in 2015's &quot;Despicable Me&quot; - ReelRundown">
            <a:extLst>
              <a:ext uri="{FF2B5EF4-FFF2-40B4-BE49-F238E27FC236}">
                <a16:creationId xmlns:a16="http://schemas.microsoft.com/office/drawing/2014/main" id="{8CB16B93-BC10-414D-914D-8533664D0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-4397" r="58125" b="1864"/>
          <a:stretch/>
        </p:blipFill>
        <p:spPr bwMode="auto">
          <a:xfrm>
            <a:off x="9707210" y="2644855"/>
            <a:ext cx="475698" cy="91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Who's Who of the Minions in 2015's &quot;Despicable Me&quot; - ReelRundown">
            <a:extLst>
              <a:ext uri="{FF2B5EF4-FFF2-40B4-BE49-F238E27FC236}">
                <a16:creationId xmlns:a16="http://schemas.microsoft.com/office/drawing/2014/main" id="{42CC0AB5-DE8E-FE66-9CD9-71093C405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" r="88246"/>
          <a:stretch/>
        </p:blipFill>
        <p:spPr bwMode="auto">
          <a:xfrm>
            <a:off x="8838028" y="2776708"/>
            <a:ext cx="401019" cy="8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mazon.com: Despicable Me King Bob Minion Christmas Holiday Ornament 2.25  Inches : Home &amp; Kitchen">
            <a:extLst>
              <a:ext uri="{FF2B5EF4-FFF2-40B4-BE49-F238E27FC236}">
                <a16:creationId xmlns:a16="http://schemas.microsoft.com/office/drawing/2014/main" id="{3B94A8EF-1CC4-46EC-5C25-2DB487DB7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175" y="2564986"/>
            <a:ext cx="927605" cy="124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BB6446-500B-5095-053D-EC9E329AF110}"/>
              </a:ext>
            </a:extLst>
          </p:cNvPr>
          <p:cNvSpPr txBox="1"/>
          <p:nvPr/>
        </p:nvSpPr>
        <p:spPr>
          <a:xfrm>
            <a:off x="2896906" y="3926857"/>
            <a:ext cx="231291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1vCPU and 4 GB RAM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D9FF2D-5A52-0373-7695-5FEE8C8E1041}"/>
              </a:ext>
            </a:extLst>
          </p:cNvPr>
          <p:cNvCxnSpPr>
            <a:cxnSpLocks/>
          </p:cNvCxnSpPr>
          <p:nvPr/>
        </p:nvCxnSpPr>
        <p:spPr>
          <a:xfrm>
            <a:off x="5516007" y="2079517"/>
            <a:ext cx="49520" cy="2751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5066064-65DA-50AB-0608-57E06435F54B}"/>
              </a:ext>
            </a:extLst>
          </p:cNvPr>
          <p:cNvSpPr txBox="1"/>
          <p:nvPr/>
        </p:nvSpPr>
        <p:spPr>
          <a:xfrm>
            <a:off x="6192811" y="3926857"/>
            <a:ext cx="146633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96vCPU and 128 GB RAM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592203-8FD4-C538-C465-6CBB38FBC7F7}"/>
              </a:ext>
            </a:extLst>
          </p:cNvPr>
          <p:cNvSpPr txBox="1"/>
          <p:nvPr/>
        </p:nvSpPr>
        <p:spPr>
          <a:xfrm>
            <a:off x="7769935" y="3926857"/>
            <a:ext cx="267719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1vCPU and 2 GB RAM each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724C55-BEDD-6CF3-09EC-6A22D899C7A2}"/>
              </a:ext>
            </a:extLst>
          </p:cNvPr>
          <p:cNvSpPr txBox="1"/>
          <p:nvPr/>
        </p:nvSpPr>
        <p:spPr>
          <a:xfrm>
            <a:off x="7346499" y="780840"/>
            <a:ext cx="2360711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/>
              <a:t>N1 GCP Instances</a:t>
            </a:r>
          </a:p>
        </p:txBody>
      </p:sp>
    </p:spTree>
    <p:extLst>
      <p:ext uri="{BB962C8B-B14F-4D97-AF65-F5344CB8AC3E}">
        <p14:creationId xmlns:p14="http://schemas.microsoft.com/office/powerpoint/2010/main" val="225646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5C7AD-3DAC-16F7-5C7F-17C2A81F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chemeClr val="accent1"/>
                </a:solidFill>
                <a:latin typeface="Berlin Sans FB" panose="020E0602020502020306" pitchFamily="34" charset="77"/>
              </a:rPr>
              <a:t>zkSaaS</a:t>
            </a:r>
            <a:r>
              <a:rPr lang="en-US" sz="4400" dirty="0">
                <a:solidFill>
                  <a:schemeClr val="accent1"/>
                </a:solidFill>
                <a:latin typeface="Berlin Sans FB" panose="020E0602020502020306" pitchFamily="34" charset="77"/>
              </a:rPr>
              <a:t> </a:t>
            </a:r>
            <a:r>
              <a:rPr lang="en-US" sz="4400" dirty="0"/>
              <a:t>for Groth16: </a:t>
            </a:r>
            <a:r>
              <a:rPr lang="en-US" dirty="0">
                <a:solidFill>
                  <a:srgbClr val="C00000"/>
                </a:solidFill>
              </a:rPr>
              <a:t>Evaluation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2CCE7-1A79-B5BC-A8A4-0ADF9A416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99" y="365125"/>
            <a:ext cx="4043244" cy="1571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B43F79-AF34-84C6-E990-CADE2D4FD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1" y="1705236"/>
            <a:ext cx="5508172" cy="4105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170993-F51F-6153-7D16-66DAE0781029}"/>
              </a:ext>
            </a:extLst>
          </p:cNvPr>
          <p:cNvSpPr txBox="1"/>
          <p:nvPr/>
        </p:nvSpPr>
        <p:spPr>
          <a:xfrm>
            <a:off x="2013857" y="6019800"/>
            <a:ext cx="2677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Varying No. of Constraints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F0322-8D39-DDD2-05D4-298F1B11A3B6}"/>
              </a:ext>
            </a:extLst>
          </p:cNvPr>
          <p:cNvSpPr txBox="1"/>
          <p:nvPr/>
        </p:nvSpPr>
        <p:spPr>
          <a:xfrm>
            <a:off x="7689724" y="2106616"/>
            <a:ext cx="2973158" cy="9233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No. of Servers = 128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Packing constant = 32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No. of corrupt servers =32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338694-C871-E39A-3397-5AA12DBFBC24}"/>
              </a:ext>
            </a:extLst>
          </p:cNvPr>
          <p:cNvSpPr txBox="1"/>
          <p:nvPr/>
        </p:nvSpPr>
        <p:spPr>
          <a:xfrm>
            <a:off x="6422217" y="4575282"/>
            <a:ext cx="550817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Weak servers can handle 16 times more constraints than consumer machine before running out of memory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64F938-F8D1-3CC1-DB3D-98868A76D20B}"/>
              </a:ext>
            </a:extLst>
          </p:cNvPr>
          <p:cNvSpPr txBox="1"/>
          <p:nvPr/>
        </p:nvSpPr>
        <p:spPr>
          <a:xfrm>
            <a:off x="8142109" y="4049486"/>
            <a:ext cx="2068387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Memory Exhaustion</a:t>
            </a:r>
          </a:p>
        </p:txBody>
      </p:sp>
    </p:spTree>
    <p:extLst>
      <p:ext uri="{BB962C8B-B14F-4D97-AF65-F5344CB8AC3E}">
        <p14:creationId xmlns:p14="http://schemas.microsoft.com/office/powerpoint/2010/main" val="1964632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5C7AD-3DAC-16F7-5C7F-17C2A81F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chemeClr val="accent1"/>
                </a:solidFill>
                <a:latin typeface="Berlin Sans FB" panose="020E0602020502020306" pitchFamily="34" charset="77"/>
              </a:rPr>
              <a:t>zkSaaS</a:t>
            </a:r>
            <a:r>
              <a:rPr lang="en-US" sz="4400" dirty="0">
                <a:solidFill>
                  <a:schemeClr val="accent1"/>
                </a:solidFill>
                <a:latin typeface="Berlin Sans FB" panose="020E0602020502020306" pitchFamily="34" charset="77"/>
              </a:rPr>
              <a:t> </a:t>
            </a:r>
            <a:r>
              <a:rPr lang="en-US" sz="4400" dirty="0"/>
              <a:t>for Groth16: </a:t>
            </a:r>
            <a:r>
              <a:rPr lang="en-US" dirty="0">
                <a:solidFill>
                  <a:srgbClr val="C00000"/>
                </a:solidFill>
              </a:rPr>
              <a:t>Evaluation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2CCE7-1A79-B5BC-A8A4-0ADF9A416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999" y="365125"/>
            <a:ext cx="4043244" cy="1571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B43F79-AF34-84C6-E990-CADE2D4FD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1" y="1705236"/>
            <a:ext cx="5508172" cy="4105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170993-F51F-6153-7D16-66DAE0781029}"/>
              </a:ext>
            </a:extLst>
          </p:cNvPr>
          <p:cNvSpPr txBox="1"/>
          <p:nvPr/>
        </p:nvSpPr>
        <p:spPr>
          <a:xfrm>
            <a:off x="2013857" y="6019800"/>
            <a:ext cx="2677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Varying No. of Constraints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F0322-8D39-DDD2-05D4-298F1B11A3B6}"/>
              </a:ext>
            </a:extLst>
          </p:cNvPr>
          <p:cNvSpPr txBox="1"/>
          <p:nvPr/>
        </p:nvSpPr>
        <p:spPr>
          <a:xfrm>
            <a:off x="7689724" y="2106616"/>
            <a:ext cx="2973158" cy="9233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No. of Servers = 128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Packing constant = 32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No. of corrupt servers =32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338694-C871-E39A-3397-5AA12DBFBC24}"/>
              </a:ext>
            </a:extLst>
          </p:cNvPr>
          <p:cNvSpPr txBox="1"/>
          <p:nvPr/>
        </p:nvSpPr>
        <p:spPr>
          <a:xfrm>
            <a:off x="6422217" y="3933392"/>
            <a:ext cx="550817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get 22 times speedup over consumer machine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64F938-F8D1-3CC1-DB3D-98868A76D20B}"/>
              </a:ext>
            </a:extLst>
          </p:cNvPr>
          <p:cNvSpPr txBox="1"/>
          <p:nvPr/>
        </p:nvSpPr>
        <p:spPr>
          <a:xfrm>
            <a:off x="8437960" y="3297003"/>
            <a:ext cx="147668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Running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8B034-CD36-5CCB-439D-5C851B0B4904}"/>
              </a:ext>
            </a:extLst>
          </p:cNvPr>
          <p:cNvSpPr txBox="1"/>
          <p:nvPr/>
        </p:nvSpPr>
        <p:spPr>
          <a:xfrm>
            <a:off x="8200459" y="4569781"/>
            <a:ext cx="19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accent6"/>
                </a:solidFill>
              </a:rPr>
              <a:t>Why not 32 times?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ED3E1-597A-34DA-33DB-55D05C06C660}"/>
              </a:ext>
            </a:extLst>
          </p:cNvPr>
          <p:cNvSpPr txBox="1"/>
          <p:nvPr/>
        </p:nvSpPr>
        <p:spPr>
          <a:xfrm>
            <a:off x="6422217" y="5119014"/>
            <a:ext cx="550817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FFT doesn’t achieve equal division of work</a:t>
            </a:r>
          </a:p>
          <a:p>
            <a:pPr marL="342900" indent="-342900">
              <a:buAutoNum type="arabicPeriod"/>
            </a:pPr>
            <a:r>
              <a:rPr lang="en-US" dirty="0"/>
              <a:t>Sub-optimal use of </a:t>
            </a:r>
            <a:r>
              <a:rPr lang="en-US" dirty="0" err="1"/>
              <a:t>Pippenger’s</a:t>
            </a:r>
            <a:r>
              <a:rPr lang="en-US" dirty="0"/>
              <a:t> algorithm for MSMs</a:t>
            </a:r>
          </a:p>
        </p:txBody>
      </p:sp>
    </p:spTree>
    <p:extLst>
      <p:ext uri="{BB962C8B-B14F-4D97-AF65-F5344CB8AC3E}">
        <p14:creationId xmlns:p14="http://schemas.microsoft.com/office/powerpoint/2010/main" val="12973509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5C7AD-3DAC-16F7-5C7F-17C2A81F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chemeClr val="accent1"/>
                </a:solidFill>
                <a:latin typeface="Berlin Sans FB" panose="020E0602020502020306" pitchFamily="34" charset="77"/>
              </a:rPr>
              <a:t>zkSaaS</a:t>
            </a:r>
            <a:r>
              <a:rPr lang="en-US" sz="4400" dirty="0">
                <a:solidFill>
                  <a:schemeClr val="accent1"/>
                </a:solidFill>
                <a:latin typeface="Berlin Sans FB" panose="020E0602020502020306" pitchFamily="34" charset="77"/>
              </a:rPr>
              <a:t> </a:t>
            </a:r>
            <a:r>
              <a:rPr lang="en-US" sz="4400" dirty="0"/>
              <a:t>for Groth16: </a:t>
            </a:r>
            <a:r>
              <a:rPr lang="en-US" dirty="0">
                <a:solidFill>
                  <a:srgbClr val="C00000"/>
                </a:solidFill>
              </a:rPr>
              <a:t>Evaluation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2CCE7-1A79-B5BC-A8A4-0ADF9A416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999" y="365125"/>
            <a:ext cx="4043244" cy="1571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170993-F51F-6153-7D16-66DAE0781029}"/>
              </a:ext>
            </a:extLst>
          </p:cNvPr>
          <p:cNvSpPr txBox="1"/>
          <p:nvPr/>
        </p:nvSpPr>
        <p:spPr>
          <a:xfrm>
            <a:off x="2013857" y="6019800"/>
            <a:ext cx="2202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Varying No. of Parties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F0322-8D39-DDD2-05D4-298F1B11A3B6}"/>
              </a:ext>
            </a:extLst>
          </p:cNvPr>
          <p:cNvSpPr txBox="1"/>
          <p:nvPr/>
        </p:nvSpPr>
        <p:spPr>
          <a:xfrm>
            <a:off x="7646181" y="2672673"/>
            <a:ext cx="2973158" cy="9233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No. of Constraints = 2</a:t>
            </a:r>
            <a:r>
              <a:rPr lang="en-US" baseline="30000" dirty="0">
                <a:solidFill>
                  <a:srgbClr val="C00000"/>
                </a:solidFill>
              </a:rPr>
              <a:t>19</a:t>
            </a:r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Packing constant = n/4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No. of corrupt servers = n/4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3F86E9-5506-A021-D449-258BF841F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77" y="1824128"/>
            <a:ext cx="5448440" cy="406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58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BCB96-3126-FAE1-5281-125BE3D79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82696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 sz="8800" dirty="0">
                <a:solidFill>
                  <a:schemeClr val="accent1"/>
                </a:solidFill>
                <a:latin typeface="Berlin Sans FB" panose="020E0602020502020306" pitchFamily="34" charset="77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853133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EC54-61E7-2649-AD6F-02DB3FEF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zk</a:t>
            </a:r>
            <a:r>
              <a:rPr lang="en-US" dirty="0">
                <a:solidFill>
                  <a:schemeClr val="accent1"/>
                </a:solidFill>
              </a:rPr>
              <a:t>-SNARKs: </a:t>
            </a:r>
            <a:r>
              <a:rPr lang="en-US" dirty="0"/>
              <a:t>Zero-Knowledge Succinct </a:t>
            </a:r>
            <a:br>
              <a:rPr lang="en-US" dirty="0"/>
            </a:br>
            <a:r>
              <a:rPr lang="en-US" dirty="0"/>
              <a:t>Non-Interactive </a:t>
            </a:r>
            <a:r>
              <a:rPr lang="en-US" dirty="0">
                <a:solidFill>
                  <a:srgbClr val="C00000"/>
                </a:solidFill>
              </a:rPr>
              <a:t>Arguments of Knowledge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F68490-17EB-794A-AB0B-68077B16C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32A3FE-8FB3-E942-8656-9A596E9CD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/>
              <p:nvPr/>
            </p:nvSpPr>
            <p:spPr>
              <a:xfrm>
                <a:off x="2838767" y="2191688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191688"/>
                <a:ext cx="121097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Callout 26">
            <a:extLst>
              <a:ext uri="{FF2B5EF4-FFF2-40B4-BE49-F238E27FC236}">
                <a16:creationId xmlns:a16="http://schemas.microsoft.com/office/drawing/2014/main" id="{FA85ECDF-FFF5-FE40-A4B9-3CF36A21627C}"/>
              </a:ext>
            </a:extLst>
          </p:cNvPr>
          <p:cNvSpPr/>
          <p:nvPr/>
        </p:nvSpPr>
        <p:spPr>
          <a:xfrm>
            <a:off x="3835905" y="5122886"/>
            <a:ext cx="1844024" cy="726141"/>
          </a:xfrm>
          <a:prstGeom prst="wedgeEllipseCallout">
            <a:avLst>
              <a:gd name="adj1" fmla="val 36876"/>
              <a:gd name="adj2" fmla="val -8228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Okay, I believe you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CDD12-8A95-CE43-9A9E-C4435151C680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475E70-2C5A-0B4A-B1AD-32009186EC26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ED7E31-BA8D-F24F-A804-17F35875C1C0}"/>
              </a:ext>
            </a:extLst>
          </p:cNvPr>
          <p:cNvCxnSpPr>
            <a:cxnSpLocks/>
          </p:cNvCxnSpPr>
          <p:nvPr/>
        </p:nvCxnSpPr>
        <p:spPr>
          <a:xfrm>
            <a:off x="2105213" y="4529625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383B7-B71C-97C8-7F16-703D6A374496}"/>
                  </a:ext>
                </a:extLst>
              </p:cNvPr>
              <p:cNvSpPr txBox="1"/>
              <p:nvPr/>
            </p:nvSpPr>
            <p:spPr>
              <a:xfrm>
                <a:off x="3241965" y="4039047"/>
                <a:ext cx="44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383B7-B71C-97C8-7F16-703D6A374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965" y="4039047"/>
                <a:ext cx="44294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C5DB3AB-67D7-4DBB-295A-575AC34B43E3}"/>
              </a:ext>
            </a:extLst>
          </p:cNvPr>
          <p:cNvSpPr txBox="1"/>
          <p:nvPr/>
        </p:nvSpPr>
        <p:spPr>
          <a:xfrm>
            <a:off x="1447713" y="6192318"/>
            <a:ext cx="392372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Anyone can verify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987534-ACEB-8CAE-66E4-1CD4F0629C4E}"/>
              </a:ext>
            </a:extLst>
          </p:cNvPr>
          <p:cNvSpPr txBox="1"/>
          <p:nvPr/>
        </p:nvSpPr>
        <p:spPr>
          <a:xfrm>
            <a:off x="7806494" y="2326077"/>
            <a:ext cx="351905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Verifier should not learn the secret witness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AD396D-F3F4-1330-BD00-BC32E3762AEE}"/>
              </a:ext>
            </a:extLst>
          </p:cNvPr>
          <p:cNvSpPr txBox="1"/>
          <p:nvPr/>
        </p:nvSpPr>
        <p:spPr>
          <a:xfrm>
            <a:off x="8541786" y="1817479"/>
            <a:ext cx="195875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Zero knowledge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829C9B-BDC6-E882-B811-FA150A03B235}"/>
                  </a:ext>
                </a:extLst>
              </p:cNvPr>
              <p:cNvSpPr txBox="1"/>
              <p:nvPr/>
            </p:nvSpPr>
            <p:spPr>
              <a:xfrm>
                <a:off x="7789889" y="3967327"/>
                <a:ext cx="3519054" cy="70788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C00000"/>
                    </a:solidFill>
                  </a:rPr>
                  <a:t>Cheating</a:t>
                </a:r>
                <a:r>
                  <a:rPr lang="en-US" sz="2000" dirty="0"/>
                  <a:t> prover cannot give accepting proof if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829C9B-BDC6-E882-B811-FA150A03B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889" y="3967327"/>
                <a:ext cx="3519054" cy="707886"/>
              </a:xfrm>
              <a:prstGeom prst="rect">
                <a:avLst/>
              </a:prstGeom>
              <a:blipFill>
                <a:blip r:embed="rId8"/>
                <a:stretch>
                  <a:fillRect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C2F8F52-874C-336A-F1C4-6CE78150ABFA}"/>
              </a:ext>
            </a:extLst>
          </p:cNvPr>
          <p:cNvSpPr txBox="1"/>
          <p:nvPr/>
        </p:nvSpPr>
        <p:spPr>
          <a:xfrm>
            <a:off x="8541786" y="3429000"/>
            <a:ext cx="195875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Soundness</a:t>
            </a:r>
          </a:p>
        </p:txBody>
      </p:sp>
    </p:spTree>
    <p:extLst>
      <p:ext uri="{BB962C8B-B14F-4D97-AF65-F5344CB8AC3E}">
        <p14:creationId xmlns:p14="http://schemas.microsoft.com/office/powerpoint/2010/main" val="3891744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EC54-61E7-2649-AD6F-02DB3FEF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zk</a:t>
            </a:r>
            <a:r>
              <a:rPr lang="en-US" dirty="0">
                <a:solidFill>
                  <a:schemeClr val="accent1"/>
                </a:solidFill>
              </a:rPr>
              <a:t>-SNARKs: </a:t>
            </a:r>
            <a:r>
              <a:rPr lang="en-US" dirty="0"/>
              <a:t>Zero-Knowledge </a:t>
            </a:r>
            <a:r>
              <a:rPr lang="en-US" dirty="0">
                <a:solidFill>
                  <a:srgbClr val="C00000"/>
                </a:solidFill>
              </a:rPr>
              <a:t>Succinct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/>
              <a:t>Non-Interactive Arguments of Knowledge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F68490-17EB-794A-AB0B-68077B16C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32A3FE-8FB3-E942-8656-9A596E9CD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/>
              <p:nvPr/>
            </p:nvSpPr>
            <p:spPr>
              <a:xfrm>
                <a:off x="2838767" y="2191688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191688"/>
                <a:ext cx="121097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Callout 26">
            <a:extLst>
              <a:ext uri="{FF2B5EF4-FFF2-40B4-BE49-F238E27FC236}">
                <a16:creationId xmlns:a16="http://schemas.microsoft.com/office/drawing/2014/main" id="{FA85ECDF-FFF5-FE40-A4B9-3CF36A21627C}"/>
              </a:ext>
            </a:extLst>
          </p:cNvPr>
          <p:cNvSpPr/>
          <p:nvPr/>
        </p:nvSpPr>
        <p:spPr>
          <a:xfrm>
            <a:off x="3835905" y="5122886"/>
            <a:ext cx="1844024" cy="726141"/>
          </a:xfrm>
          <a:prstGeom prst="wedgeEllipseCallout">
            <a:avLst>
              <a:gd name="adj1" fmla="val 36876"/>
              <a:gd name="adj2" fmla="val -8228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Okay, I believe you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CDD12-8A95-CE43-9A9E-C4435151C680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475E70-2C5A-0B4A-B1AD-32009186EC26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ED7E31-BA8D-F24F-A804-17F35875C1C0}"/>
              </a:ext>
            </a:extLst>
          </p:cNvPr>
          <p:cNvCxnSpPr>
            <a:cxnSpLocks/>
          </p:cNvCxnSpPr>
          <p:nvPr/>
        </p:nvCxnSpPr>
        <p:spPr>
          <a:xfrm>
            <a:off x="2105213" y="4529625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383B7-B71C-97C8-7F16-703D6A374496}"/>
                  </a:ext>
                </a:extLst>
              </p:cNvPr>
              <p:cNvSpPr txBox="1"/>
              <p:nvPr/>
            </p:nvSpPr>
            <p:spPr>
              <a:xfrm>
                <a:off x="3241965" y="4039047"/>
                <a:ext cx="44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383B7-B71C-97C8-7F16-703D6A374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965" y="4039047"/>
                <a:ext cx="44294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56CE972-475A-F613-74ED-01551600D392}"/>
              </a:ext>
            </a:extLst>
          </p:cNvPr>
          <p:cNvSpPr txBox="1"/>
          <p:nvPr/>
        </p:nvSpPr>
        <p:spPr>
          <a:xfrm>
            <a:off x="7806494" y="2326077"/>
            <a:ext cx="351905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Verifier should not learn the secret witness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27136-7260-5294-F1E4-A3EF1F068A38}"/>
              </a:ext>
            </a:extLst>
          </p:cNvPr>
          <p:cNvSpPr txBox="1"/>
          <p:nvPr/>
        </p:nvSpPr>
        <p:spPr>
          <a:xfrm>
            <a:off x="8541786" y="1817479"/>
            <a:ext cx="195875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Zero knowledge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52E925-5CC7-4AFD-8978-28EF8EBBEA61}"/>
                  </a:ext>
                </a:extLst>
              </p:cNvPr>
              <p:cNvSpPr txBox="1"/>
              <p:nvPr/>
            </p:nvSpPr>
            <p:spPr>
              <a:xfrm>
                <a:off x="7789889" y="3967327"/>
                <a:ext cx="3519054" cy="70788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C00000"/>
                    </a:solidFill>
                  </a:rPr>
                  <a:t>Cheating</a:t>
                </a:r>
                <a:r>
                  <a:rPr lang="en-US" sz="2000" dirty="0"/>
                  <a:t> prover cannot give accepting proof if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52E925-5CC7-4AFD-8978-28EF8EBBE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889" y="3967327"/>
                <a:ext cx="3519054" cy="707886"/>
              </a:xfrm>
              <a:prstGeom prst="rect">
                <a:avLst/>
              </a:prstGeom>
              <a:blipFill>
                <a:blip r:embed="rId8"/>
                <a:stretch>
                  <a:fillRect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227EA57-640C-4B8A-D992-DA6AECF54FC3}"/>
              </a:ext>
            </a:extLst>
          </p:cNvPr>
          <p:cNvSpPr txBox="1"/>
          <p:nvPr/>
        </p:nvSpPr>
        <p:spPr>
          <a:xfrm>
            <a:off x="8541786" y="3429000"/>
            <a:ext cx="195875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Soundness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991E6-19CC-339B-2C41-6D37E72BE7D9}"/>
              </a:ext>
            </a:extLst>
          </p:cNvPr>
          <p:cNvSpPr txBox="1"/>
          <p:nvPr/>
        </p:nvSpPr>
        <p:spPr>
          <a:xfrm>
            <a:off x="1447713" y="6192318"/>
            <a:ext cx="392372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Anyone can verify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51CCF5-10D6-4F82-AE53-279BB8845289}"/>
              </a:ext>
            </a:extLst>
          </p:cNvPr>
          <p:cNvSpPr txBox="1"/>
          <p:nvPr/>
        </p:nvSpPr>
        <p:spPr>
          <a:xfrm>
            <a:off x="7792367" y="5590274"/>
            <a:ext cx="354730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 to verify is smaller than time to compute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16C7E-970A-44A0-0E32-5E131BCA371C}"/>
              </a:ext>
            </a:extLst>
          </p:cNvPr>
          <p:cNvSpPr txBox="1"/>
          <p:nvPr/>
        </p:nvSpPr>
        <p:spPr>
          <a:xfrm>
            <a:off x="8541786" y="5042659"/>
            <a:ext cx="195875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Succinctness</a:t>
            </a:r>
          </a:p>
        </p:txBody>
      </p:sp>
    </p:spTree>
    <p:extLst>
      <p:ext uri="{BB962C8B-B14F-4D97-AF65-F5344CB8AC3E}">
        <p14:creationId xmlns:p14="http://schemas.microsoft.com/office/powerpoint/2010/main" val="533514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4D9DF-D45F-0AAF-1EC3-473881137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zk</a:t>
            </a:r>
            <a:r>
              <a:rPr lang="en-US" dirty="0">
                <a:solidFill>
                  <a:schemeClr val="accent1"/>
                </a:solidFill>
              </a:rPr>
              <a:t>-SNARKs: </a:t>
            </a:r>
            <a:r>
              <a:rPr lang="en-US" dirty="0"/>
              <a:t>Numerous Applications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A3B7C6-6F13-66A7-CDC0-91010BB78F52}"/>
              </a:ext>
            </a:extLst>
          </p:cNvPr>
          <p:cNvSpPr txBox="1"/>
          <p:nvPr/>
        </p:nvSpPr>
        <p:spPr>
          <a:xfrm>
            <a:off x="1127413" y="3275540"/>
            <a:ext cx="250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Anonymous Credentials </a:t>
            </a:r>
            <a:r>
              <a:rPr lang="en-US" dirty="0">
                <a:solidFill>
                  <a:schemeClr val="accent5"/>
                </a:solidFill>
              </a:rPr>
              <a:t>[Chaum82]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80C83-938F-A36C-1D8C-18F29C559259}"/>
              </a:ext>
            </a:extLst>
          </p:cNvPr>
          <p:cNvSpPr txBox="1"/>
          <p:nvPr/>
        </p:nvSpPr>
        <p:spPr>
          <a:xfrm>
            <a:off x="8146287" y="5823968"/>
            <a:ext cx="3020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Privacy Respecting Cryptocurrency </a:t>
            </a:r>
            <a:r>
              <a:rPr lang="en-US" dirty="0">
                <a:solidFill>
                  <a:schemeClr val="accent5"/>
                </a:solidFill>
              </a:rPr>
              <a:t>[BCGGMTV14]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00C44-0260-77D8-FEBA-F401324951AA}"/>
              </a:ext>
            </a:extLst>
          </p:cNvPr>
          <p:cNvSpPr txBox="1"/>
          <p:nvPr/>
        </p:nvSpPr>
        <p:spPr>
          <a:xfrm>
            <a:off x="8360862" y="3275539"/>
            <a:ext cx="277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Private Smart Contracts </a:t>
            </a:r>
            <a:r>
              <a:rPr lang="en-US" dirty="0">
                <a:solidFill>
                  <a:schemeClr val="accent5"/>
                </a:solidFill>
              </a:rPr>
              <a:t>[BCGMMW20]</a:t>
            </a:r>
          </a:p>
        </p:txBody>
      </p:sp>
      <p:pic>
        <p:nvPicPr>
          <p:cNvPr id="8" name="Picture 6" descr="The Never Endless Bug - Portal Integrators">
            <a:extLst>
              <a:ext uri="{FF2B5EF4-FFF2-40B4-BE49-F238E27FC236}">
                <a16:creationId xmlns:a16="http://schemas.microsoft.com/office/drawing/2014/main" id="{044F66DE-4E64-5A70-8D26-0D626B149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72" y="4204761"/>
            <a:ext cx="2373044" cy="1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Freedom of expression is key to countering disinformation | OHCHR">
            <a:extLst>
              <a:ext uri="{FF2B5EF4-FFF2-40B4-BE49-F238E27FC236}">
                <a16:creationId xmlns:a16="http://schemas.microsoft.com/office/drawing/2014/main" id="{ECDF0190-6505-25A4-A85E-B96746AE9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74" y="4204761"/>
            <a:ext cx="2206514" cy="1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E921E2-DC71-4A87-AFDE-146F0D77B359}"/>
              </a:ext>
            </a:extLst>
          </p:cNvPr>
          <p:cNvSpPr txBox="1"/>
          <p:nvPr/>
        </p:nvSpPr>
        <p:spPr>
          <a:xfrm>
            <a:off x="1163238" y="5823969"/>
            <a:ext cx="2373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Proving existence of bugs in code </a:t>
            </a:r>
            <a:r>
              <a:rPr lang="en-US" dirty="0">
                <a:solidFill>
                  <a:schemeClr val="accent5"/>
                </a:solidFill>
              </a:rPr>
              <a:t>[HK20]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9C2A38-8691-A62B-4EF6-0A9DA1C93306}"/>
              </a:ext>
            </a:extLst>
          </p:cNvPr>
          <p:cNvSpPr txBox="1"/>
          <p:nvPr/>
        </p:nvSpPr>
        <p:spPr>
          <a:xfrm>
            <a:off x="4676167" y="5823970"/>
            <a:ext cx="278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Verifying authenticity of images in media </a:t>
            </a:r>
            <a:r>
              <a:rPr lang="en-US" dirty="0">
                <a:solidFill>
                  <a:schemeClr val="accent5"/>
                </a:solidFill>
              </a:rPr>
              <a:t>[NT16]</a:t>
            </a:r>
          </a:p>
        </p:txBody>
      </p:sp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C9D5AF0F-438F-72B3-6357-81D31B586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532" y="4129813"/>
            <a:ext cx="1742346" cy="173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Ethereum brand assets | ethereum.org">
            <a:extLst>
              <a:ext uri="{FF2B5EF4-FFF2-40B4-BE49-F238E27FC236}">
                <a16:creationId xmlns:a16="http://schemas.microsoft.com/office/drawing/2014/main" id="{C00DA3C4-5835-8BDB-51FE-DA6076CBD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603" y="1639883"/>
            <a:ext cx="2356555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Accountable Anonymous Credentials | SpringerLink">
            <a:extLst>
              <a:ext uri="{FF2B5EF4-FFF2-40B4-BE49-F238E27FC236}">
                <a16:creationId xmlns:a16="http://schemas.microsoft.com/office/drawing/2014/main" id="{C461623F-D592-0FD0-308E-978DEF183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90" y="1690688"/>
            <a:ext cx="2304998" cy="151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9A3BD-7015-B273-0EE2-AB32BE96FD0C}"/>
              </a:ext>
            </a:extLst>
          </p:cNvPr>
          <p:cNvSpPr txBox="1"/>
          <p:nvPr/>
        </p:nvSpPr>
        <p:spPr>
          <a:xfrm>
            <a:off x="4590393" y="3206821"/>
            <a:ext cx="2778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Verifiable Inference of Machine Learning </a:t>
            </a:r>
            <a:r>
              <a:rPr lang="en-US" dirty="0">
                <a:solidFill>
                  <a:schemeClr val="accent5"/>
                </a:solidFill>
              </a:rPr>
              <a:t>[LKKO20]</a:t>
            </a:r>
          </a:p>
        </p:txBody>
      </p:sp>
      <p:pic>
        <p:nvPicPr>
          <p:cNvPr id="16390" name="Picture 6" descr="Machine Learning Course Near Me - Machine Learning Logo Design, HD Png  Download , Transparent Png Image - PNGitem">
            <a:extLst>
              <a:ext uri="{FF2B5EF4-FFF2-40B4-BE49-F238E27FC236}">
                <a16:creationId xmlns:a16="http://schemas.microsoft.com/office/drawing/2014/main" id="{41993A0A-BE62-19B4-9B30-B39EFB48E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87" y="1639881"/>
            <a:ext cx="2626694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48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88C73B5-F3AE-B908-B528-BD385C539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719" y="1389781"/>
            <a:ext cx="3493754" cy="1380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69A0F3-EE87-96B4-85F3-D1CCCEB7E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365125"/>
            <a:ext cx="11299371" cy="1325563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zk</a:t>
            </a:r>
            <a:r>
              <a:rPr lang="en-US" dirty="0">
                <a:solidFill>
                  <a:schemeClr val="accent1"/>
                </a:solidFill>
              </a:rPr>
              <a:t>-SNARKs: </a:t>
            </a:r>
            <a:r>
              <a:rPr lang="en-US" dirty="0"/>
              <a:t>Lots of Work on Improving Efficiency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A6EE1-685E-FF9C-37E8-608BD7EB8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29" y="1547790"/>
            <a:ext cx="1923724" cy="11998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A3541E-A5CD-7713-8743-9C09A05A4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853" y="5361682"/>
            <a:ext cx="2771775" cy="1393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31C33D-068F-C23D-D95E-1CC7627B4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01" y="3012981"/>
            <a:ext cx="4451350" cy="1139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6D16FD-8A14-FCE1-36A4-D84981C34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6623" y="3934129"/>
            <a:ext cx="3059263" cy="1327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E37C49-DA93-8052-1478-5EABEC464D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1430" y="1512835"/>
            <a:ext cx="4126067" cy="942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4AAA29-D5CC-5BC3-6DAC-3295ADE308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515" y="3771905"/>
            <a:ext cx="3481235" cy="13101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D9A570-72F8-567C-3607-8C085018F8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4167" y="1952590"/>
            <a:ext cx="2659061" cy="11998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F6F64B-FAF0-3A87-89E2-20BB98E013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0450" y="2144468"/>
            <a:ext cx="3883022" cy="1441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AF03B6-9631-1A01-7DC5-714BE59BDE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7722" y="2922787"/>
            <a:ext cx="3530751" cy="1152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43735B-097A-9ED8-D9F9-F6158839B0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4803" y="4892526"/>
            <a:ext cx="3419475" cy="12257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52A646-4B57-9FAF-15FB-D95B779957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5136" y="4705105"/>
            <a:ext cx="4067175" cy="10529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EFE083-086F-487D-F2F8-8EE60ABD91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59599" y="3638689"/>
            <a:ext cx="3419475" cy="10680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CF8745-8BDA-7664-5F68-554D859654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5249" y="5520827"/>
            <a:ext cx="4619625" cy="1133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8E1EDB-555D-8C02-D615-A8F027A1C406}"/>
              </a:ext>
            </a:extLst>
          </p:cNvPr>
          <p:cNvSpPr txBox="1"/>
          <p:nvPr/>
        </p:nvSpPr>
        <p:spPr>
          <a:xfrm>
            <a:off x="2508133" y="3419242"/>
            <a:ext cx="750231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Time to generate of </a:t>
            </a:r>
            <a:r>
              <a:rPr lang="en-US" sz="2000" dirty="0" err="1"/>
              <a:t>zk</a:t>
            </a:r>
            <a:r>
              <a:rPr lang="en-US" sz="2000" dirty="0"/>
              <a:t>-SNARKs &gt;&gt;&gt; Time to check the relation directly </a:t>
            </a:r>
          </a:p>
        </p:txBody>
      </p:sp>
    </p:spTree>
    <p:extLst>
      <p:ext uri="{BB962C8B-B14F-4D97-AF65-F5344CB8AC3E}">
        <p14:creationId xmlns:p14="http://schemas.microsoft.com/office/powerpoint/2010/main" val="28820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4F2FB-C8E2-C59F-14B4-0642D91AB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Gru’s Quest to be a Supervillain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A0A25-A87F-72A5-2ABC-5B4BEF8C2966}"/>
              </a:ext>
            </a:extLst>
          </p:cNvPr>
          <p:cNvSpPr txBox="1"/>
          <p:nvPr/>
        </p:nvSpPr>
        <p:spPr>
          <a:xfrm>
            <a:off x="2545430" y="4233142"/>
            <a:ext cx="546462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 am a great villain and deserve to be part of </a:t>
            </a:r>
            <a:r>
              <a:rPr lang="en-US" dirty="0">
                <a:solidFill>
                  <a:srgbClr val="C00000"/>
                </a:solidFill>
              </a:rPr>
              <a:t>Vicious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716D5-A030-7196-E5B4-B58DFE63A391}"/>
              </a:ext>
            </a:extLst>
          </p:cNvPr>
          <p:cNvSpPr txBox="1"/>
          <p:nvPr/>
        </p:nvSpPr>
        <p:spPr>
          <a:xfrm>
            <a:off x="2807863" y="1791914"/>
            <a:ext cx="657627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Since Gru has a very long list of despicable achievements, computing a </a:t>
            </a:r>
            <a:r>
              <a:rPr lang="en-US" sz="2000" dirty="0" err="1"/>
              <a:t>zk</a:t>
            </a:r>
            <a:r>
              <a:rPr lang="en-US" sz="2000" dirty="0"/>
              <a:t>-SNARK will take a really long time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ADD01883-DE8E-0D76-E569-FF58D8E3E709}"/>
              </a:ext>
            </a:extLst>
          </p:cNvPr>
          <p:cNvSpPr/>
          <p:nvPr/>
        </p:nvSpPr>
        <p:spPr>
          <a:xfrm>
            <a:off x="4136570" y="3247023"/>
            <a:ext cx="2579914" cy="696686"/>
          </a:xfrm>
          <a:prstGeom prst="wedgeEllipseCallout">
            <a:avLst>
              <a:gd name="adj1" fmla="val -22943"/>
              <a:gd name="adj2" fmla="val 92188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Prove this in zero-knowledge</a:t>
            </a:r>
          </a:p>
        </p:txBody>
      </p:sp>
      <p:pic>
        <p:nvPicPr>
          <p:cNvPr id="23" name="Picture 2" descr="Felonious Gru | Villains Wiki | Fandom">
            <a:extLst>
              <a:ext uri="{FF2B5EF4-FFF2-40B4-BE49-F238E27FC236}">
                <a16:creationId xmlns:a16="http://schemas.microsoft.com/office/drawing/2014/main" id="{60D1DE9E-AFD7-125A-0B2F-0F91E78BD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83" y="3464853"/>
            <a:ext cx="1115387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Vicious Six PNG by DarkMoonAnimation on DeviantArt">
            <a:extLst>
              <a:ext uri="{FF2B5EF4-FFF2-40B4-BE49-F238E27FC236}">
                <a16:creationId xmlns:a16="http://schemas.microsoft.com/office/drawing/2014/main" id="{A203FE2C-B767-4CD8-9155-D20B618BD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372" y="3345321"/>
            <a:ext cx="4509974" cy="23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B06D554-AA1D-BADF-6AE5-0A3024ED490E}"/>
              </a:ext>
            </a:extLst>
          </p:cNvPr>
          <p:cNvCxnSpPr>
            <a:cxnSpLocks/>
          </p:cNvCxnSpPr>
          <p:nvPr/>
        </p:nvCxnSpPr>
        <p:spPr>
          <a:xfrm>
            <a:off x="2569031" y="4772492"/>
            <a:ext cx="536665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E504BEF-02BC-4EB0-E5AC-962D3BE627F1}"/>
              </a:ext>
            </a:extLst>
          </p:cNvPr>
          <p:cNvSpPr txBox="1"/>
          <p:nvPr/>
        </p:nvSpPr>
        <p:spPr>
          <a:xfrm>
            <a:off x="878704" y="5890840"/>
            <a:ext cx="1827744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Gru: Rising Villain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D3546A-F921-B28B-AD11-76CA4933AF4D}"/>
              </a:ext>
            </a:extLst>
          </p:cNvPr>
          <p:cNvSpPr txBox="1"/>
          <p:nvPr/>
        </p:nvSpPr>
        <p:spPr>
          <a:xfrm>
            <a:off x="8010058" y="5890840"/>
            <a:ext cx="3788601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Vicious 6: A prolific set of Supervillains</a:t>
            </a:r>
          </a:p>
        </p:txBody>
      </p:sp>
    </p:spTree>
    <p:extLst>
      <p:ext uri="{BB962C8B-B14F-4D97-AF65-F5344CB8AC3E}">
        <p14:creationId xmlns:p14="http://schemas.microsoft.com/office/powerpoint/2010/main" val="384993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9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</TotalTime>
  <Words>1649</Words>
  <Application>Microsoft Macintosh PowerPoint</Application>
  <PresentationFormat>Widescreen</PresentationFormat>
  <Paragraphs>471</Paragraphs>
  <Slides>47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Berlin Sans FB</vt:lpstr>
      <vt:lpstr>Calibri</vt:lpstr>
      <vt:lpstr>Calibri Light</vt:lpstr>
      <vt:lpstr>Cambria Math</vt:lpstr>
      <vt:lpstr>Office Theme</vt:lpstr>
      <vt:lpstr> Zero-Knowledge SNARKs as a Service</vt:lpstr>
      <vt:lpstr>zk-SNARKs: Zero-Knowledge Succinct  Non-Interactive Arguments of Knowledge </vt:lpstr>
      <vt:lpstr>zk-SNARKs: Zero-Knowledge Succinct  Non-Interactive Arguments of Knowledge</vt:lpstr>
      <vt:lpstr>zk-SNARKs: Zero-Knowledge Succinct  Non-Interactive Arguments of Knowledge</vt:lpstr>
      <vt:lpstr>zk-SNARKs: Zero-Knowledge Succinct  Non-Interactive Arguments of Knowledge</vt:lpstr>
      <vt:lpstr>zk-SNARKs: Zero-Knowledge Succinct  Non-Interactive Arguments of Knowledge</vt:lpstr>
      <vt:lpstr>zk-SNARKs: Numerous Applications</vt:lpstr>
      <vt:lpstr>zk-SNARKs: Lots of Work on Improving Efficiency</vt:lpstr>
      <vt:lpstr>Gru’s Quest to be a Supervillain</vt:lpstr>
      <vt:lpstr>Can Gru Delegate zk-SNARK Computation?</vt:lpstr>
      <vt:lpstr>Can Gru Delegate zk-SNARK Computation?</vt:lpstr>
      <vt:lpstr>Can Gru Delegate zk-SNARK Computation?</vt:lpstr>
      <vt:lpstr>Prior Work: Collaborative zk-SNARKs [OB22] </vt:lpstr>
      <vt:lpstr>Our Goal:</vt:lpstr>
      <vt:lpstr>Our Results</vt:lpstr>
      <vt:lpstr>zkSaaS Framework</vt:lpstr>
      <vt:lpstr>Example Applications of zkSaaS</vt:lpstr>
      <vt:lpstr>Designing zkSaaS </vt:lpstr>
      <vt:lpstr>General Template [OB22]</vt:lpstr>
      <vt:lpstr>Building Blocks in Groth16, Marlin, Plonk</vt:lpstr>
      <vt:lpstr>Packed Secret Sharing (PSS) [FY92] </vt:lpstr>
      <vt:lpstr>Packed Secret Sharing (PSS) [FY92] </vt:lpstr>
      <vt:lpstr>Packed Secret Sharing (PSS) [FY92] </vt:lpstr>
      <vt:lpstr>Computing using PSS</vt:lpstr>
      <vt:lpstr>Computing using PSS</vt:lpstr>
      <vt:lpstr>Computing using PSS</vt:lpstr>
      <vt:lpstr>Computing using PSS</vt:lpstr>
      <vt:lpstr>Computing using PSS</vt:lpstr>
      <vt:lpstr>Building Blocks in Groth16, Marlin, Plonk</vt:lpstr>
      <vt:lpstr>Distributed Protocol for Partial Products</vt:lpstr>
      <vt:lpstr>Distributed Protocol for Partial Products</vt:lpstr>
      <vt:lpstr>Distributed Protocol for Partial Products</vt:lpstr>
      <vt:lpstr>Distributed Protocol for Partial Products</vt:lpstr>
      <vt:lpstr>Distributed Protocol for Partial Products</vt:lpstr>
      <vt:lpstr>Distributed Protocol for Fast Fourier Transform</vt:lpstr>
      <vt:lpstr>Distributed Protocol for Fast Fourier Transform</vt:lpstr>
      <vt:lpstr>Distributed Protocol for Fast Fourier Transform</vt:lpstr>
      <vt:lpstr>Distributed Protocol for Fast Fourier Transform</vt:lpstr>
      <vt:lpstr>Distributed Protocol for Multi-Scalar Multiplications</vt:lpstr>
      <vt:lpstr>Distributed Protocol for Multi-Scalar Multiplications</vt:lpstr>
      <vt:lpstr>Distributed Protocol for Multi-Scalar Multiplications</vt:lpstr>
      <vt:lpstr>Experimental Results</vt:lpstr>
      <vt:lpstr>zkSaaS for Groth16: Setup </vt:lpstr>
      <vt:lpstr>zkSaaS for Groth16: Evaluation </vt:lpstr>
      <vt:lpstr>zkSaaS for Groth16: Evaluation </vt:lpstr>
      <vt:lpstr>zkSaaS for Groth16: Evaluation 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Zero-Knowledge SNARKs as a Service</dc:title>
  <dc:creator>Aarushi Goel</dc:creator>
  <cp:lastModifiedBy>Aarushi Goel</cp:lastModifiedBy>
  <cp:revision>15</cp:revision>
  <dcterms:created xsi:type="dcterms:W3CDTF">2023-05-25T17:18:50Z</dcterms:created>
  <dcterms:modified xsi:type="dcterms:W3CDTF">2023-06-08T03:42:24Z</dcterms:modified>
</cp:coreProperties>
</file>